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73"/>
  </p:notesMasterIdLst>
  <p:handoutMasterIdLst>
    <p:handoutMasterId r:id="rId174"/>
  </p:handoutMasterIdLst>
  <p:sldIdLst>
    <p:sldId id="661" r:id="rId2"/>
    <p:sldId id="773" r:id="rId3"/>
    <p:sldId id="875" r:id="rId4"/>
    <p:sldId id="350" r:id="rId5"/>
    <p:sldId id="761" r:id="rId6"/>
    <p:sldId id="778" r:id="rId7"/>
    <p:sldId id="763" r:id="rId8"/>
    <p:sldId id="780" r:id="rId9"/>
    <p:sldId id="762" r:id="rId10"/>
    <p:sldId id="779" r:id="rId11"/>
    <p:sldId id="764" r:id="rId12"/>
    <p:sldId id="765" r:id="rId13"/>
    <p:sldId id="766" r:id="rId14"/>
    <p:sldId id="882" r:id="rId15"/>
    <p:sldId id="868" r:id="rId16"/>
    <p:sldId id="869" r:id="rId17"/>
    <p:sldId id="768" r:id="rId18"/>
    <p:sldId id="769" r:id="rId19"/>
    <p:sldId id="770" r:id="rId20"/>
    <p:sldId id="771" r:id="rId21"/>
    <p:sldId id="772" r:id="rId22"/>
    <p:sldId id="461" r:id="rId23"/>
    <p:sldId id="459" r:id="rId24"/>
    <p:sldId id="460" r:id="rId25"/>
    <p:sldId id="462" r:id="rId26"/>
    <p:sldId id="673" r:id="rId27"/>
    <p:sldId id="674" r:id="rId28"/>
    <p:sldId id="450" r:id="rId29"/>
    <p:sldId id="883" r:id="rId30"/>
    <p:sldId id="394" r:id="rId31"/>
    <p:sldId id="760" r:id="rId32"/>
    <p:sldId id="419" r:id="rId33"/>
    <p:sldId id="595" r:id="rId34"/>
    <p:sldId id="692" r:id="rId35"/>
    <p:sldId id="881" r:id="rId36"/>
    <p:sldId id="611" r:id="rId37"/>
    <p:sldId id="610" r:id="rId38"/>
    <p:sldId id="886" r:id="rId39"/>
    <p:sldId id="612" r:id="rId40"/>
    <p:sldId id="736" r:id="rId41"/>
    <p:sldId id="737" r:id="rId42"/>
    <p:sldId id="743" r:id="rId43"/>
    <p:sldId id="421" r:id="rId44"/>
    <p:sldId id="434" r:id="rId45"/>
    <p:sldId id="420" r:id="rId46"/>
    <p:sldId id="688" r:id="rId47"/>
    <p:sldId id="604" r:id="rId48"/>
    <p:sldId id="608" r:id="rId49"/>
    <p:sldId id="422" r:id="rId50"/>
    <p:sldId id="689" r:id="rId51"/>
    <p:sldId id="605" r:id="rId52"/>
    <p:sldId id="607" r:id="rId53"/>
    <p:sldId id="744" r:id="rId54"/>
    <p:sldId id="745" r:id="rId55"/>
    <p:sldId id="870" r:id="rId56"/>
    <p:sldId id="871" r:id="rId57"/>
    <p:sldId id="469" r:id="rId58"/>
    <p:sldId id="470" r:id="rId59"/>
    <p:sldId id="471" r:id="rId60"/>
    <p:sldId id="472" r:id="rId61"/>
    <p:sldId id="473" r:id="rId62"/>
    <p:sldId id="738" r:id="rId63"/>
    <p:sldId id="739" r:id="rId64"/>
    <p:sldId id="474" r:id="rId65"/>
    <p:sldId id="475" r:id="rId66"/>
    <p:sldId id="690" r:id="rId67"/>
    <p:sldId id="873" r:id="rId68"/>
    <p:sldId id="477" r:id="rId69"/>
    <p:sldId id="691" r:id="rId70"/>
    <p:sldId id="613" r:id="rId71"/>
    <p:sldId id="599" r:id="rId72"/>
    <p:sldId id="872" r:id="rId73"/>
    <p:sldId id="874" r:id="rId74"/>
    <p:sldId id="729" r:id="rId75"/>
    <p:sldId id="730" r:id="rId76"/>
    <p:sldId id="731" r:id="rId77"/>
    <p:sldId id="732" r:id="rId78"/>
    <p:sldId id="733" r:id="rId79"/>
    <p:sldId id="734" r:id="rId80"/>
    <p:sldId id="735" r:id="rId81"/>
    <p:sldId id="857" r:id="rId82"/>
    <p:sldId id="721" r:id="rId83"/>
    <p:sldId id="727" r:id="rId84"/>
    <p:sldId id="677" r:id="rId85"/>
    <p:sldId id="722" r:id="rId86"/>
    <p:sldId id="723" r:id="rId87"/>
    <p:sldId id="725" r:id="rId88"/>
    <p:sldId id="726" r:id="rId89"/>
    <p:sldId id="678" r:id="rId90"/>
    <p:sldId id="728" r:id="rId91"/>
    <p:sldId id="424" r:id="rId92"/>
    <p:sldId id="411" r:id="rId93"/>
    <p:sldId id="412" r:id="rId94"/>
    <p:sldId id="413" r:id="rId95"/>
    <p:sldId id="484" r:id="rId96"/>
    <p:sldId id="675" r:id="rId97"/>
    <p:sldId id="415" r:id="rId98"/>
    <p:sldId id="641" r:id="rId99"/>
    <p:sldId id="416" r:id="rId100"/>
    <p:sldId id="417" r:id="rId101"/>
    <p:sldId id="418" r:id="rId102"/>
    <p:sldId id="880" r:id="rId103"/>
    <p:sldId id="783" r:id="rId104"/>
    <p:sldId id="782" r:id="rId105"/>
    <p:sldId id="781" r:id="rId106"/>
    <p:sldId id="878" r:id="rId107"/>
    <p:sldId id="879" r:id="rId108"/>
    <p:sldId id="642" r:id="rId109"/>
    <p:sldId id="864" r:id="rId110"/>
    <p:sldId id="828" r:id="rId111"/>
    <p:sldId id="644" r:id="rId112"/>
    <p:sldId id="817" r:id="rId113"/>
    <p:sldId id="818" r:id="rId114"/>
    <p:sldId id="820" r:id="rId115"/>
    <p:sldId id="822" r:id="rId116"/>
    <p:sldId id="821" r:id="rId117"/>
    <p:sldId id="826" r:id="rId118"/>
    <p:sldId id="816" r:id="rId119"/>
    <p:sldId id="648" r:id="rId120"/>
    <p:sldId id="646" r:id="rId121"/>
    <p:sldId id="679" r:id="rId122"/>
    <p:sldId id="682" r:id="rId123"/>
    <p:sldId id="650" r:id="rId124"/>
    <p:sldId id="652" r:id="rId125"/>
    <p:sldId id="683" r:id="rId126"/>
    <p:sldId id="680" r:id="rId127"/>
    <p:sldId id="654" r:id="rId128"/>
    <p:sldId id="647" r:id="rId129"/>
    <p:sldId id="684" r:id="rId130"/>
    <p:sldId id="685" r:id="rId131"/>
    <p:sldId id="866" r:id="rId132"/>
    <p:sldId id="865" r:id="rId133"/>
    <p:sldId id="890" r:id="rId134"/>
    <p:sldId id="887" r:id="rId135"/>
    <p:sldId id="888" r:id="rId136"/>
    <p:sldId id="895" r:id="rId137"/>
    <p:sldId id="891" r:id="rId138"/>
    <p:sldId id="889" r:id="rId139"/>
    <p:sldId id="896" r:id="rId140"/>
    <p:sldId id="892" r:id="rId141"/>
    <p:sldId id="893" r:id="rId142"/>
    <p:sldId id="894" r:id="rId143"/>
    <p:sldId id="862" r:id="rId144"/>
    <p:sldId id="627" r:id="rId145"/>
    <p:sldId id="696" r:id="rId146"/>
    <p:sldId id="560" r:id="rId147"/>
    <p:sldId id="629" r:id="rId148"/>
    <p:sldId id="519" r:id="rId149"/>
    <p:sldId id="325" r:id="rId150"/>
    <p:sldId id="521" r:id="rId151"/>
    <p:sldId id="481" r:id="rId152"/>
    <p:sldId id="522" r:id="rId153"/>
    <p:sldId id="523" r:id="rId154"/>
    <p:sldId id="482" r:id="rId155"/>
    <p:sldId id="520" r:id="rId156"/>
    <p:sldId id="478" r:id="rId157"/>
    <p:sldId id="492" r:id="rId158"/>
    <p:sldId id="326" r:id="rId159"/>
    <p:sldId id="327" r:id="rId160"/>
    <p:sldId id="487" r:id="rId161"/>
    <p:sldId id="759" r:id="rId162"/>
    <p:sldId id="720" r:id="rId163"/>
    <p:sldId id="719" r:id="rId164"/>
    <p:sldId id="493" r:id="rId165"/>
    <p:sldId id="697" r:id="rId166"/>
    <p:sldId id="636" r:id="rId167"/>
    <p:sldId id="705" r:id="rId168"/>
    <p:sldId id="582" r:id="rId169"/>
    <p:sldId id="583" r:id="rId170"/>
    <p:sldId id="585" r:id="rId171"/>
    <p:sldId id="584" r:id="rId1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p:restoredTop sz="94704"/>
  </p:normalViewPr>
  <p:slideViewPr>
    <p:cSldViewPr snapToGrid="0" snapToObjects="1">
      <p:cViewPr varScale="1">
        <p:scale>
          <a:sx n="105" d="100"/>
          <a:sy n="105" d="100"/>
        </p:scale>
        <p:origin x="18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5B0192-37E5-B049-9986-1F02464DC74E}" type="datetimeFigureOut">
              <a:rPr lang="en-US" smtClean="0"/>
              <a:t>4/17/19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0500F0-9739-4342-BD4C-218083C861CE}" type="slidenum">
              <a:rPr lang="en-US" smtClean="0"/>
              <a:t>‹#›</a:t>
            </a:fld>
            <a:endParaRPr lang="en-US"/>
          </a:p>
        </p:txBody>
      </p:sp>
    </p:spTree>
    <p:extLst>
      <p:ext uri="{BB962C8B-B14F-4D97-AF65-F5344CB8AC3E}">
        <p14:creationId xmlns:p14="http://schemas.microsoft.com/office/powerpoint/2010/main" val="1090130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AD332-0A61-C442-AA48-07A6A289B5CD}" type="datetimeFigureOut">
              <a:rPr lang="en-US" smtClean="0"/>
              <a:t>4/17/19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96F80-B6C7-4449-8AAD-637F09442C41}" type="slidenum">
              <a:rPr lang="en-US" smtClean="0"/>
              <a:t>‹#›</a:t>
            </a:fld>
            <a:endParaRPr lang="en-US"/>
          </a:p>
        </p:txBody>
      </p:sp>
    </p:spTree>
    <p:extLst>
      <p:ext uri="{BB962C8B-B14F-4D97-AF65-F5344CB8AC3E}">
        <p14:creationId xmlns:p14="http://schemas.microsoft.com/office/powerpoint/2010/main" val="3992139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259ADD-5605-F94B-ACD2-1C3516F87F00}" type="datetime1">
              <a:rPr lang="en-US" smtClean="0"/>
              <a:t>4/17/19</a:t>
            </a:fld>
            <a:endParaRPr lang="en-US"/>
          </a:p>
        </p:txBody>
      </p:sp>
      <p:sp>
        <p:nvSpPr>
          <p:cNvPr id="5" name="Footer Placeholder 4"/>
          <p:cNvSpPr>
            <a:spLocks noGrp="1"/>
          </p:cNvSpPr>
          <p:nvPr>
            <p:ph type="ftr" sz="quarter" idx="11"/>
          </p:nvPr>
        </p:nvSpPr>
        <p:spPr/>
        <p:txBody>
          <a:bodyPr/>
          <a:lstStyle/>
          <a:p>
            <a:r>
              <a:rPr lang="nl-NL"/>
              <a:t>Steege (2019)</a:t>
            </a:r>
            <a:endParaRPr lang="en-US"/>
          </a:p>
        </p:txBody>
      </p:sp>
      <p:sp>
        <p:nvSpPr>
          <p:cNvPr id="6" name="Slide Number Placeholder 5"/>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55260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FFA68-9F82-954A-9236-59C28C546160}" type="datetime1">
              <a:rPr lang="en-US" smtClean="0"/>
              <a:t>4/17/19</a:t>
            </a:fld>
            <a:endParaRPr lang="en-US"/>
          </a:p>
        </p:txBody>
      </p:sp>
      <p:sp>
        <p:nvSpPr>
          <p:cNvPr id="5" name="Footer Placeholder 4"/>
          <p:cNvSpPr>
            <a:spLocks noGrp="1"/>
          </p:cNvSpPr>
          <p:nvPr>
            <p:ph type="ftr" sz="quarter" idx="11"/>
          </p:nvPr>
        </p:nvSpPr>
        <p:spPr/>
        <p:txBody>
          <a:bodyPr/>
          <a:lstStyle/>
          <a:p>
            <a:r>
              <a:rPr lang="nl-NL"/>
              <a:t>Steege (2019)</a:t>
            </a:r>
            <a:endParaRPr lang="en-US"/>
          </a:p>
        </p:txBody>
      </p:sp>
      <p:sp>
        <p:nvSpPr>
          <p:cNvPr id="6" name="Slide Number Placeholder 5"/>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136737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E6BF5-5F09-8F46-89DD-E45F0AA0BFE6}" type="datetime1">
              <a:rPr lang="en-US" smtClean="0"/>
              <a:t>4/17/19</a:t>
            </a:fld>
            <a:endParaRPr lang="en-US"/>
          </a:p>
        </p:txBody>
      </p:sp>
      <p:sp>
        <p:nvSpPr>
          <p:cNvPr id="5" name="Footer Placeholder 4"/>
          <p:cNvSpPr>
            <a:spLocks noGrp="1"/>
          </p:cNvSpPr>
          <p:nvPr>
            <p:ph type="ftr" sz="quarter" idx="11"/>
          </p:nvPr>
        </p:nvSpPr>
        <p:spPr/>
        <p:txBody>
          <a:bodyPr/>
          <a:lstStyle/>
          <a:p>
            <a:r>
              <a:rPr lang="nl-NL"/>
              <a:t>Steege (2019)</a:t>
            </a:r>
            <a:endParaRPr lang="en-US"/>
          </a:p>
        </p:txBody>
      </p:sp>
      <p:sp>
        <p:nvSpPr>
          <p:cNvPr id="6" name="Slide Number Placeholder 5"/>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244717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E18F5-D720-824C-85C5-5849D20C0DEF}" type="datetime1">
              <a:rPr lang="en-US" smtClean="0"/>
              <a:t>4/17/19</a:t>
            </a:fld>
            <a:endParaRPr lang="en-US"/>
          </a:p>
        </p:txBody>
      </p:sp>
      <p:sp>
        <p:nvSpPr>
          <p:cNvPr id="5" name="Footer Placeholder 4"/>
          <p:cNvSpPr>
            <a:spLocks noGrp="1"/>
          </p:cNvSpPr>
          <p:nvPr>
            <p:ph type="ftr" sz="quarter" idx="11"/>
          </p:nvPr>
        </p:nvSpPr>
        <p:spPr/>
        <p:txBody>
          <a:bodyPr/>
          <a:lstStyle/>
          <a:p>
            <a:r>
              <a:rPr lang="nl-NL"/>
              <a:t>Steege (2019)</a:t>
            </a:r>
            <a:endParaRPr lang="en-US"/>
          </a:p>
        </p:txBody>
      </p:sp>
      <p:sp>
        <p:nvSpPr>
          <p:cNvPr id="6" name="Slide Number Placeholder 5"/>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301320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6C557-068D-C64B-AC8A-3391BC8C2759}" type="datetime1">
              <a:rPr lang="en-US" smtClean="0"/>
              <a:t>4/17/19</a:t>
            </a:fld>
            <a:endParaRPr lang="en-US"/>
          </a:p>
        </p:txBody>
      </p:sp>
      <p:sp>
        <p:nvSpPr>
          <p:cNvPr id="5" name="Footer Placeholder 4"/>
          <p:cNvSpPr>
            <a:spLocks noGrp="1"/>
          </p:cNvSpPr>
          <p:nvPr>
            <p:ph type="ftr" sz="quarter" idx="11"/>
          </p:nvPr>
        </p:nvSpPr>
        <p:spPr/>
        <p:txBody>
          <a:bodyPr/>
          <a:lstStyle/>
          <a:p>
            <a:r>
              <a:rPr lang="nl-NL"/>
              <a:t>Steege (2019)</a:t>
            </a:r>
            <a:endParaRPr lang="en-US"/>
          </a:p>
        </p:txBody>
      </p:sp>
      <p:sp>
        <p:nvSpPr>
          <p:cNvPr id="6" name="Slide Number Placeholder 5"/>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26668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BF4DC-437C-814B-A020-5890A01C939D}" type="datetime1">
              <a:rPr lang="en-US" smtClean="0"/>
              <a:t>4/17/19</a:t>
            </a:fld>
            <a:endParaRPr lang="en-US"/>
          </a:p>
        </p:txBody>
      </p:sp>
      <p:sp>
        <p:nvSpPr>
          <p:cNvPr id="6" name="Footer Placeholder 5"/>
          <p:cNvSpPr>
            <a:spLocks noGrp="1"/>
          </p:cNvSpPr>
          <p:nvPr>
            <p:ph type="ftr" sz="quarter" idx="11"/>
          </p:nvPr>
        </p:nvSpPr>
        <p:spPr/>
        <p:txBody>
          <a:bodyPr/>
          <a:lstStyle/>
          <a:p>
            <a:r>
              <a:rPr lang="nl-NL"/>
              <a:t>Steege (2019)</a:t>
            </a:r>
            <a:endParaRPr lang="en-US"/>
          </a:p>
        </p:txBody>
      </p:sp>
      <p:sp>
        <p:nvSpPr>
          <p:cNvPr id="7" name="Slide Number Placeholder 6"/>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406443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2735BA-5D5D-924B-9445-A7841AB64893}" type="datetime1">
              <a:rPr lang="en-US" smtClean="0"/>
              <a:t>4/17/19</a:t>
            </a:fld>
            <a:endParaRPr lang="en-US"/>
          </a:p>
        </p:txBody>
      </p:sp>
      <p:sp>
        <p:nvSpPr>
          <p:cNvPr id="8" name="Footer Placeholder 7"/>
          <p:cNvSpPr>
            <a:spLocks noGrp="1"/>
          </p:cNvSpPr>
          <p:nvPr>
            <p:ph type="ftr" sz="quarter" idx="11"/>
          </p:nvPr>
        </p:nvSpPr>
        <p:spPr/>
        <p:txBody>
          <a:bodyPr/>
          <a:lstStyle/>
          <a:p>
            <a:r>
              <a:rPr lang="nl-NL"/>
              <a:t>Steege (2019)</a:t>
            </a:r>
            <a:endParaRPr lang="en-US"/>
          </a:p>
        </p:txBody>
      </p:sp>
      <p:sp>
        <p:nvSpPr>
          <p:cNvPr id="9" name="Slide Number Placeholder 8"/>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394399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A604A-C268-6146-A6CD-51E515D4E7F5}" type="datetime1">
              <a:rPr lang="en-US" smtClean="0"/>
              <a:t>4/17/19</a:t>
            </a:fld>
            <a:endParaRPr lang="en-US"/>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83293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526D7-8729-F244-92CE-22A8853F3448}" type="datetime1">
              <a:rPr lang="en-US" smtClean="0"/>
              <a:t>4/17/19</a:t>
            </a:fld>
            <a:endParaRPr lang="en-US"/>
          </a:p>
        </p:txBody>
      </p:sp>
      <p:sp>
        <p:nvSpPr>
          <p:cNvPr id="3" name="Footer Placeholder 2"/>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25037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09DFF-1E8F-094F-8E81-569E5C99AD8A}" type="datetime1">
              <a:rPr lang="en-US" smtClean="0"/>
              <a:t>4/17/19</a:t>
            </a:fld>
            <a:endParaRPr lang="en-US"/>
          </a:p>
        </p:txBody>
      </p:sp>
      <p:sp>
        <p:nvSpPr>
          <p:cNvPr id="6" name="Footer Placeholder 5"/>
          <p:cNvSpPr>
            <a:spLocks noGrp="1"/>
          </p:cNvSpPr>
          <p:nvPr>
            <p:ph type="ftr" sz="quarter" idx="11"/>
          </p:nvPr>
        </p:nvSpPr>
        <p:spPr/>
        <p:txBody>
          <a:bodyPr/>
          <a:lstStyle/>
          <a:p>
            <a:r>
              <a:rPr lang="nl-NL"/>
              <a:t>Steege (2019)</a:t>
            </a:r>
            <a:endParaRPr lang="en-US"/>
          </a:p>
        </p:txBody>
      </p:sp>
      <p:sp>
        <p:nvSpPr>
          <p:cNvPr id="7" name="Slide Number Placeholder 6"/>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311129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32258C-66A6-4042-B391-B68A6BEF1163}" type="datetime1">
              <a:rPr lang="en-US" smtClean="0"/>
              <a:t>4/17/19</a:t>
            </a:fld>
            <a:endParaRPr lang="en-US"/>
          </a:p>
        </p:txBody>
      </p:sp>
      <p:sp>
        <p:nvSpPr>
          <p:cNvPr id="6" name="Footer Placeholder 5"/>
          <p:cNvSpPr>
            <a:spLocks noGrp="1"/>
          </p:cNvSpPr>
          <p:nvPr>
            <p:ph type="ftr" sz="quarter" idx="11"/>
          </p:nvPr>
        </p:nvSpPr>
        <p:spPr/>
        <p:txBody>
          <a:bodyPr/>
          <a:lstStyle/>
          <a:p>
            <a:r>
              <a:rPr lang="nl-NL"/>
              <a:t>Steege (2019)</a:t>
            </a:r>
            <a:endParaRPr lang="en-US"/>
          </a:p>
        </p:txBody>
      </p:sp>
      <p:sp>
        <p:nvSpPr>
          <p:cNvPr id="7" name="Slide Number Placeholder 6"/>
          <p:cNvSpPr>
            <a:spLocks noGrp="1"/>
          </p:cNvSpPr>
          <p:nvPr>
            <p:ph type="sldNum" sz="quarter" idx="12"/>
          </p:nvPr>
        </p:nvSpPr>
        <p:spPr/>
        <p:txBody>
          <a:bodyPr/>
          <a:lstStyle/>
          <a:p>
            <a:fld id="{D5A7EBEB-D7A3-6D4C-B048-59E0F5BB94A8}" type="slidenum">
              <a:rPr lang="en-US" smtClean="0"/>
              <a:t>‹#›</a:t>
            </a:fld>
            <a:endParaRPr lang="en-US"/>
          </a:p>
        </p:txBody>
      </p:sp>
    </p:spTree>
    <p:extLst>
      <p:ext uri="{BB962C8B-B14F-4D97-AF65-F5344CB8AC3E}">
        <p14:creationId xmlns:p14="http://schemas.microsoft.com/office/powerpoint/2010/main" val="53193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A07E-0EDA-9243-88D6-5BA79ADC658D}" type="datetime1">
              <a:rPr lang="en-US" smtClean="0"/>
              <a:t>4/17/19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Steege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EBEB-D7A3-6D4C-B048-59E0F5BB94A8}" type="slidenum">
              <a:rPr lang="en-US" smtClean="0"/>
              <a:t>‹#›</a:t>
            </a:fld>
            <a:endParaRPr lang="en-US"/>
          </a:p>
        </p:txBody>
      </p:sp>
    </p:spTree>
    <p:extLst>
      <p:ext uri="{BB962C8B-B14F-4D97-AF65-F5344CB8AC3E}">
        <p14:creationId xmlns:p14="http://schemas.microsoft.com/office/powerpoint/2010/main" val="40930961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6.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6.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ciencedaily.com/terms/confirmation_bias.htm"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ogle.com/url?sa=t&amp;rct=j&amp;q=&amp;esrc=s&amp;source=web&amp;cd=4&amp;cad=rja&amp;uact=8&amp;ved=2ahUKEwi0g4r2jLHhAhXws1kKHQoFB6AQFjADegQIAxAB&amp;url=https://fs.blog/2017/05/confirmation-bias/&amp;usg=AOvVaw00ZRrhcJx_NIo_VeXuEWcp"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uilford.com/steege-material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Behavior Analytic Problem Solving</a:t>
            </a:r>
          </a:p>
        </p:txBody>
      </p:sp>
      <p:sp>
        <p:nvSpPr>
          <p:cNvPr id="3" name="Content Placeholder 2"/>
          <p:cNvSpPr>
            <a:spLocks noGrp="1"/>
          </p:cNvSpPr>
          <p:nvPr>
            <p:ph idx="1"/>
          </p:nvPr>
        </p:nvSpPr>
        <p:spPr/>
        <p:txBody>
          <a:bodyPr>
            <a:normAutofit lnSpcReduction="10000"/>
          </a:bodyPr>
          <a:lstStyle/>
          <a:p>
            <a:pPr marL="0" indent="0" algn="ctr">
              <a:buNone/>
            </a:pPr>
            <a:endParaRPr lang="en-US" dirty="0"/>
          </a:p>
          <a:p>
            <a:pPr marL="0" indent="0" algn="ctr">
              <a:buNone/>
            </a:pPr>
            <a:r>
              <a:rPr lang="en-US" b="1" dirty="0"/>
              <a:t>Mark W. </a:t>
            </a:r>
            <a:r>
              <a:rPr lang="en-US" b="1" dirty="0" err="1"/>
              <a:t>Steege</a:t>
            </a:r>
            <a:r>
              <a:rPr lang="en-US" b="1" dirty="0"/>
              <a:t>, Ph.D., NCSP, BCBA-D</a:t>
            </a:r>
          </a:p>
          <a:p>
            <a:pPr marL="0" indent="0" algn="ctr">
              <a:buNone/>
            </a:pPr>
            <a:r>
              <a:rPr lang="en-US" sz="2800" b="1" dirty="0"/>
              <a:t>Professor</a:t>
            </a:r>
          </a:p>
          <a:p>
            <a:pPr marL="0" indent="0" algn="ctr">
              <a:buNone/>
            </a:pPr>
            <a:r>
              <a:rPr lang="en-US" sz="2800" b="1" dirty="0"/>
              <a:t>Educational Psychology and School Psychology</a:t>
            </a:r>
          </a:p>
          <a:p>
            <a:pPr marL="0" indent="0" algn="ctr">
              <a:buNone/>
            </a:pPr>
            <a:r>
              <a:rPr lang="en-US" sz="2800" b="1" dirty="0"/>
              <a:t>Licensed Psychologist</a:t>
            </a:r>
          </a:p>
          <a:p>
            <a:pPr marL="0" indent="0" algn="ctr">
              <a:buNone/>
            </a:pPr>
            <a:r>
              <a:rPr lang="en-US" sz="2800" b="1" dirty="0"/>
              <a:t>Nationally Certified School Psychologist</a:t>
            </a:r>
          </a:p>
          <a:p>
            <a:pPr marL="0" indent="0" algn="ctr">
              <a:buNone/>
            </a:pPr>
            <a:r>
              <a:rPr lang="en-US" sz="2800" b="1" dirty="0"/>
              <a:t>Board Certified Behavior Analyst-Doctoral</a:t>
            </a:r>
          </a:p>
          <a:p>
            <a:pPr marL="0" indent="0" algn="ctr">
              <a:buNone/>
            </a:pPr>
            <a:endParaRPr lang="en-US" sz="2800" b="1" dirty="0"/>
          </a:p>
          <a:p>
            <a:pPr marL="0" indent="0" algn="ctr">
              <a:buNone/>
            </a:pPr>
            <a:r>
              <a:rPr lang="en-US" sz="1800" dirty="0" err="1"/>
              <a:t>mark.steege@maine.edu</a:t>
            </a:r>
            <a:endParaRPr lang="en-US" sz="1800"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a:t>
            </a:fld>
            <a:endParaRPr lang="en-US"/>
          </a:p>
        </p:txBody>
      </p:sp>
    </p:spTree>
    <p:extLst>
      <p:ext uri="{BB962C8B-B14F-4D97-AF65-F5344CB8AC3E}">
        <p14:creationId xmlns:p14="http://schemas.microsoft.com/office/powerpoint/2010/main" val="137258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Empiricism</a:t>
            </a:r>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BAPS model is based on a data-based problem solving model of practice rooted in: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spcBef>
                <a:spcPts val="0"/>
              </a:spcBef>
            </a:pPr>
            <a:r>
              <a:rPr lang="en-US" b="1" dirty="0"/>
              <a:t>Evidence-based</a:t>
            </a:r>
            <a:r>
              <a:rPr lang="en-US" dirty="0"/>
              <a:t> assessments</a:t>
            </a:r>
          </a:p>
          <a:p>
            <a:pPr defTabSz="914400">
              <a:spcBef>
                <a:spcPts val="0"/>
              </a:spcBef>
            </a:pPr>
            <a:endParaRPr lang="en-US" dirty="0"/>
          </a:p>
          <a:p>
            <a:pPr defTabSz="914400">
              <a:spcBef>
                <a:spcPts val="0"/>
              </a:spcBef>
            </a:pPr>
            <a:r>
              <a:rPr lang="en-US" b="1" dirty="0"/>
              <a:t>Evidence-based</a:t>
            </a:r>
            <a:r>
              <a:rPr lang="en-US" dirty="0"/>
              <a:t> interventions</a:t>
            </a:r>
          </a:p>
          <a:p>
            <a:pPr defTabSz="914400">
              <a:spcBef>
                <a:spcPts val="0"/>
              </a:spcBef>
            </a:pPr>
            <a:endParaRPr lang="en-US" dirty="0"/>
          </a:p>
          <a:p>
            <a:pPr defTabSz="914400">
              <a:spcBef>
                <a:spcPts val="0"/>
              </a:spcBef>
            </a:pPr>
            <a:r>
              <a:rPr lang="en-US" dirty="0"/>
              <a:t>A commitment to </a:t>
            </a:r>
            <a:r>
              <a:rPr lang="en-US" b="1" dirty="0"/>
              <a:t>evidence-based documentation of </a:t>
            </a:r>
            <a:r>
              <a:rPr lang="en-US" dirty="0"/>
              <a:t>the effectiveness of interventions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10</a:t>
            </a:fld>
            <a:endParaRPr lang="en-US"/>
          </a:p>
        </p:txBody>
      </p:sp>
    </p:spTree>
    <p:extLst>
      <p:ext uri="{BB962C8B-B14F-4D97-AF65-F5344CB8AC3E}">
        <p14:creationId xmlns:p14="http://schemas.microsoft.com/office/powerpoint/2010/main" val="1913700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normAutofit/>
          </a:bodyPr>
          <a:lstStyle/>
          <a:p>
            <a:r>
              <a:rPr lang="en-US" sz="4000" b="1" dirty="0">
                <a:latin typeface="Calibri" charset="0"/>
              </a:rPr>
              <a:t>MOs Impact S</a:t>
            </a:r>
            <a:r>
              <a:rPr lang="en-US" sz="4000" b="1" baseline="30000" dirty="0">
                <a:latin typeface="Calibri" charset="0"/>
              </a:rPr>
              <a:t>D</a:t>
            </a:r>
            <a:r>
              <a:rPr lang="en-US" sz="4000" b="1" dirty="0">
                <a:latin typeface="Calibri" charset="0"/>
              </a:rPr>
              <a:t>s</a:t>
            </a:r>
          </a:p>
        </p:txBody>
      </p:sp>
      <p:sp>
        <p:nvSpPr>
          <p:cNvPr id="133122" name="Content Placeholder 2"/>
          <p:cNvSpPr>
            <a:spLocks noGrp="1"/>
          </p:cNvSpPr>
          <p:nvPr>
            <p:ph idx="1"/>
          </p:nvPr>
        </p:nvSpPr>
        <p:spPr/>
        <p:txBody>
          <a:bodyPr>
            <a:normAutofit fontScale="32500" lnSpcReduction="20000"/>
          </a:bodyPr>
          <a:lstStyle/>
          <a:p>
            <a:pPr marL="0" indent="0">
              <a:buFont typeface="Arial" charset="0"/>
              <a:buNone/>
            </a:pPr>
            <a:endParaRPr lang="en-US" sz="8600" dirty="0">
              <a:latin typeface="Calibri" charset="0"/>
            </a:endParaRPr>
          </a:p>
          <a:p>
            <a:pPr marL="0" indent="0">
              <a:buFont typeface="Arial" charset="0"/>
              <a:buNone/>
            </a:pPr>
            <a:r>
              <a:rPr lang="en-US" sz="8600" b="1" dirty="0">
                <a:latin typeface="Calibri" charset="0"/>
              </a:rPr>
              <a:t>MOs</a:t>
            </a:r>
            <a:r>
              <a:rPr lang="en-US" sz="8600" dirty="0">
                <a:latin typeface="Calibri" charset="0"/>
              </a:rPr>
              <a:t> also increase the relevance, salience, and effectiveness of the </a:t>
            </a:r>
            <a:r>
              <a:rPr lang="en-US" sz="8600" b="1" dirty="0">
                <a:latin typeface="Calibri" charset="0"/>
              </a:rPr>
              <a:t>S</a:t>
            </a:r>
            <a:r>
              <a:rPr lang="en-US" sz="8600" b="1" baseline="30000" dirty="0">
                <a:latin typeface="Calibri" charset="0"/>
              </a:rPr>
              <a:t>D</a:t>
            </a:r>
          </a:p>
          <a:p>
            <a:pPr marL="0" indent="0">
              <a:buFont typeface="Arial" charset="0"/>
              <a:buNone/>
            </a:pPr>
            <a:endParaRPr lang="en-US" sz="8600" b="1" baseline="30000" dirty="0">
              <a:latin typeface="Calibri" charset="0"/>
            </a:endParaRPr>
          </a:p>
          <a:p>
            <a:pPr marL="0" indent="0">
              <a:buNone/>
            </a:pPr>
            <a:r>
              <a:rPr lang="en-US" sz="8600" b="1" dirty="0">
                <a:latin typeface="Calibri" charset="0"/>
              </a:rPr>
              <a:t>Coffee example (see page 38 of text “I </a:t>
            </a:r>
            <a:r>
              <a:rPr lang="en-US" sz="8600" b="1" i="1" dirty="0">
                <a:latin typeface="Calibri" charset="0"/>
              </a:rPr>
              <a:t>Need </a:t>
            </a:r>
            <a:r>
              <a:rPr lang="en-US" sz="8600" b="1" dirty="0">
                <a:latin typeface="Calibri" charset="0"/>
              </a:rPr>
              <a:t>a Cup of Coffee”)</a:t>
            </a:r>
          </a:p>
          <a:p>
            <a:pPr marL="0" indent="0">
              <a:buNone/>
            </a:pPr>
            <a:endParaRPr lang="en-US" sz="8600" dirty="0">
              <a:latin typeface="Calibri" charset="0"/>
            </a:endParaRPr>
          </a:p>
          <a:p>
            <a:r>
              <a:rPr lang="en-US" sz="8600" dirty="0">
                <a:latin typeface="Calibri" charset="0"/>
              </a:rPr>
              <a:t>when deprived of coffee (the </a:t>
            </a:r>
            <a:r>
              <a:rPr lang="en-US" sz="8600" b="1" dirty="0">
                <a:latin typeface="Calibri" charset="0"/>
              </a:rPr>
              <a:t>MO</a:t>
            </a:r>
            <a:r>
              <a:rPr lang="en-US" sz="8600" dirty="0">
                <a:latin typeface="Calibri" charset="0"/>
              </a:rPr>
              <a:t>) you may become hyper-vigilant in finding a Star-Dunkin coffee shop (the </a:t>
            </a:r>
            <a:r>
              <a:rPr lang="en-US" sz="8600" b="1" dirty="0">
                <a:latin typeface="Calibri" charset="0"/>
              </a:rPr>
              <a:t>S</a:t>
            </a:r>
            <a:r>
              <a:rPr lang="en-US" sz="8600" b="1" baseline="30000" dirty="0">
                <a:latin typeface="Calibri" charset="0"/>
              </a:rPr>
              <a:t>D</a:t>
            </a:r>
            <a:r>
              <a:rPr lang="en-US" sz="8600" b="1" dirty="0">
                <a:latin typeface="Calibri" charset="0"/>
              </a:rPr>
              <a:t> )</a:t>
            </a:r>
            <a:endParaRPr lang="en-US" sz="8600" b="1" baseline="30000" dirty="0">
              <a:latin typeface="Calibri" charset="0"/>
            </a:endParaRPr>
          </a:p>
          <a:p>
            <a:pPr marL="0" indent="0">
              <a:buFont typeface="Arial" charset="0"/>
              <a:buNone/>
            </a:pPr>
            <a:endParaRPr lang="en-US" dirty="0">
              <a:latin typeface="Calibri" charset="0"/>
            </a:endParaRPr>
          </a:p>
          <a:p>
            <a:pPr marL="0" indent="0">
              <a:buFont typeface="Arial" charset="0"/>
              <a:buNone/>
            </a:pPr>
            <a:endParaRPr lang="en-US" dirty="0">
              <a:latin typeface="Calibri" charset="0"/>
            </a:endParaRPr>
          </a:p>
          <a:p>
            <a:pPr marL="0" indent="0">
              <a:buFont typeface="Arial" charset="0"/>
              <a:buNone/>
            </a:pPr>
            <a:r>
              <a:rPr lang="en-US" dirty="0">
                <a:latin typeface="Calibri" charset="0"/>
              </a:rPr>
              <a:t> </a:t>
            </a:r>
          </a:p>
          <a:p>
            <a:pPr marL="0" indent="0">
              <a:buFont typeface="Arial" charset="0"/>
              <a:buNone/>
            </a:pPr>
            <a:endParaRPr lang="en-US" b="1" baseline="30000" dirty="0">
              <a:latin typeface="Calibri" charset="0"/>
            </a:endParaRPr>
          </a:p>
          <a:p>
            <a:pPr marL="0" indent="0">
              <a:buFont typeface="Arial" charset="0"/>
              <a:buNone/>
            </a:pPr>
            <a:endParaRPr lang="en-US" dirty="0">
              <a:latin typeface="Calibri" charset="0"/>
            </a:endParaRPr>
          </a:p>
        </p:txBody>
      </p:sp>
      <p:sp>
        <p:nvSpPr>
          <p:cNvPr id="4" name="Footer Placeholder 3"/>
          <p:cNvSpPr>
            <a:spLocks noGrp="1"/>
          </p:cNvSpPr>
          <p:nvPr>
            <p:ph type="ftr" sz="quarter" idx="11"/>
          </p:nvPr>
        </p:nvSpPr>
        <p:spPr/>
        <p:txBody>
          <a:bodyPr/>
          <a:lstStyle/>
          <a:p>
            <a:pPr>
              <a:defRPr/>
            </a:pPr>
            <a:r>
              <a:rPr lang="nl-NL"/>
              <a:t>Steege (2019)</a:t>
            </a:r>
            <a:endParaRPr lang="en-US"/>
          </a:p>
        </p:txBody>
      </p:sp>
      <p:sp>
        <p:nvSpPr>
          <p:cNvPr id="13312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0820404-78B7-3444-8548-5542E4961F81}" type="slidenum">
              <a:rPr lang="en-US" sz="1200">
                <a:solidFill>
                  <a:srgbClr val="898989"/>
                </a:solidFill>
              </a:rPr>
              <a:pPr eaLnBrk="1" hangingPunct="1"/>
              <a:t>100</a:t>
            </a:fld>
            <a:endParaRPr lang="en-US" sz="1200">
              <a:solidFill>
                <a:srgbClr val="898989"/>
              </a:solidFill>
            </a:endParaRPr>
          </a:p>
        </p:txBody>
      </p:sp>
    </p:spTree>
    <p:extLst>
      <p:ext uri="{BB962C8B-B14F-4D97-AF65-F5344CB8AC3E}">
        <p14:creationId xmlns:p14="http://schemas.microsoft.com/office/powerpoint/2010/main" val="1740912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200">
                <a:solidFill>
                  <a:srgbClr val="898989"/>
                </a:solidFill>
              </a:rPr>
              <a:t>Steege (2019)</a:t>
            </a:r>
            <a:endParaRPr lang="en-US" sz="1200">
              <a:solidFill>
                <a:srgbClr val="898989"/>
              </a:solidFill>
            </a:endParaRPr>
          </a:p>
        </p:txBody>
      </p:sp>
      <p:sp>
        <p:nvSpPr>
          <p:cNvPr id="13517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37B535A-B556-6A4E-869F-0A40DCFE2102}" type="slidenum">
              <a:rPr lang="en-US" sz="1200">
                <a:solidFill>
                  <a:srgbClr val="898989"/>
                </a:solidFill>
              </a:rPr>
              <a:pPr eaLnBrk="1" hangingPunct="1"/>
              <a:t>101</a:t>
            </a:fld>
            <a:endParaRPr lang="en-US" sz="1200">
              <a:solidFill>
                <a:srgbClr val="898989"/>
              </a:solidFill>
            </a:endParaRPr>
          </a:p>
        </p:txBody>
      </p:sp>
      <p:sp>
        <p:nvSpPr>
          <p:cNvPr id="135170" name="Title 1"/>
          <p:cNvSpPr>
            <a:spLocks noGrp="1"/>
          </p:cNvSpPr>
          <p:nvPr>
            <p:ph type="title" idx="4294967295"/>
          </p:nvPr>
        </p:nvSpPr>
        <p:spPr>
          <a:xfrm>
            <a:off x="0" y="274638"/>
            <a:ext cx="8229600" cy="1143000"/>
          </a:xfrm>
        </p:spPr>
        <p:txBody>
          <a:bodyPr>
            <a:normAutofit/>
          </a:bodyPr>
          <a:lstStyle/>
          <a:p>
            <a:r>
              <a:rPr lang="en-US" sz="4000" b="1" dirty="0">
                <a:latin typeface="Calibri" charset="0"/>
              </a:rPr>
              <a:t>S</a:t>
            </a:r>
            <a:r>
              <a:rPr lang="en-US" sz="4000" b="1" baseline="30000" dirty="0">
                <a:latin typeface="Calibri" charset="0"/>
              </a:rPr>
              <a:t>D</a:t>
            </a:r>
            <a:r>
              <a:rPr lang="en-US" sz="4000" b="1" dirty="0">
                <a:latin typeface="Calibri" charset="0"/>
              </a:rPr>
              <a:t>, MO, ….why does it matter?</a:t>
            </a:r>
          </a:p>
        </p:txBody>
      </p:sp>
      <p:sp>
        <p:nvSpPr>
          <p:cNvPr id="135171" name="Content Placeholder 2"/>
          <p:cNvSpPr>
            <a:spLocks noGrp="1"/>
          </p:cNvSpPr>
          <p:nvPr>
            <p:ph idx="4294967295"/>
          </p:nvPr>
        </p:nvSpPr>
        <p:spPr>
          <a:xfrm>
            <a:off x="0" y="1600200"/>
            <a:ext cx="8229600" cy="4525963"/>
          </a:xfrm>
        </p:spPr>
        <p:txBody>
          <a:bodyPr>
            <a:normAutofit lnSpcReduction="10000"/>
          </a:bodyPr>
          <a:lstStyle/>
          <a:p>
            <a:pPr>
              <a:buFontTx/>
              <a:buNone/>
            </a:pPr>
            <a:r>
              <a:rPr lang="en-US" dirty="0">
                <a:latin typeface="Calibri" charset="0"/>
              </a:rPr>
              <a:t>Function-based interventions</a:t>
            </a:r>
          </a:p>
          <a:p>
            <a:pPr>
              <a:buFontTx/>
              <a:buNone/>
            </a:pPr>
            <a:endParaRPr lang="en-US" dirty="0">
              <a:latin typeface="Calibri" charset="0"/>
            </a:endParaRPr>
          </a:p>
          <a:p>
            <a:pPr>
              <a:buFontTx/>
              <a:buNone/>
            </a:pPr>
            <a:r>
              <a:rPr lang="en-US" sz="2800" b="1" dirty="0">
                <a:latin typeface="Calibri" charset="0"/>
              </a:rPr>
              <a:t>S</a:t>
            </a:r>
            <a:r>
              <a:rPr lang="en-US" sz="2800" b="1" baseline="30000" dirty="0">
                <a:latin typeface="Calibri" charset="0"/>
              </a:rPr>
              <a:t>D</a:t>
            </a:r>
            <a:r>
              <a:rPr lang="en-US" sz="2800" dirty="0">
                <a:latin typeface="Calibri" charset="0"/>
              </a:rPr>
              <a:t>: alter </a:t>
            </a:r>
            <a:r>
              <a:rPr lang="en-US" sz="2800" b="1" dirty="0">
                <a:latin typeface="Calibri" charset="0"/>
              </a:rPr>
              <a:t>stimulus</a:t>
            </a:r>
            <a:r>
              <a:rPr lang="en-US" sz="2800" dirty="0">
                <a:latin typeface="Calibri" charset="0"/>
              </a:rPr>
              <a:t> features (e.g., pair the teacher with dense positive reinforcement when behavior has been  reinforced by negative reinforcement; change caregivers or staff person; remove the</a:t>
            </a:r>
            <a:r>
              <a:rPr lang="en-US" sz="2800" b="1" dirty="0">
                <a:latin typeface="Calibri" charset="0"/>
              </a:rPr>
              <a:t> S</a:t>
            </a:r>
            <a:r>
              <a:rPr lang="en-US" sz="2800" b="1" baseline="30000" dirty="0">
                <a:latin typeface="Calibri" charset="0"/>
              </a:rPr>
              <a:t>D</a:t>
            </a:r>
            <a:r>
              <a:rPr lang="en-US" sz="2800" dirty="0">
                <a:latin typeface="Calibri" charset="0"/>
              </a:rPr>
              <a:t>)</a:t>
            </a:r>
          </a:p>
          <a:p>
            <a:pPr>
              <a:buFontTx/>
              <a:buNone/>
            </a:pPr>
            <a:endParaRPr lang="en-US" sz="2800" dirty="0">
              <a:latin typeface="Calibri" charset="0"/>
            </a:endParaRPr>
          </a:p>
          <a:p>
            <a:pPr>
              <a:buFontTx/>
              <a:buNone/>
            </a:pPr>
            <a:r>
              <a:rPr lang="en-US" sz="2800" b="1" dirty="0">
                <a:latin typeface="Calibri" charset="0"/>
              </a:rPr>
              <a:t>MO</a:t>
            </a:r>
            <a:r>
              <a:rPr lang="en-US" sz="2800" dirty="0">
                <a:latin typeface="Calibri" charset="0"/>
              </a:rPr>
              <a:t>: alter </a:t>
            </a:r>
            <a:r>
              <a:rPr lang="en-US" sz="2800" b="1" dirty="0">
                <a:latin typeface="Calibri" charset="0"/>
              </a:rPr>
              <a:t>motivation </a:t>
            </a:r>
            <a:r>
              <a:rPr lang="en-US" sz="2800" dirty="0">
                <a:latin typeface="Calibri" charset="0"/>
              </a:rPr>
              <a:t>(e.g., NCR, extinction, FCT, interspersed trials, behavioral momentum, modify instructional task)</a:t>
            </a:r>
          </a:p>
        </p:txBody>
      </p:sp>
      <p:sp>
        <p:nvSpPr>
          <p:cNvPr id="4" name="Footer Placeholder 3"/>
          <p:cNvSpPr txBox="1">
            <a:spLocks noGrp="1"/>
          </p:cNvSpPr>
          <p:nvPr/>
        </p:nvSpPr>
        <p:spPr bwMode="auto">
          <a:xfrm>
            <a:off x="3124200" y="6245225"/>
            <a:ext cx="2895600" cy="476250"/>
          </a:xfrm>
          <a:prstGeom prst="rect">
            <a:avLst/>
          </a:prstGeom>
          <a:noFill/>
          <a:ln>
            <a:miter lim="800000"/>
            <a:headEnd/>
            <a:tailEnd/>
          </a:ln>
        </p:spPr>
        <p:txBody>
          <a:bodyPr anchor="b"/>
          <a:lstStyle/>
          <a:p>
            <a:pPr algn="ctr">
              <a:defRPr/>
            </a:pPr>
            <a:endParaRPr lang="en-US" sz="1400" dirty="0">
              <a:effectLst>
                <a:outerShdw blurRad="38100" dist="38100" dir="2700000" algn="tl">
                  <a:srgbClr val="000000"/>
                </a:outerShdw>
              </a:effectLst>
              <a:latin typeface="Arial" charset="0"/>
              <a:ea typeface="+mn-ea"/>
              <a:cs typeface="+mn-cs"/>
            </a:endParaRPr>
          </a:p>
        </p:txBody>
      </p:sp>
    </p:spTree>
    <p:extLst>
      <p:ext uri="{BB962C8B-B14F-4D97-AF65-F5344CB8AC3E}">
        <p14:creationId xmlns:p14="http://schemas.microsoft.com/office/powerpoint/2010/main" val="12249016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Behavior Analytic Problem Solving</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3600" b="1" dirty="0"/>
              <a:t>Module 5</a:t>
            </a:r>
          </a:p>
          <a:p>
            <a:pPr marL="0" indent="0">
              <a:buNone/>
            </a:pPr>
            <a:endParaRPr lang="en-US" sz="3600" b="1" dirty="0"/>
          </a:p>
          <a:p>
            <a:pPr marL="0" indent="0">
              <a:buNone/>
            </a:pPr>
            <a:r>
              <a:rPr lang="en-US" sz="3600" b="1" dirty="0"/>
              <a:t>Four-Term Contingency</a:t>
            </a:r>
          </a:p>
          <a:p>
            <a:r>
              <a:rPr lang="en-US" sz="3600" b="1" dirty="0"/>
              <a:t>Guided Practice</a:t>
            </a:r>
          </a:p>
          <a:p>
            <a:r>
              <a:rPr lang="en-US" sz="3600" b="1" dirty="0"/>
              <a:t>Independent Practice</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102</a:t>
            </a:fld>
            <a:endParaRPr lang="en-US"/>
          </a:p>
        </p:txBody>
      </p:sp>
    </p:spTree>
    <p:extLst>
      <p:ext uri="{BB962C8B-B14F-4D97-AF65-F5344CB8AC3E}">
        <p14:creationId xmlns:p14="http://schemas.microsoft.com/office/powerpoint/2010/main" val="21145677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Four Term Contingency</a:t>
            </a:r>
          </a:p>
        </p:txBody>
      </p:sp>
      <p:sp>
        <p:nvSpPr>
          <p:cNvPr id="3" name="Content Placeholder 2"/>
          <p:cNvSpPr>
            <a:spLocks noGrp="1"/>
          </p:cNvSpPr>
          <p:nvPr>
            <p:ph idx="1"/>
          </p:nvPr>
        </p:nvSpPr>
        <p:spPr/>
        <p:txBody>
          <a:bodyPr>
            <a:normAutofit/>
          </a:bodyPr>
          <a:lstStyle/>
          <a:p>
            <a:pPr marL="0" indent="0" algn="ctr" defTabSz="914400">
              <a:spcBef>
                <a:spcPts val="0"/>
              </a:spcBef>
              <a:buNone/>
            </a:pPr>
            <a:r>
              <a:rPr lang="en-US" b="1" dirty="0"/>
              <a:t>Critical to the analysis of behavior</a:t>
            </a:r>
          </a:p>
          <a:p>
            <a:pPr marL="0" indent="0" defTabSz="914400">
              <a:spcBef>
                <a:spcPts val="0"/>
              </a:spcBef>
              <a:buNone/>
            </a:pPr>
            <a:endParaRPr lang="en-US" b="1" dirty="0"/>
          </a:p>
          <a:p>
            <a:pPr marL="0" indent="0" defTabSz="914400">
              <a:spcBef>
                <a:spcPts val="0"/>
              </a:spcBef>
              <a:buNone/>
            </a:pPr>
            <a:r>
              <a:rPr lang="en-US" b="1" dirty="0"/>
              <a:t>Components:</a:t>
            </a:r>
          </a:p>
          <a:p>
            <a:pPr defTabSz="914400">
              <a:spcBef>
                <a:spcPts val="0"/>
              </a:spcBef>
            </a:pPr>
            <a:r>
              <a:rPr lang="en-US" b="1" dirty="0"/>
              <a:t>MO</a:t>
            </a:r>
          </a:p>
          <a:p>
            <a:pPr defTabSz="914400">
              <a:spcBef>
                <a:spcPts val="0"/>
              </a:spcBef>
            </a:pPr>
            <a:r>
              <a:rPr lang="en-US" b="1" dirty="0"/>
              <a:t>S</a:t>
            </a:r>
            <a:r>
              <a:rPr lang="en-US" b="1" baseline="30000" dirty="0"/>
              <a:t>D</a:t>
            </a:r>
          </a:p>
          <a:p>
            <a:pPr defTabSz="914400">
              <a:spcBef>
                <a:spcPts val="0"/>
              </a:spcBef>
            </a:pPr>
            <a:r>
              <a:rPr lang="en-US" b="1" dirty="0"/>
              <a:t>Interfering Behavior</a:t>
            </a:r>
          </a:p>
          <a:p>
            <a:pPr defTabSz="914400">
              <a:spcBef>
                <a:spcPts val="0"/>
              </a:spcBef>
            </a:pPr>
            <a:r>
              <a:rPr lang="en-US" b="1" dirty="0"/>
              <a:t>Reinforcing Consequences</a:t>
            </a:r>
          </a:p>
          <a:p>
            <a:pPr marL="0" indent="0" defTabSz="914400">
              <a:spcBef>
                <a:spcPts val="0"/>
              </a:spcBef>
              <a:buNone/>
            </a:pPr>
            <a:endParaRPr lang="en-US" b="1" baseline="30000" dirty="0"/>
          </a:p>
          <a:p>
            <a:pPr marL="0" indent="0" defTabSz="914400">
              <a:spcBef>
                <a:spcPts val="0"/>
              </a:spcBef>
              <a:buNone/>
            </a:pPr>
            <a:endParaRPr lang="en-US" b="1" dirty="0"/>
          </a:p>
          <a:p>
            <a:pPr marL="0" indent="0" defTabSz="914400">
              <a:spcBef>
                <a:spcPts val="0"/>
              </a:spcBef>
              <a:buNone/>
            </a:pPr>
            <a:endParaRPr lang="en-US" b="1" dirty="0"/>
          </a:p>
          <a:p>
            <a:pPr marL="0" indent="0" defTabSz="914400">
              <a:spcBef>
                <a:spcPts val="0"/>
              </a:spcBef>
              <a:buNone/>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103</a:t>
            </a:fld>
            <a:endParaRPr lang="en-US"/>
          </a:p>
        </p:txBody>
      </p:sp>
    </p:spTree>
    <p:extLst>
      <p:ext uri="{BB962C8B-B14F-4D97-AF65-F5344CB8AC3E}">
        <p14:creationId xmlns:p14="http://schemas.microsoft.com/office/powerpoint/2010/main" val="237781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104</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1105"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6944115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Four-Term Contingencies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Incident-Based Functional Assessment form illustrates the basic components of the 4-term contingency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spcBef>
                <a:spcPts val="0"/>
              </a:spcBef>
            </a:pPr>
            <a:r>
              <a:rPr lang="en-US" dirty="0"/>
              <a:t>Figure 8.7 (page 142 of the text)</a:t>
            </a:r>
          </a:p>
          <a:p>
            <a:pPr defTabSz="914400">
              <a:spcBef>
                <a:spcPts val="0"/>
              </a:spcBef>
            </a:pPr>
            <a:endParaRPr lang="en-US" dirty="0"/>
          </a:p>
          <a:p>
            <a:pPr defTabSz="914400">
              <a:spcBef>
                <a:spcPts val="0"/>
              </a:spcBef>
            </a:pPr>
            <a:r>
              <a:rPr lang="en-US" dirty="0"/>
              <a:t>Appendix A (page 242 of the text)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105</a:t>
            </a:fld>
            <a:endParaRPr lang="en-US"/>
          </a:p>
        </p:txBody>
      </p:sp>
    </p:spTree>
    <p:extLst>
      <p:ext uri="{BB962C8B-B14F-4D97-AF65-F5344CB8AC3E}">
        <p14:creationId xmlns:p14="http://schemas.microsoft.com/office/powerpoint/2010/main" val="4578494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Applied Learning Experience</a:t>
            </a:r>
          </a:p>
        </p:txBody>
      </p:sp>
      <p:sp>
        <p:nvSpPr>
          <p:cNvPr id="3" name="Content Placeholder 2"/>
          <p:cNvSpPr>
            <a:spLocks noGrp="1"/>
          </p:cNvSpPr>
          <p:nvPr>
            <p:ph idx="1"/>
          </p:nvPr>
        </p:nvSpPr>
        <p:spPr/>
        <p:txBody>
          <a:bodyPr>
            <a:normAutofit/>
          </a:bodyPr>
          <a:lstStyle/>
          <a:p>
            <a:pPr marL="0" indent="0" algn="ctr">
              <a:buNone/>
            </a:pPr>
            <a:r>
              <a:rPr lang="en-US" b="1" dirty="0"/>
              <a:t>“What the </a:t>
            </a:r>
            <a:r>
              <a:rPr lang="en-US" b="1" dirty="0" err="1"/>
              <a:t>Func</a:t>
            </a:r>
            <a:r>
              <a:rPr lang="mr-IN" b="1" dirty="0"/>
              <a:t>…</a:t>
            </a:r>
            <a:r>
              <a:rPr lang="en-US" b="1" dirty="0"/>
              <a:t>.</a:t>
            </a:r>
            <a:r>
              <a:rPr lang="en-US" b="1" dirty="0" err="1"/>
              <a:t>tion</a:t>
            </a:r>
            <a:r>
              <a:rPr lang="en-US" b="1" dirty="0"/>
              <a:t>?”</a:t>
            </a:r>
          </a:p>
          <a:p>
            <a:pPr marL="0" indent="0">
              <a:buNone/>
            </a:pPr>
            <a:endParaRPr lang="en-US" dirty="0"/>
          </a:p>
          <a:p>
            <a:pPr marL="0" indent="0">
              <a:buNone/>
            </a:pPr>
            <a:r>
              <a:rPr lang="en-US" sz="2800" dirty="0"/>
              <a:t>Matt and Dan:  chicken pox example (page 40 of text)</a:t>
            </a:r>
          </a:p>
          <a:p>
            <a:pPr marL="0" indent="0">
              <a:buNone/>
            </a:pPr>
            <a:r>
              <a:rPr lang="en-US" sz="2800" b="1" dirty="0"/>
              <a:t>Regarding Dan</a:t>
            </a:r>
            <a:r>
              <a:rPr lang="en-US" sz="2800" dirty="0"/>
              <a:t>, identify the following:</a:t>
            </a:r>
          </a:p>
          <a:p>
            <a:pPr marL="0" indent="0">
              <a:buNone/>
            </a:pPr>
            <a:endParaRPr lang="en-US" sz="2800" dirty="0"/>
          </a:p>
          <a:p>
            <a:pPr marL="0" indent="0">
              <a:buNone/>
            </a:pPr>
            <a:r>
              <a:rPr lang="en-US" sz="2800" dirty="0"/>
              <a:t>MO: ____________________________</a:t>
            </a:r>
          </a:p>
          <a:p>
            <a:pPr marL="0" indent="0">
              <a:buNone/>
            </a:pPr>
            <a:r>
              <a:rPr lang="en-US" sz="2800" dirty="0"/>
              <a:t>S</a:t>
            </a:r>
            <a:r>
              <a:rPr lang="en-US" sz="2800" baseline="30000" dirty="0"/>
              <a:t>D</a:t>
            </a:r>
            <a:r>
              <a:rPr lang="en-US" sz="2800" dirty="0"/>
              <a:t>:  _____________________________</a:t>
            </a:r>
          </a:p>
          <a:p>
            <a:pPr marL="0" indent="0">
              <a:buNone/>
            </a:pPr>
            <a:r>
              <a:rPr lang="en-US" sz="2800" dirty="0"/>
              <a:t>Reinforcing Consequence:  _______________________</a:t>
            </a:r>
          </a:p>
          <a:p>
            <a:pPr marL="0" indent="0">
              <a:buNone/>
            </a:pPr>
            <a:endParaRPr lang="en-US" dirty="0"/>
          </a:p>
          <a:p>
            <a:pPr marL="0"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106</a:t>
            </a:fld>
            <a:endParaRPr lang="en-US"/>
          </a:p>
        </p:txBody>
      </p:sp>
    </p:spTree>
    <p:extLst>
      <p:ext uri="{BB962C8B-B14F-4D97-AF65-F5344CB8AC3E}">
        <p14:creationId xmlns:p14="http://schemas.microsoft.com/office/powerpoint/2010/main" val="10245749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107</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43031"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1728190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Applied Learning Experience: Guided Practice  </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Consider the following examples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Use the following figure (4 term contingency) to record: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t>Interfering behavior</a:t>
            </a:r>
          </a:p>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t>Reinforcing consequence</a:t>
            </a:r>
          </a:p>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t>MO</a:t>
            </a:r>
          </a:p>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t>S</a:t>
            </a:r>
            <a:r>
              <a:rPr lang="en-US" baseline="30000" dirty="0"/>
              <a:t>D</a:t>
            </a:r>
          </a:p>
          <a:p>
            <a:pPr marL="514350" marR="0" lvl="0" indent="-514350" defTabSz="914400" eaLnBrk="1" fontAlgn="auto" latinLnBrk="0" hangingPunct="1">
              <a:lnSpc>
                <a:spcPct val="100000"/>
              </a:lnSpc>
              <a:spcBef>
                <a:spcPts val="0"/>
              </a:spcBef>
              <a:spcAft>
                <a:spcPts val="0"/>
              </a:spcAft>
              <a:buClrTx/>
              <a:buSzTx/>
              <a:buFontTx/>
              <a:buAutoNum type="alphaL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Tx/>
              <a:buAutoNum type="alphaLcPeriod"/>
              <a:tabLst/>
              <a:defRPr/>
            </a:pPr>
            <a:endParaRPr lang="en-US" baseline="30000"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108</a:t>
            </a:fld>
            <a:endParaRPr lang="en-US"/>
          </a:p>
        </p:txBody>
      </p:sp>
    </p:spTree>
    <p:extLst>
      <p:ext uri="{BB962C8B-B14F-4D97-AF65-F5344CB8AC3E}">
        <p14:creationId xmlns:p14="http://schemas.microsoft.com/office/powerpoint/2010/main" val="5688318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Four-Term Contingency Recording Form</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Incident-Based Functional Assessment form illustrates the basic components of the 4-term contingency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spcBef>
                <a:spcPts val="0"/>
              </a:spcBef>
            </a:pPr>
            <a:r>
              <a:rPr lang="en-US" dirty="0"/>
              <a:t>Figure 8.7 (</a:t>
            </a:r>
            <a:r>
              <a:rPr lang="en-US"/>
              <a:t>page 161 </a:t>
            </a:r>
            <a:r>
              <a:rPr lang="en-US" dirty="0"/>
              <a:t>of the text)</a:t>
            </a:r>
          </a:p>
          <a:p>
            <a:pPr defTabSz="914400">
              <a:spcBef>
                <a:spcPts val="0"/>
              </a:spcBef>
            </a:pPr>
            <a:endParaRPr lang="en-US" dirty="0"/>
          </a:p>
          <a:p>
            <a:pPr defTabSz="914400">
              <a:spcBef>
                <a:spcPts val="0"/>
              </a:spcBef>
            </a:pPr>
            <a:r>
              <a:rPr lang="en-US" dirty="0"/>
              <a:t>Make 10-12 copies of this form </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109</a:t>
            </a:fld>
            <a:endParaRPr lang="en-US"/>
          </a:p>
        </p:txBody>
      </p:sp>
    </p:spTree>
    <p:extLst>
      <p:ext uri="{BB962C8B-B14F-4D97-AF65-F5344CB8AC3E}">
        <p14:creationId xmlns:p14="http://schemas.microsoft.com/office/powerpoint/2010/main" val="101539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Behavioral Compassion</a:t>
            </a:r>
          </a:p>
        </p:txBody>
      </p:sp>
      <p:sp>
        <p:nvSpPr>
          <p:cNvPr id="3" name="Content Placeholder 2"/>
          <p:cNvSpPr>
            <a:spLocks noGrp="1"/>
          </p:cNvSpPr>
          <p:nvPr>
            <p:ph idx="1"/>
          </p:nvPr>
        </p:nvSpPr>
        <p:spPr/>
        <p:txBody>
          <a:bodyPr>
            <a:normAutofit/>
          </a:bodyPr>
          <a:lstStyle/>
          <a:p>
            <a:pPr marL="0" indent="0">
              <a:buNone/>
            </a:pPr>
            <a:r>
              <a:rPr lang="en-US" dirty="0"/>
              <a:t>We </a:t>
            </a:r>
            <a:r>
              <a:rPr lang="en-US" b="1" dirty="0"/>
              <a:t>care</a:t>
            </a:r>
            <a:r>
              <a:rPr lang="en-US" dirty="0"/>
              <a:t> enough about our clients/students to</a:t>
            </a:r>
          </a:p>
          <a:p>
            <a:r>
              <a:rPr lang="en-US" dirty="0"/>
              <a:t>Conduct </a:t>
            </a:r>
            <a:r>
              <a:rPr lang="en-US" b="1" dirty="0"/>
              <a:t>comprehensive assessments </a:t>
            </a:r>
            <a:r>
              <a:rPr lang="en-US" dirty="0"/>
              <a:t>to understand the nature of the presenting problem </a:t>
            </a:r>
          </a:p>
          <a:p>
            <a:r>
              <a:rPr lang="en-US" dirty="0"/>
              <a:t>Use assessment data to design </a:t>
            </a:r>
            <a:r>
              <a:rPr lang="en-US" b="1" dirty="0"/>
              <a:t>individually tailored evidence-based interventions</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11</a:t>
            </a:fld>
            <a:endParaRPr lang="en-US"/>
          </a:p>
        </p:txBody>
      </p:sp>
    </p:spTree>
    <p:extLst>
      <p:ext uri="{BB962C8B-B14F-4D97-AF65-F5344CB8AC3E}">
        <p14:creationId xmlns:p14="http://schemas.microsoft.com/office/powerpoint/2010/main" val="17970307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4-Term Contingency: Guided Practice</a:t>
            </a:r>
            <a:endParaRPr lang="en-US"/>
          </a:p>
        </p:txBody>
      </p:sp>
      <p:sp>
        <p:nvSpPr>
          <p:cNvPr id="3" name="Content Placeholder 2"/>
          <p:cNvSpPr>
            <a:spLocks noGrp="1"/>
          </p:cNvSpPr>
          <p:nvPr>
            <p:ph idx="1"/>
          </p:nvPr>
        </p:nvSpPr>
        <p:spPr/>
        <p:txBody>
          <a:bodyPr/>
          <a:lstStyle/>
          <a:p>
            <a:pPr marL="0" indent="0">
              <a:buNone/>
            </a:pPr>
            <a:r>
              <a:rPr lang="en-US" b="1" dirty="0"/>
              <a:t>A classmate is playing with a toy car. He drops the car and picks up a musical toy. Timmy walks over and grabs the toy car.  Timmy plays with the toy car for 3 minutes. </a:t>
            </a: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110</a:t>
            </a:fld>
            <a:endParaRPr lang="en-US"/>
          </a:p>
        </p:txBody>
      </p:sp>
    </p:spTree>
    <p:extLst>
      <p:ext uri="{BB962C8B-B14F-4D97-AF65-F5344CB8AC3E}">
        <p14:creationId xmlns:p14="http://schemas.microsoft.com/office/powerpoint/2010/main" val="2346566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111</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18578"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1138143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4-Term Contingency: Guided Practice</a:t>
            </a:r>
          </a:p>
        </p:txBody>
      </p:sp>
      <p:sp>
        <p:nvSpPr>
          <p:cNvPr id="3" name="Content Placeholder 2"/>
          <p:cNvSpPr>
            <a:spLocks noGrp="1"/>
          </p:cNvSpPr>
          <p:nvPr>
            <p:ph idx="1"/>
          </p:nvPr>
        </p:nvSpPr>
        <p:spPr/>
        <p:txBody>
          <a:bodyPr>
            <a:normAutofit/>
          </a:bodyPr>
          <a:lstStyle/>
          <a:p>
            <a:pPr marL="0" indent="0">
              <a:buNone/>
            </a:pPr>
            <a:r>
              <a:rPr lang="en-US" sz="2800" b="1" dirty="0"/>
              <a:t>Phyllis is a 6</a:t>
            </a:r>
            <a:r>
              <a:rPr lang="en-US" sz="2800" b="1" baseline="30000" dirty="0"/>
              <a:t>th</a:t>
            </a:r>
            <a:r>
              <a:rPr lang="en-US" sz="2800" b="1" dirty="0"/>
              <a:t> grade student who engages in disruptive vocal behaviors within the classroom setting (e.g., independent seat work, sustained silent reading) </a:t>
            </a:r>
          </a:p>
          <a:p>
            <a:pPr marL="0" indent="0">
              <a:buNone/>
            </a:pPr>
            <a:r>
              <a:rPr lang="en-US" sz="2800" b="1" dirty="0"/>
              <a:t>Disruptive behaviors often include “wisecracks”, “silly noises (e.g., quacking like a duck), and goofy voices (e.g., talking like Donald Duck).  </a:t>
            </a:r>
          </a:p>
          <a:p>
            <a:pPr marL="0" indent="0">
              <a:buNone/>
            </a:pPr>
            <a:r>
              <a:rPr lang="en-US" sz="2800" b="1" dirty="0"/>
              <a:t>These disruptive behaviors typically produce laughter from peers.  Over time these forms of disruptive behaviors increase dramatically.</a:t>
            </a:r>
            <a:endParaRPr lang="en-US" sz="2800"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112</a:t>
            </a:fld>
            <a:endParaRPr lang="en-US"/>
          </a:p>
        </p:txBody>
      </p:sp>
    </p:spTree>
    <p:extLst>
      <p:ext uri="{BB962C8B-B14F-4D97-AF65-F5344CB8AC3E}">
        <p14:creationId xmlns:p14="http://schemas.microsoft.com/office/powerpoint/2010/main" val="1336161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113</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31807"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5118120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4-Term Contingency: Guided Practice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Donny is a senior is high school. He is in AP English and Math classes. He reported that the worries a lot about his academic performance and taking his upcoming SATs. </a:t>
            </a:r>
          </a:p>
          <a:p>
            <a:pPr marL="0" indent="0">
              <a:buNone/>
            </a:pPr>
            <a:r>
              <a:rPr lang="en-US" b="1" dirty="0"/>
              <a:t>His AP classroom teachers reported that during class and presented with challenging tasks, Donny often chews his fingernails, twirls his hair, and taps his pencil repetitively. Donny reported that these behaviors occur when he is “really nervous”.</a:t>
            </a: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114</a:t>
            </a:fld>
            <a:endParaRPr lang="en-US"/>
          </a:p>
        </p:txBody>
      </p:sp>
    </p:spTree>
    <p:extLst>
      <p:ext uri="{BB962C8B-B14F-4D97-AF65-F5344CB8AC3E}">
        <p14:creationId xmlns:p14="http://schemas.microsoft.com/office/powerpoint/2010/main" val="19247805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115</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32831"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1202643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4-Term Contingency: Guided Practice</a:t>
            </a:r>
            <a:endParaRPr lang="en-US" dirty="0"/>
          </a:p>
        </p:txBody>
      </p:sp>
      <p:sp>
        <p:nvSpPr>
          <p:cNvPr id="3" name="Content Placeholder 2"/>
          <p:cNvSpPr>
            <a:spLocks noGrp="1"/>
          </p:cNvSpPr>
          <p:nvPr>
            <p:ph idx="1"/>
          </p:nvPr>
        </p:nvSpPr>
        <p:spPr/>
        <p:txBody>
          <a:bodyPr/>
          <a:lstStyle/>
          <a:p>
            <a:pPr marL="0" indent="0">
              <a:buNone/>
            </a:pPr>
            <a:r>
              <a:rPr lang="en-US" b="1" dirty="0"/>
              <a:t>Sandy is an 8</a:t>
            </a:r>
            <a:r>
              <a:rPr lang="en-US" b="1" baseline="30000" dirty="0"/>
              <a:t>th</a:t>
            </a:r>
            <a:r>
              <a:rPr lang="en-US" b="1" dirty="0"/>
              <a:t> grade student who often displays disruptive behaviors when directed by teachers to begin math worksheets.  </a:t>
            </a:r>
          </a:p>
          <a:p>
            <a:pPr marL="0" indent="0">
              <a:buNone/>
            </a:pPr>
            <a:r>
              <a:rPr lang="en-US" b="1" dirty="0"/>
              <a:t>Disruptive behaviors typically result in </a:t>
            </a:r>
            <a:r>
              <a:rPr lang="en-US" b="1" u="sng" dirty="0"/>
              <a:t>termination</a:t>
            </a:r>
            <a:r>
              <a:rPr lang="en-US" b="1" dirty="0"/>
              <a:t> of task expectations and the teacher directing Sandy to leave the classroom and to go to a “quiet area”. </a:t>
            </a:r>
          </a:p>
          <a:p>
            <a:pPr marL="0" indent="0">
              <a:buNone/>
            </a:pPr>
            <a:r>
              <a:rPr lang="en-US" b="1" dirty="0"/>
              <a:t>Disruptive behaviors have increased.</a:t>
            </a: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116</a:t>
            </a:fld>
            <a:endParaRPr lang="en-US"/>
          </a:p>
        </p:txBody>
      </p:sp>
    </p:spTree>
    <p:extLst>
      <p:ext uri="{BB962C8B-B14F-4D97-AF65-F5344CB8AC3E}">
        <p14:creationId xmlns:p14="http://schemas.microsoft.com/office/powerpoint/2010/main" val="18387696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117</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34878"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7036731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Four Term Contingency</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“Practice makes permanent”</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To support your fluency in using the four-term contingency in the analysis of behavior, complete the following applied learning experiences independently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118</a:t>
            </a:fld>
            <a:endParaRPr lang="en-US"/>
          </a:p>
        </p:txBody>
      </p:sp>
    </p:spTree>
    <p:extLst>
      <p:ext uri="{BB962C8B-B14F-4D97-AF65-F5344CB8AC3E}">
        <p14:creationId xmlns:p14="http://schemas.microsoft.com/office/powerpoint/2010/main" val="11129690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Applied Learning Experience: Independent Practice</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Use the 4 term contingency to conceptualize  an example relevant to you in which the interfering behavior is followed by </a:t>
            </a:r>
            <a:r>
              <a:rPr lang="en-US" b="1" dirty="0"/>
              <a:t>individually mediated </a:t>
            </a:r>
            <a:r>
              <a:rPr lang="en-US" b="1" u="sng" dirty="0"/>
              <a:t>positive</a:t>
            </a:r>
            <a:r>
              <a:rPr lang="en-US" b="1" dirty="0"/>
              <a:t> reinforcement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119</a:t>
            </a:fld>
            <a:endParaRPr lang="en-US"/>
          </a:p>
        </p:txBody>
      </p:sp>
    </p:spTree>
    <p:extLst>
      <p:ext uri="{BB962C8B-B14F-4D97-AF65-F5344CB8AC3E}">
        <p14:creationId xmlns:p14="http://schemas.microsoft.com/office/powerpoint/2010/main" val="158127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Behavioral Compassion cont’d</a:t>
            </a:r>
          </a:p>
        </p:txBody>
      </p:sp>
      <p:sp>
        <p:nvSpPr>
          <p:cNvPr id="3" name="Content Placeholder 2"/>
          <p:cNvSpPr>
            <a:spLocks noGrp="1"/>
          </p:cNvSpPr>
          <p:nvPr>
            <p:ph idx="1"/>
          </p:nvPr>
        </p:nvSpPr>
        <p:spPr/>
        <p:txBody>
          <a:bodyPr>
            <a:normAutofit lnSpcReduction="10000"/>
          </a:bodyPr>
          <a:lstStyle/>
          <a:p>
            <a:r>
              <a:rPr lang="en-US" dirty="0"/>
              <a:t>Conduct </a:t>
            </a:r>
            <a:r>
              <a:rPr lang="en-US" b="1" dirty="0"/>
              <a:t>ongoing analyses </a:t>
            </a:r>
            <a:r>
              <a:rPr lang="en-US" dirty="0"/>
              <a:t>of behavior to monitor for potential shift in behavioral function(s)</a:t>
            </a:r>
          </a:p>
          <a:p>
            <a:pPr marL="0" indent="0">
              <a:buNone/>
            </a:pPr>
            <a:endParaRPr lang="en-US" dirty="0"/>
          </a:p>
          <a:p>
            <a:r>
              <a:rPr lang="en-US" dirty="0"/>
              <a:t>Collect data to </a:t>
            </a:r>
            <a:r>
              <a:rPr lang="en-US" b="1" dirty="0"/>
              <a:t>objectively determine the personal effectiveness </a:t>
            </a:r>
            <a:r>
              <a:rPr lang="en-US" dirty="0"/>
              <a:t>of interventions</a:t>
            </a:r>
          </a:p>
          <a:p>
            <a:pPr marL="0" indent="0">
              <a:buNone/>
            </a:pPr>
            <a:endParaRPr lang="en-US" dirty="0"/>
          </a:p>
          <a:p>
            <a:r>
              <a:rPr lang="en-US" b="1" dirty="0"/>
              <a:t>Modify</a:t>
            </a:r>
            <a:r>
              <a:rPr lang="en-US" dirty="0"/>
              <a:t> treatments as needed, especially when they are not longer effective</a:t>
            </a:r>
          </a:p>
          <a:p>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12</a:t>
            </a:fld>
            <a:endParaRPr lang="en-US"/>
          </a:p>
        </p:txBody>
      </p:sp>
    </p:spTree>
    <p:extLst>
      <p:ext uri="{BB962C8B-B14F-4D97-AF65-F5344CB8AC3E}">
        <p14:creationId xmlns:p14="http://schemas.microsoft.com/office/powerpoint/2010/main" val="7937028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120</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19602"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13483691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Applied Learning Experience: Independent Practice</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Use the 4 term contingency to conceptualize  an example relevant to you in which the interfering behavior is followed by </a:t>
            </a:r>
            <a:r>
              <a:rPr lang="en-US" b="1" dirty="0"/>
              <a:t>individually mediated </a:t>
            </a:r>
            <a:r>
              <a:rPr lang="en-US" b="1" u="sng" dirty="0"/>
              <a:t>negative</a:t>
            </a:r>
            <a:r>
              <a:rPr lang="en-US" b="1" dirty="0"/>
              <a:t> reinforcement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121</a:t>
            </a:fld>
            <a:endParaRPr lang="en-US"/>
          </a:p>
        </p:txBody>
      </p:sp>
    </p:spTree>
    <p:extLst>
      <p:ext uri="{BB962C8B-B14F-4D97-AF65-F5344CB8AC3E}">
        <p14:creationId xmlns:p14="http://schemas.microsoft.com/office/powerpoint/2010/main" val="3931589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122</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26757"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1204730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Applied Learning Experience: Independent Practice</a:t>
            </a:r>
          </a:p>
        </p:txBody>
      </p:sp>
      <p:sp>
        <p:nvSpPr>
          <p:cNvPr id="3" name="Content Placeholder 2"/>
          <p:cNvSpPr>
            <a:spLocks noGrp="1"/>
          </p:cNvSpPr>
          <p:nvPr>
            <p:ph idx="1"/>
          </p:nvPr>
        </p:nvSpPr>
        <p:spPr/>
        <p:txBody>
          <a:bodyPr/>
          <a:lstStyle/>
          <a:p>
            <a:pPr marL="0" lvl="0" indent="0">
              <a:buNone/>
            </a:pPr>
            <a:r>
              <a:rPr lang="en-US" dirty="0"/>
              <a:t>Use the 4 term contingency to conceptualize an example relevant to you in which the interfering behavior is followed by </a:t>
            </a:r>
            <a:r>
              <a:rPr lang="en-US" b="1" dirty="0"/>
              <a:t>socially mediated </a:t>
            </a:r>
            <a:r>
              <a:rPr lang="en-US" b="1" u="sng" dirty="0"/>
              <a:t>positive </a:t>
            </a:r>
            <a:r>
              <a:rPr lang="en-US" b="1" dirty="0"/>
              <a:t>reinforcement</a:t>
            </a:r>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123</a:t>
            </a:fld>
            <a:endParaRPr lang="en-US"/>
          </a:p>
        </p:txBody>
      </p:sp>
    </p:spTree>
    <p:extLst>
      <p:ext uri="{BB962C8B-B14F-4D97-AF65-F5344CB8AC3E}">
        <p14:creationId xmlns:p14="http://schemas.microsoft.com/office/powerpoint/2010/main" val="5304447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124</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21650"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17578437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Applied Learning Experience: Independent Practice</a:t>
            </a:r>
          </a:p>
        </p:txBody>
      </p:sp>
      <p:sp>
        <p:nvSpPr>
          <p:cNvPr id="3" name="Content Placeholder 2"/>
          <p:cNvSpPr>
            <a:spLocks noGrp="1"/>
          </p:cNvSpPr>
          <p:nvPr>
            <p:ph idx="1"/>
          </p:nvPr>
        </p:nvSpPr>
        <p:spPr/>
        <p:txBody>
          <a:bodyPr/>
          <a:lstStyle/>
          <a:p>
            <a:pPr marL="0" lvl="0" indent="0">
              <a:buNone/>
            </a:pPr>
            <a:r>
              <a:rPr lang="en-US" dirty="0"/>
              <a:t>Use the 4 term contingency to conceptualize an example relevant to you in which the interfering behavior is followed by </a:t>
            </a:r>
            <a:r>
              <a:rPr lang="en-US" b="1" dirty="0"/>
              <a:t>socially</a:t>
            </a:r>
            <a:r>
              <a:rPr lang="en-US" b="1" u="sng" dirty="0"/>
              <a:t> </a:t>
            </a:r>
            <a:r>
              <a:rPr lang="en-US" b="1" dirty="0"/>
              <a:t>mediated </a:t>
            </a:r>
            <a:r>
              <a:rPr lang="en-US" b="1" u="sng" dirty="0"/>
              <a:t>negative </a:t>
            </a:r>
            <a:r>
              <a:rPr lang="en-US" b="1" dirty="0"/>
              <a:t>reinforcement</a:t>
            </a:r>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125</a:t>
            </a:fld>
            <a:endParaRPr lang="en-US"/>
          </a:p>
        </p:txBody>
      </p:sp>
    </p:spTree>
    <p:extLst>
      <p:ext uri="{BB962C8B-B14F-4D97-AF65-F5344CB8AC3E}">
        <p14:creationId xmlns:p14="http://schemas.microsoft.com/office/powerpoint/2010/main" val="9376300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126</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25733"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18396343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Applied Learning Experience: Independent Practice</a:t>
            </a:r>
          </a:p>
        </p:txBody>
      </p:sp>
      <p:sp>
        <p:nvSpPr>
          <p:cNvPr id="3" name="Content Placeholder 2"/>
          <p:cNvSpPr>
            <a:spLocks noGrp="1"/>
          </p:cNvSpPr>
          <p:nvPr>
            <p:ph idx="1"/>
          </p:nvPr>
        </p:nvSpPr>
        <p:spPr/>
        <p:txBody>
          <a:bodyPr/>
          <a:lstStyle/>
          <a:p>
            <a:pPr marL="0" lvl="0" indent="0">
              <a:buNone/>
            </a:pPr>
            <a:r>
              <a:rPr lang="en-US" dirty="0"/>
              <a:t>Use the 4 term contingency to conceptualize an example relevant to you in which the interfering behavior is followed by </a:t>
            </a:r>
            <a:r>
              <a:rPr lang="en-US" b="1" dirty="0"/>
              <a:t>automatic </a:t>
            </a:r>
            <a:r>
              <a:rPr lang="en-US" b="1" u="sng" dirty="0"/>
              <a:t>positive</a:t>
            </a:r>
            <a:r>
              <a:rPr lang="en-US" b="1" dirty="0"/>
              <a:t> reinforcement</a:t>
            </a:r>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127</a:t>
            </a:fld>
            <a:endParaRPr lang="en-US"/>
          </a:p>
        </p:txBody>
      </p:sp>
    </p:spTree>
    <p:extLst>
      <p:ext uri="{BB962C8B-B14F-4D97-AF65-F5344CB8AC3E}">
        <p14:creationId xmlns:p14="http://schemas.microsoft.com/office/powerpoint/2010/main" val="5668720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128</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20626"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5242765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Applied Learning Experience: Independent Practice</a:t>
            </a:r>
          </a:p>
        </p:txBody>
      </p:sp>
      <p:sp>
        <p:nvSpPr>
          <p:cNvPr id="3" name="Content Placeholder 2"/>
          <p:cNvSpPr>
            <a:spLocks noGrp="1"/>
          </p:cNvSpPr>
          <p:nvPr>
            <p:ph idx="1"/>
          </p:nvPr>
        </p:nvSpPr>
        <p:spPr/>
        <p:txBody>
          <a:bodyPr/>
          <a:lstStyle/>
          <a:p>
            <a:pPr marL="0" lvl="0" indent="0">
              <a:buNone/>
            </a:pPr>
            <a:r>
              <a:rPr lang="en-US" dirty="0"/>
              <a:t>Use the 4 term contingency to conceptualize an example relevant to you in which the interfering behavior is followed by </a:t>
            </a:r>
            <a:r>
              <a:rPr lang="en-US" b="1" dirty="0"/>
              <a:t>automatic </a:t>
            </a:r>
            <a:r>
              <a:rPr lang="en-US" b="1" u="sng" dirty="0"/>
              <a:t>negative</a:t>
            </a:r>
            <a:r>
              <a:rPr lang="en-US" b="1" dirty="0"/>
              <a:t> reinforcement</a:t>
            </a:r>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129</a:t>
            </a:fld>
            <a:endParaRPr lang="en-US"/>
          </a:p>
        </p:txBody>
      </p:sp>
    </p:spTree>
    <p:extLst>
      <p:ext uri="{BB962C8B-B14F-4D97-AF65-F5344CB8AC3E}">
        <p14:creationId xmlns:p14="http://schemas.microsoft.com/office/powerpoint/2010/main" val="202707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Behavioral Empathy</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When we begin the FBA process, consider the </a:t>
            </a:r>
            <a:r>
              <a:rPr lang="en-US" b="1" dirty="0"/>
              <a:t>student’s unique point of view:</a:t>
            </a:r>
          </a:p>
          <a:p>
            <a:pPr marL="0" indent="0">
              <a:buNone/>
            </a:pPr>
            <a:endParaRPr lang="en-US" b="1" dirty="0"/>
          </a:p>
          <a:p>
            <a:r>
              <a:rPr lang="en-US" b="1" dirty="0"/>
              <a:t>Imagine how the student</a:t>
            </a:r>
            <a:r>
              <a:rPr lang="en-US" dirty="0"/>
              <a:t>, given her/his unique personal characteristics and coping skills, interacts with the environment</a:t>
            </a:r>
          </a:p>
          <a:p>
            <a:pPr marL="0" indent="0">
              <a:buNone/>
            </a:pPr>
            <a:endParaRPr lang="en-US" dirty="0"/>
          </a:p>
          <a:p>
            <a:r>
              <a:rPr lang="en-US" b="1" dirty="0"/>
              <a:t>Imagine how this ongoing interaction of “self” with the “environment</a:t>
            </a:r>
            <a:r>
              <a:rPr lang="en-US" dirty="0"/>
              <a:t>” shapes both interfering and prosocial behaviors</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13</a:t>
            </a:fld>
            <a:endParaRPr lang="en-US"/>
          </a:p>
        </p:txBody>
      </p:sp>
    </p:spTree>
    <p:extLst>
      <p:ext uri="{BB962C8B-B14F-4D97-AF65-F5344CB8AC3E}">
        <p14:creationId xmlns:p14="http://schemas.microsoft.com/office/powerpoint/2010/main" val="12502440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4" name="Slide Number Placeholder 3"/>
          <p:cNvSpPr>
            <a:spLocks noGrp="1"/>
          </p:cNvSpPr>
          <p:nvPr>
            <p:ph type="sldNum" sz="quarter" idx="12"/>
          </p:nvPr>
        </p:nvSpPr>
        <p:spPr/>
        <p:txBody>
          <a:bodyPr/>
          <a:lstStyle/>
          <a:p>
            <a:fld id="{D5A7EBEB-D7A3-6D4C-B048-59E0F5BB94A8}" type="slidenum">
              <a:rPr lang="en-US" smtClean="0"/>
              <a:t>130</a:t>
            </a:fld>
            <a:endParaRPr lang="en-US"/>
          </a:p>
        </p:txBody>
      </p:sp>
      <p:graphicFrame>
        <p:nvGraphicFramePr>
          <p:cNvPr id="3" name="Object 2"/>
          <p:cNvGraphicFramePr>
            <a:graphicFrameLocks noChangeAspect="1"/>
          </p:cNvGraphicFramePr>
          <p:nvPr>
            <p:extLst/>
          </p:nvPr>
        </p:nvGraphicFramePr>
        <p:xfrm>
          <a:off x="1066800" y="1244600"/>
          <a:ext cx="7575550" cy="4038600"/>
        </p:xfrm>
        <a:graphic>
          <a:graphicData uri="http://schemas.openxmlformats.org/presentationml/2006/ole">
            <mc:AlternateContent xmlns:mc="http://schemas.openxmlformats.org/markup-compatibility/2006">
              <mc:Choice xmlns:v="urn:schemas-microsoft-com:vml" Requires="v">
                <p:oleObj spid="_x0000_s27781" name="Document" r:id="rId3" imgW="5626100" imgH="2311400" progId="Word.Document.12">
                  <p:embed/>
                </p:oleObj>
              </mc:Choice>
              <mc:Fallback>
                <p:oleObj name="Document" r:id="rId3" imgW="5626100" imgH="2311400" progId="Word.Document.12">
                  <p:embed/>
                  <p:pic>
                    <p:nvPicPr>
                      <p:cNvPr id="0" name=""/>
                      <p:cNvPicPr/>
                      <p:nvPr/>
                    </p:nvPicPr>
                    <p:blipFill>
                      <a:blip r:embed="rId4"/>
                      <a:stretch>
                        <a:fillRect/>
                      </a:stretch>
                    </p:blipFill>
                    <p:spPr>
                      <a:xfrm>
                        <a:off x="1066800" y="1244600"/>
                        <a:ext cx="7575550" cy="4038600"/>
                      </a:xfrm>
                      <a:prstGeom prst="rect">
                        <a:avLst/>
                      </a:prstGeom>
                    </p:spPr>
                  </p:pic>
                </p:oleObj>
              </mc:Fallback>
            </mc:AlternateContent>
          </a:graphicData>
        </a:graphic>
      </p:graphicFrame>
    </p:spTree>
    <p:extLst>
      <p:ext uri="{BB962C8B-B14F-4D97-AF65-F5344CB8AC3E}">
        <p14:creationId xmlns:p14="http://schemas.microsoft.com/office/powerpoint/2010/main" val="3949403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a:t>
            </a:r>
          </a:p>
        </p:txBody>
      </p:sp>
      <p:sp>
        <p:nvSpPr>
          <p:cNvPr id="3" name="Content Placeholder 2"/>
          <p:cNvSpPr>
            <a:spLocks noGrp="1"/>
          </p:cNvSpPr>
          <p:nvPr>
            <p:ph idx="1"/>
          </p:nvPr>
        </p:nvSpPr>
        <p:spPr/>
        <p:txBody>
          <a:bodyPr/>
          <a:lstStyle/>
          <a:p>
            <a:pPr marL="0" indent="0">
              <a:buNone/>
            </a:pPr>
            <a:r>
              <a:rPr lang="en-US" dirty="0"/>
              <a:t>Eight Term Conceptual Model</a:t>
            </a:r>
          </a:p>
          <a:p>
            <a:r>
              <a:rPr lang="en-US" dirty="0"/>
              <a:t>BAPS: Assessment Results (page 105)</a:t>
            </a:r>
          </a:p>
          <a:p>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131</a:t>
            </a:fld>
            <a:endParaRPr lang="en-US"/>
          </a:p>
        </p:txBody>
      </p:sp>
    </p:spTree>
    <p:extLst>
      <p:ext uri="{BB962C8B-B14F-4D97-AF65-F5344CB8AC3E}">
        <p14:creationId xmlns:p14="http://schemas.microsoft.com/office/powerpoint/2010/main" val="21225491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132</a:t>
            </a:fld>
            <a:endParaRPr lang="en-US"/>
          </a:p>
        </p:txBody>
      </p:sp>
      <p:pic>
        <p:nvPicPr>
          <p:cNvPr id="25" name="Picture 24"/>
          <p:cNvPicPr>
            <a:picLocks noChangeAspect="1"/>
          </p:cNvPicPr>
          <p:nvPr/>
        </p:nvPicPr>
        <p:blipFill>
          <a:blip r:embed="rId2"/>
          <a:stretch>
            <a:fillRect/>
          </a:stretch>
        </p:blipFill>
        <p:spPr>
          <a:xfrm>
            <a:off x="2047810" y="0"/>
            <a:ext cx="5048379" cy="6858000"/>
          </a:xfrm>
          <a:prstGeom prst="rect">
            <a:avLst/>
          </a:prstGeom>
        </p:spPr>
      </p:pic>
    </p:spTree>
    <p:extLst>
      <p:ext uri="{BB962C8B-B14F-4D97-AF65-F5344CB8AC3E}">
        <p14:creationId xmlns:p14="http://schemas.microsoft.com/office/powerpoint/2010/main" val="13299294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BAPS: Assessment Results Examples</a:t>
            </a:r>
          </a:p>
        </p:txBody>
      </p:sp>
      <p:sp>
        <p:nvSpPr>
          <p:cNvPr id="3" name="Content Placeholder 2"/>
          <p:cNvSpPr>
            <a:spLocks noGrp="1"/>
          </p:cNvSpPr>
          <p:nvPr>
            <p:ph idx="1"/>
          </p:nvPr>
        </p:nvSpPr>
        <p:spPr/>
        <p:txBody>
          <a:bodyPr/>
          <a:lstStyle/>
          <a:p>
            <a:r>
              <a:rPr lang="en-US" b="1" dirty="0"/>
              <a:t>Figure 6.1 (page 99 of text)</a:t>
            </a:r>
          </a:p>
          <a:p>
            <a:endParaRPr lang="en-US" b="1" dirty="0"/>
          </a:p>
          <a:p>
            <a:r>
              <a:rPr lang="en-US" b="1" dirty="0"/>
              <a:t>Figure 6.2 (page 101 of text)</a:t>
            </a:r>
          </a:p>
          <a:p>
            <a:endParaRPr lang="en-US" b="1"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133</a:t>
            </a:fld>
            <a:endParaRPr lang="en-US"/>
          </a:p>
        </p:txBody>
      </p:sp>
    </p:spTree>
    <p:extLst>
      <p:ext uri="{BB962C8B-B14F-4D97-AF65-F5344CB8AC3E}">
        <p14:creationId xmlns:p14="http://schemas.microsoft.com/office/powerpoint/2010/main" val="852511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134</a:t>
            </a:fld>
            <a:endParaRPr lang="en-US"/>
          </a:p>
        </p:txBody>
      </p:sp>
      <p:pic>
        <p:nvPicPr>
          <p:cNvPr id="4" name="Picture 3"/>
          <p:cNvPicPr>
            <a:picLocks noChangeAspect="1"/>
          </p:cNvPicPr>
          <p:nvPr/>
        </p:nvPicPr>
        <p:blipFill>
          <a:blip r:embed="rId2"/>
          <a:stretch>
            <a:fillRect/>
          </a:stretch>
        </p:blipFill>
        <p:spPr>
          <a:xfrm>
            <a:off x="2047810" y="0"/>
            <a:ext cx="5048379" cy="6858000"/>
          </a:xfrm>
          <a:prstGeom prst="rect">
            <a:avLst/>
          </a:prstGeom>
        </p:spPr>
      </p:pic>
    </p:spTree>
    <p:extLst>
      <p:ext uri="{BB962C8B-B14F-4D97-AF65-F5344CB8AC3E}">
        <p14:creationId xmlns:p14="http://schemas.microsoft.com/office/powerpoint/2010/main" val="6460997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135</a:t>
            </a:fld>
            <a:endParaRPr lang="en-US"/>
          </a:p>
        </p:txBody>
      </p:sp>
      <p:pic>
        <p:nvPicPr>
          <p:cNvPr id="4" name="Picture 3"/>
          <p:cNvPicPr>
            <a:picLocks noChangeAspect="1"/>
          </p:cNvPicPr>
          <p:nvPr/>
        </p:nvPicPr>
        <p:blipFill>
          <a:blip r:embed="rId2"/>
          <a:stretch>
            <a:fillRect/>
          </a:stretch>
        </p:blipFill>
        <p:spPr>
          <a:xfrm>
            <a:off x="2047810" y="0"/>
            <a:ext cx="5048379" cy="6858000"/>
          </a:xfrm>
          <a:prstGeom prst="rect">
            <a:avLst/>
          </a:prstGeom>
        </p:spPr>
      </p:pic>
    </p:spTree>
    <p:extLst>
      <p:ext uri="{BB962C8B-B14F-4D97-AF65-F5344CB8AC3E}">
        <p14:creationId xmlns:p14="http://schemas.microsoft.com/office/powerpoint/2010/main" val="9748731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Bridging The Gap</a:t>
            </a:r>
          </a:p>
        </p:txBody>
      </p:sp>
      <p:sp>
        <p:nvSpPr>
          <p:cNvPr id="3" name="Content Placeholder 2"/>
          <p:cNvSpPr>
            <a:spLocks noGrp="1"/>
          </p:cNvSpPr>
          <p:nvPr>
            <p:ph idx="1"/>
          </p:nvPr>
        </p:nvSpPr>
        <p:spPr/>
        <p:txBody>
          <a:bodyPr/>
          <a:lstStyle/>
          <a:p>
            <a:pPr marL="0" indent="0">
              <a:buNone/>
            </a:pPr>
            <a:r>
              <a:rPr lang="en-US" b="1" dirty="0"/>
              <a:t>From assessment results to effective treatments:</a:t>
            </a:r>
          </a:p>
          <a:p>
            <a:pPr marL="0" indent="0">
              <a:buNone/>
            </a:pPr>
            <a:endParaRPr lang="en-US" b="1" dirty="0"/>
          </a:p>
          <a:p>
            <a:pPr marL="0" indent="0">
              <a:buNone/>
            </a:pPr>
            <a:r>
              <a:rPr lang="en-US" b="1" dirty="0"/>
              <a:t>“OK, so now we understand the problem. We know the variables that contribute to interfering behavior. </a:t>
            </a:r>
          </a:p>
          <a:p>
            <a:pPr marL="0" indent="0">
              <a:buNone/>
            </a:pPr>
            <a:endParaRPr lang="en-US" b="1" dirty="0"/>
          </a:p>
          <a:p>
            <a:pPr marL="0" indent="0">
              <a:buNone/>
            </a:pPr>
            <a:r>
              <a:rPr lang="en-US" b="1" dirty="0"/>
              <a:t>Now what do we do?  What are the solutions?” </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136</a:t>
            </a:fld>
            <a:endParaRPr lang="en-US"/>
          </a:p>
        </p:txBody>
      </p:sp>
    </p:spTree>
    <p:extLst>
      <p:ext uri="{BB962C8B-B14F-4D97-AF65-F5344CB8AC3E}">
        <p14:creationId xmlns:p14="http://schemas.microsoft.com/office/powerpoint/2010/main" val="3315207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Function-Focused Interventions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BAPS: Assessment Results (Form 6.1, page 105 of text) is useful in case conceptualization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The BAPS: Function-Focused Intervention (Form 11.1, page 211 of text) is useful in identifying intervention strategies designed to address the variables that contribute to interfering behavior</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137</a:t>
            </a:fld>
            <a:endParaRPr lang="en-US"/>
          </a:p>
        </p:txBody>
      </p:sp>
    </p:spTree>
    <p:extLst>
      <p:ext uri="{BB962C8B-B14F-4D97-AF65-F5344CB8AC3E}">
        <p14:creationId xmlns:p14="http://schemas.microsoft.com/office/powerpoint/2010/main" val="12401310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138</a:t>
            </a:fld>
            <a:endParaRPr lang="en-US"/>
          </a:p>
        </p:txBody>
      </p:sp>
      <p:pic>
        <p:nvPicPr>
          <p:cNvPr id="4" name="Picture 3"/>
          <p:cNvPicPr>
            <a:picLocks noChangeAspect="1"/>
          </p:cNvPicPr>
          <p:nvPr/>
        </p:nvPicPr>
        <p:blipFill>
          <a:blip r:embed="rId2"/>
          <a:stretch>
            <a:fillRect/>
          </a:stretch>
        </p:blipFill>
        <p:spPr>
          <a:xfrm>
            <a:off x="2018987" y="0"/>
            <a:ext cx="5106025" cy="6858000"/>
          </a:xfrm>
          <a:prstGeom prst="rect">
            <a:avLst/>
          </a:prstGeom>
        </p:spPr>
      </p:pic>
    </p:spTree>
    <p:extLst>
      <p:ext uri="{BB962C8B-B14F-4D97-AF65-F5344CB8AC3E}">
        <p14:creationId xmlns:p14="http://schemas.microsoft.com/office/powerpoint/2010/main" val="15456179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BAPS Case Example</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BAPS: Assessment Results (Figure 11.1; page 206 of the text)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BAPS: Function-Focused Intervention (Figure 11.2; page 207 of the text)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Compare the results of the FBA and the corresponding function-focused interventions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139</a:t>
            </a:fld>
            <a:endParaRPr lang="en-US"/>
          </a:p>
        </p:txBody>
      </p:sp>
    </p:spTree>
    <p:extLst>
      <p:ext uri="{BB962C8B-B14F-4D97-AF65-F5344CB8AC3E}">
        <p14:creationId xmlns:p14="http://schemas.microsoft.com/office/powerpoint/2010/main" val="40637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200">
                <a:solidFill>
                  <a:srgbClr val="898989"/>
                </a:solidFill>
              </a:rPr>
              <a:t>Steege (2019)</a:t>
            </a:r>
            <a:endParaRPr lang="en-US" sz="1200">
              <a:solidFill>
                <a:srgbClr val="898989"/>
              </a:solidFill>
            </a:endParaRPr>
          </a:p>
        </p:txBody>
      </p:sp>
      <p:sp>
        <p:nvSpPr>
          <p:cNvPr id="1946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95C1CE-144B-E54D-949A-A619C9F0D5B5}" type="slidenum">
              <a:rPr lang="en-US" sz="1200">
                <a:solidFill>
                  <a:srgbClr val="898989"/>
                </a:solidFill>
              </a:rPr>
              <a:pPr eaLnBrk="1" hangingPunct="1"/>
              <a:t>14</a:t>
            </a:fld>
            <a:endParaRPr lang="en-US" sz="1200">
              <a:solidFill>
                <a:srgbClr val="898989"/>
              </a:solidFill>
            </a:endParaRPr>
          </a:p>
        </p:txBody>
      </p:sp>
      <p:sp>
        <p:nvSpPr>
          <p:cNvPr id="19459" name="Content Placeholder 2"/>
          <p:cNvSpPr>
            <a:spLocks noGrp="1"/>
          </p:cNvSpPr>
          <p:nvPr>
            <p:ph idx="4294967295"/>
          </p:nvPr>
        </p:nvSpPr>
        <p:spPr>
          <a:xfrm>
            <a:off x="0" y="1600200"/>
            <a:ext cx="8229600" cy="4525963"/>
          </a:xfrm>
        </p:spPr>
        <p:txBody>
          <a:bodyPr>
            <a:normAutofit/>
          </a:bodyPr>
          <a:lstStyle/>
          <a:p>
            <a:pPr eaLnBrk="1" hangingPunct="1">
              <a:buFont typeface="Arial" charset="0"/>
              <a:buNone/>
            </a:pPr>
            <a:r>
              <a:rPr lang="ja-JP" altLang="en-US" dirty="0">
                <a:latin typeface="Calibri" charset="0"/>
              </a:rPr>
              <a:t>“</a:t>
            </a:r>
            <a:r>
              <a:rPr lang="en-US" altLang="ja-JP" dirty="0">
                <a:latin typeface="Calibri" charset="0"/>
              </a:rPr>
              <a:t>The temptation to form premature theories upon insufficient data is the bane</a:t>
            </a:r>
          </a:p>
          <a:p>
            <a:pPr eaLnBrk="1" hangingPunct="1">
              <a:buFont typeface="Arial" charset="0"/>
              <a:buNone/>
            </a:pPr>
            <a:r>
              <a:rPr lang="en-US" altLang="ja-JP" dirty="0">
                <a:latin typeface="Calibri" charset="0"/>
              </a:rPr>
              <a:t>	of our profession.”</a:t>
            </a:r>
          </a:p>
          <a:p>
            <a:pPr eaLnBrk="1" hangingPunct="1">
              <a:buFont typeface="Arial" charset="0"/>
              <a:buNone/>
            </a:pPr>
            <a:endParaRPr lang="en-US" altLang="ja-JP" dirty="0">
              <a:latin typeface="Calibri" charset="0"/>
            </a:endParaRPr>
          </a:p>
          <a:p>
            <a:pPr eaLnBrk="1" hangingPunct="1">
              <a:buFont typeface="Arial" charset="0"/>
              <a:buNone/>
            </a:pPr>
            <a:r>
              <a:rPr lang="en-US" altLang="ja-JP" dirty="0">
                <a:latin typeface="Calibri" charset="0"/>
              </a:rPr>
              <a:t>Sherlock Holmes* : </a:t>
            </a:r>
            <a:r>
              <a:rPr lang="en-US" altLang="ja-JP" i="1" dirty="0">
                <a:latin typeface="Calibri" charset="0"/>
              </a:rPr>
              <a:t>The Valley of Fear</a:t>
            </a:r>
          </a:p>
          <a:p>
            <a:pPr eaLnBrk="1" hangingPunct="1">
              <a:buFont typeface="Arial" charset="0"/>
              <a:buNone/>
            </a:pPr>
            <a:endParaRPr lang="en-US" i="1" dirty="0">
              <a:latin typeface="Calibri" charset="0"/>
            </a:endParaRPr>
          </a:p>
          <a:p>
            <a:pPr>
              <a:buFont typeface="Arial" charset="0"/>
              <a:buNone/>
            </a:pPr>
            <a:r>
              <a:rPr lang="en-US" dirty="0">
                <a:latin typeface="Calibri" charset="0"/>
              </a:rPr>
              <a:t>*</a:t>
            </a:r>
            <a:r>
              <a:rPr lang="en-US" sz="2400" dirty="0">
                <a:latin typeface="Calibri" charset="0"/>
              </a:rPr>
              <a:t>Sir Arthur Conan Doyle</a:t>
            </a:r>
            <a:endParaRPr lang="en-US" dirty="0">
              <a:latin typeface="Calibri" charset="0"/>
            </a:endParaRPr>
          </a:p>
        </p:txBody>
      </p:sp>
      <p:sp>
        <p:nvSpPr>
          <p:cNvPr id="19460"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A2506E99-6584-3442-8A1A-13B21B23CD4B}" type="slidenum">
              <a:rPr lang="en-US" sz="1200">
                <a:solidFill>
                  <a:srgbClr val="898989"/>
                </a:solidFill>
              </a:rPr>
              <a:pPr algn="r" eaLnBrk="1" hangingPunct="1"/>
              <a:t>14</a:t>
            </a:fld>
            <a:endParaRPr lang="en-US" sz="1200">
              <a:solidFill>
                <a:srgbClr val="898989"/>
              </a:solidFill>
            </a:endParaRPr>
          </a:p>
        </p:txBody>
      </p:sp>
      <p:pic>
        <p:nvPicPr>
          <p:cNvPr id="194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436533">
            <a:off x="4220060" y="2898970"/>
            <a:ext cx="5256212" cy="328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313455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140</a:t>
            </a:fld>
            <a:endParaRPr lang="en-US"/>
          </a:p>
        </p:txBody>
      </p:sp>
      <p:sp>
        <p:nvSpPr>
          <p:cNvPr id="4" name="Rectangle 3"/>
          <p:cNvSpPr>
            <a:spLocks noChangeArrowheads="1"/>
          </p:cNvSpPr>
          <p:nvPr/>
        </p:nvSpPr>
        <p:spPr bwMode="auto">
          <a:xfrm>
            <a:off x="412750" y="978535"/>
            <a:ext cx="2387600" cy="850265"/>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b="1">
                <a:effectLst/>
                <a:latin typeface="Constantia" charset="0"/>
                <a:ea typeface="Calibri" charset="0"/>
                <a:cs typeface="Times New Roman" charset="0"/>
              </a:rPr>
              <a:t>  Personal Characteristics:</a:t>
            </a:r>
            <a:endParaRPr lang="en-US" sz="1100">
              <a:effectLst/>
              <a:latin typeface="Calibri" charset="0"/>
              <a:ea typeface="Calibri" charset="0"/>
              <a:cs typeface="Times New Roman" charset="0"/>
            </a:endParaRPr>
          </a:p>
          <a:p>
            <a:pPr marL="0" marR="0" algn="ctr">
              <a:lnSpc>
                <a:spcPct val="115000"/>
              </a:lnSpc>
              <a:spcBef>
                <a:spcPts val="0"/>
              </a:spcBef>
              <a:spcAft>
                <a:spcPts val="0"/>
              </a:spcAft>
            </a:pPr>
            <a:r>
              <a:rPr lang="en-US" sz="900">
                <a:effectLst/>
                <a:latin typeface="Constantia" charset="0"/>
                <a:ea typeface="Calibri" charset="0"/>
                <a:cs typeface="Times New Roman" charset="0"/>
              </a:rPr>
              <a:t>Traits, sensitivities, beliefs, and/or values contributing to interfering behavior</a:t>
            </a:r>
            <a:endParaRPr lang="en-US" sz="1100">
              <a:effectLst/>
              <a:latin typeface="Calibri" charset="0"/>
              <a:ea typeface="Calibri" charset="0"/>
              <a:cs typeface="Times New Roman" charset="0"/>
            </a:endParaRPr>
          </a:p>
        </p:txBody>
      </p:sp>
      <p:sp>
        <p:nvSpPr>
          <p:cNvPr id="5" name="Rectangle 4"/>
          <p:cNvSpPr>
            <a:spLocks noChangeArrowheads="1"/>
          </p:cNvSpPr>
          <p:nvPr/>
        </p:nvSpPr>
        <p:spPr bwMode="auto">
          <a:xfrm>
            <a:off x="4927600" y="978535"/>
            <a:ext cx="2371725" cy="110490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b="1">
                <a:effectLst/>
                <a:latin typeface="Constantia" charset="0"/>
                <a:ea typeface="Calibri" charset="0"/>
                <a:cs typeface="Times New Roman" charset="0"/>
              </a:rPr>
              <a:t>Skill Delays/Deficits </a:t>
            </a:r>
            <a:endParaRPr lang="en-US" sz="1100">
              <a:effectLst/>
              <a:latin typeface="Calibri" charset="0"/>
              <a:ea typeface="Calibri" charset="0"/>
              <a:cs typeface="Times New Roman" charset="0"/>
            </a:endParaRPr>
          </a:p>
          <a:p>
            <a:pPr marL="0" marR="0" algn="ctr">
              <a:lnSpc>
                <a:spcPct val="115000"/>
              </a:lnSpc>
              <a:spcBef>
                <a:spcPts val="0"/>
              </a:spcBef>
              <a:spcAft>
                <a:spcPts val="0"/>
              </a:spcAft>
            </a:pPr>
            <a:r>
              <a:rPr lang="en-US" sz="900">
                <a:effectLst/>
                <a:latin typeface="Constantia" charset="0"/>
                <a:ea typeface="Calibri" charset="0"/>
                <a:cs typeface="Times New Roman" charset="0"/>
              </a:rPr>
              <a:t>Communication, academic, executive, adaptive living, social, and/or self-management skill delays/deficits contributing to interfering behavior</a:t>
            </a:r>
            <a:endParaRPr lang="en-US" sz="1100">
              <a:effectLst/>
              <a:latin typeface="Calibri" charset="0"/>
              <a:ea typeface="Calibri" charset="0"/>
              <a:cs typeface="Times New Roman" charset="0"/>
            </a:endParaRPr>
          </a:p>
        </p:txBody>
      </p:sp>
      <p:sp>
        <p:nvSpPr>
          <p:cNvPr id="6" name="Text Box 4"/>
          <p:cNvSpPr txBox="1">
            <a:spLocks noChangeArrowheads="1"/>
          </p:cNvSpPr>
          <p:nvPr/>
        </p:nvSpPr>
        <p:spPr bwMode="auto">
          <a:xfrm>
            <a:off x="414655" y="1828800"/>
            <a:ext cx="2387600" cy="800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History of social anxiety</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Sensitivity to negative peer evaluation</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Belief that males cannot show weakness</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7" name="Text Box 5"/>
          <p:cNvSpPr txBox="1">
            <a:spLocks noChangeArrowheads="1"/>
          </p:cNvSpPr>
          <p:nvPr/>
        </p:nvSpPr>
        <p:spPr bwMode="auto">
          <a:xfrm>
            <a:off x="4927600" y="1828800"/>
            <a:ext cx="2371725" cy="800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Emotional regulation skill deficits</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Below average academic performance in all content areas</a:t>
            </a:r>
            <a:endParaRPr lang="en-US" sz="1100">
              <a:effectLst/>
              <a:latin typeface="Constantia" charset="0"/>
              <a:ea typeface="Times New Roman" charset="0"/>
              <a:cs typeface="Times New Roman" charset="0"/>
            </a:endParaRPr>
          </a:p>
        </p:txBody>
      </p:sp>
      <p:sp>
        <p:nvSpPr>
          <p:cNvPr id="8" name="Text Box 6"/>
          <p:cNvSpPr txBox="1">
            <a:spLocks noChangeArrowheads="1"/>
          </p:cNvSpPr>
          <p:nvPr/>
        </p:nvSpPr>
        <p:spPr bwMode="auto">
          <a:xfrm>
            <a:off x="2941320" y="914400"/>
            <a:ext cx="1866900" cy="55626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Context:</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Probable contexts in which interfering behavior occurs</a:t>
            </a:r>
            <a:endParaRPr lang="en-US" sz="1100">
              <a:effectLst/>
              <a:latin typeface="Constantia" charset="0"/>
              <a:ea typeface="Times New Roman" charset="0"/>
              <a:cs typeface="Times New Roman" charset="0"/>
            </a:endParaRPr>
          </a:p>
          <a:p>
            <a:pPr marL="0" marR="0">
              <a:spcBef>
                <a:spcPts val="0"/>
              </a:spcBef>
              <a:spcAft>
                <a:spcPts val="0"/>
              </a:spcAft>
            </a:pPr>
            <a:r>
              <a:rPr lang="en-US" sz="800">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9" name="Text Box 7"/>
          <p:cNvSpPr txBox="1">
            <a:spLocks noChangeArrowheads="1"/>
          </p:cNvSpPr>
          <p:nvPr/>
        </p:nvSpPr>
        <p:spPr bwMode="auto">
          <a:xfrm>
            <a:off x="2940685" y="1464310"/>
            <a:ext cx="1866900" cy="7810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General education classes that require high levels of oral participation </a:t>
            </a:r>
            <a:endParaRPr lang="en-US" sz="1100">
              <a:effectLst/>
              <a:latin typeface="Constantia" charset="0"/>
              <a:ea typeface="Times New Roman" charset="0"/>
              <a:cs typeface="Times New Roman" charset="0"/>
            </a:endParaRPr>
          </a:p>
        </p:txBody>
      </p:sp>
      <p:sp>
        <p:nvSpPr>
          <p:cNvPr id="10" name="Text Box 8"/>
          <p:cNvSpPr txBox="1">
            <a:spLocks noChangeArrowheads="1"/>
          </p:cNvSpPr>
          <p:nvPr/>
        </p:nvSpPr>
        <p:spPr bwMode="auto">
          <a:xfrm>
            <a:off x="1684020" y="4572000"/>
            <a:ext cx="4679950" cy="60960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Sources of Reinforcement (Discriminative Stimuli):</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Persons, items, or locations that signal the availability of reinforcing consequences (i.e. source of reinforcement) thereby occasioning interfering behavior</a:t>
            </a:r>
            <a:endParaRPr lang="en-US" sz="1100">
              <a:effectLst/>
              <a:latin typeface="Constantia" charset="0"/>
              <a:ea typeface="Times New Roman" charset="0"/>
              <a:cs typeface="Times New Roman" charset="0"/>
            </a:endParaRPr>
          </a:p>
        </p:txBody>
      </p:sp>
      <p:sp>
        <p:nvSpPr>
          <p:cNvPr id="11" name="Text Box 9"/>
          <p:cNvSpPr txBox="1">
            <a:spLocks noChangeArrowheads="1"/>
          </p:cNvSpPr>
          <p:nvPr/>
        </p:nvSpPr>
        <p:spPr bwMode="auto">
          <a:xfrm>
            <a:off x="1684020" y="5151120"/>
            <a:ext cx="4679950" cy="792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Classroom teacher with a history of sending students to the principal’s office for disruptive behavior</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Sight/proximity of the exit door in the classroom</a:t>
            </a:r>
            <a:endParaRPr lang="en-US" sz="1100">
              <a:effectLst/>
              <a:latin typeface="Constantia" charset="0"/>
              <a:ea typeface="Times New Roman" charset="0"/>
              <a:cs typeface="Times New Roman" charset="0"/>
            </a:endParaRPr>
          </a:p>
        </p:txBody>
      </p:sp>
      <p:sp>
        <p:nvSpPr>
          <p:cNvPr id="12" name="Text Box 11"/>
          <p:cNvSpPr txBox="1">
            <a:spLocks noChangeArrowheads="1"/>
          </p:cNvSpPr>
          <p:nvPr/>
        </p:nvSpPr>
        <p:spPr bwMode="auto">
          <a:xfrm>
            <a:off x="1051560" y="2743200"/>
            <a:ext cx="5727700" cy="86868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Motivational “Triggers” (Motivating Operations):</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b="1">
                <a:effectLst/>
                <a:latin typeface="Constantia" charset="0"/>
                <a:ea typeface="Times New Roman" charset="0"/>
                <a:cs typeface="Times New Roman" charset="0"/>
              </a:rPr>
              <a:t>Deprivation</a:t>
            </a:r>
            <a:r>
              <a:rPr lang="en-US" sz="900">
                <a:effectLst/>
                <a:latin typeface="Constantia" charset="0"/>
                <a:ea typeface="Times New Roman" charset="0"/>
                <a:cs typeface="Times New Roman" charset="0"/>
              </a:rPr>
              <a:t> of physical or social wants and needs which increase the value of reinforcers and the probability of interfering behavior</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b="1">
                <a:effectLst/>
                <a:latin typeface="Constantia" charset="0"/>
                <a:ea typeface="Times New Roman" charset="0"/>
                <a:cs typeface="Times New Roman" charset="0"/>
              </a:rPr>
              <a:t>Presentation </a:t>
            </a:r>
            <a:r>
              <a:rPr lang="en-US" sz="900">
                <a:effectLst/>
                <a:latin typeface="Constantia" charset="0"/>
                <a:ea typeface="Times New Roman" charset="0"/>
                <a:cs typeface="Times New Roman" charset="0"/>
              </a:rPr>
              <a:t>of aversive biological/medical conditions, emotional states, thoughts, academic tasks, or social situations, which increase the value of reinforcers and the probability of interfering behavior</a:t>
            </a:r>
            <a:endParaRPr lang="en-US" sz="1100">
              <a:effectLst/>
              <a:latin typeface="Constantia" charset="0"/>
              <a:ea typeface="Times New Roman" charset="0"/>
              <a:cs typeface="Times New Roman" charset="0"/>
            </a:endParaRPr>
          </a:p>
          <a:p>
            <a:pPr marL="0" marR="0">
              <a:spcBef>
                <a:spcPts val="0"/>
              </a:spcBef>
              <a:spcAft>
                <a:spcPts val="0"/>
              </a:spcAft>
            </a:pPr>
            <a:r>
              <a:rPr lang="en-US" sz="900">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13" name="Text Box 12"/>
          <p:cNvSpPr txBox="1">
            <a:spLocks noChangeArrowheads="1"/>
          </p:cNvSpPr>
          <p:nvPr/>
        </p:nvSpPr>
        <p:spPr bwMode="auto">
          <a:xfrm>
            <a:off x="1051560" y="3611880"/>
            <a:ext cx="5727700" cy="8458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Direct instructions to respond orally to questions and/or participate in class discussions increase the value of escape from the classroom and trigger interfering behaviors</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Unpleasant physiological arousal and worries about negative peer evaluation increase the value of arousal reduction and trigger interfering behaviors</a:t>
            </a:r>
            <a:endParaRPr lang="en-US" sz="1100">
              <a:effectLst/>
              <a:latin typeface="Constantia" charset="0"/>
              <a:ea typeface="Times New Roman" charset="0"/>
              <a:cs typeface="Times New Roman" charset="0"/>
            </a:endParaRPr>
          </a:p>
          <a:p>
            <a:pPr marL="228600" marR="0">
              <a:lnSpc>
                <a:spcPct val="115000"/>
              </a:lnSpc>
              <a:spcBef>
                <a:spcPts val="0"/>
              </a:spcBef>
              <a:spcAft>
                <a:spcPts val="1000"/>
              </a:spcAft>
            </a:pPr>
            <a:r>
              <a:rPr lang="en-US" sz="800">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14" name="Text Box 13"/>
          <p:cNvSpPr txBox="1">
            <a:spLocks noChangeArrowheads="1"/>
          </p:cNvSpPr>
          <p:nvPr/>
        </p:nvSpPr>
        <p:spPr bwMode="auto">
          <a:xfrm>
            <a:off x="1341755" y="6071870"/>
            <a:ext cx="5334000" cy="52578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900" b="1">
                <a:effectLst/>
                <a:latin typeface="Constantia" charset="0"/>
                <a:ea typeface="Calibri" charset="0"/>
                <a:cs typeface="Times New Roman" charset="0"/>
              </a:rPr>
              <a:t>Interfering Behavior(s):</a:t>
            </a:r>
            <a:endParaRPr lang="en-US" sz="1100">
              <a:effectLst/>
              <a:latin typeface="Calibri" charset="0"/>
              <a:ea typeface="Calibri" charset="0"/>
              <a:cs typeface="Times New Roman" charset="0"/>
            </a:endParaRPr>
          </a:p>
          <a:p>
            <a:pPr marL="0" marR="0">
              <a:lnSpc>
                <a:spcPct val="115000"/>
              </a:lnSpc>
              <a:spcBef>
                <a:spcPts val="0"/>
              </a:spcBef>
              <a:spcAft>
                <a:spcPts val="1000"/>
              </a:spcAft>
            </a:pPr>
            <a:r>
              <a:rPr lang="en-US" sz="900">
                <a:effectLst/>
                <a:latin typeface="Calibri" charset="0"/>
                <a:ea typeface="Calibri" charset="0"/>
                <a:cs typeface="Times New Roman" charset="0"/>
              </a:rPr>
              <a:t> </a:t>
            </a:r>
            <a:endParaRPr lang="en-US" sz="1100">
              <a:effectLst/>
              <a:latin typeface="Calibri" charset="0"/>
              <a:ea typeface="Calibri" charset="0"/>
              <a:cs typeface="Times New Roman" charset="0"/>
            </a:endParaRPr>
          </a:p>
        </p:txBody>
      </p:sp>
      <p:sp>
        <p:nvSpPr>
          <p:cNvPr id="15" name="Text Box 14"/>
          <p:cNvSpPr txBox="1">
            <a:spLocks noChangeArrowheads="1"/>
          </p:cNvSpPr>
          <p:nvPr/>
        </p:nvSpPr>
        <p:spPr bwMode="auto">
          <a:xfrm>
            <a:off x="1341120" y="6530340"/>
            <a:ext cx="5334000" cy="762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Vocal opposition: Vocally refusing to comply with a teacher directive by saying no, arguing, and/or swearing</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Leaving the area: Exiting the classroom without explicit teacher permission</a:t>
            </a:r>
            <a:endParaRPr lang="en-US" sz="1100">
              <a:effectLst/>
              <a:latin typeface="Constantia" charset="0"/>
              <a:ea typeface="Times New Roman" charset="0"/>
              <a:cs typeface="Times New Roman" charset="0"/>
            </a:endParaRPr>
          </a:p>
        </p:txBody>
      </p:sp>
      <p:sp>
        <p:nvSpPr>
          <p:cNvPr id="16" name="Text Box 15"/>
          <p:cNvSpPr txBox="1">
            <a:spLocks noChangeArrowheads="1"/>
          </p:cNvSpPr>
          <p:nvPr/>
        </p:nvSpPr>
        <p:spPr bwMode="auto">
          <a:xfrm>
            <a:off x="662940" y="7421880"/>
            <a:ext cx="3352800" cy="60960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Reinforcing Consequence(s):</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Consequence(s) that </a:t>
            </a:r>
            <a:r>
              <a:rPr lang="en-US" sz="900" b="1">
                <a:effectLst/>
                <a:latin typeface="Constantia" charset="0"/>
                <a:ea typeface="Times New Roman" charset="0"/>
                <a:cs typeface="Times New Roman" charset="0"/>
              </a:rPr>
              <a:t>strengthen</a:t>
            </a:r>
            <a:r>
              <a:rPr lang="en-US" sz="900">
                <a:effectLst/>
                <a:latin typeface="Constantia" charset="0"/>
                <a:ea typeface="Times New Roman" charset="0"/>
                <a:cs typeface="Times New Roman" charset="0"/>
              </a:rPr>
              <a:t> the future probability of the interfering behavior</a:t>
            </a:r>
            <a:endParaRPr lang="en-US" sz="1100">
              <a:effectLst/>
              <a:latin typeface="Constantia" charset="0"/>
              <a:ea typeface="Times New Roman" charset="0"/>
              <a:cs typeface="Times New Roman" charset="0"/>
            </a:endParaRPr>
          </a:p>
          <a:p>
            <a:pPr marL="0" marR="0">
              <a:spcBef>
                <a:spcPts val="0"/>
              </a:spcBef>
              <a:spcAft>
                <a:spcPts val="0"/>
              </a:spcAft>
            </a:pPr>
            <a:r>
              <a:rPr lang="en-US" sz="900" b="1">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17" name="Text Box 16"/>
          <p:cNvSpPr txBox="1">
            <a:spLocks noChangeArrowheads="1"/>
          </p:cNvSpPr>
          <p:nvPr/>
        </p:nvSpPr>
        <p:spPr bwMode="auto">
          <a:xfrm>
            <a:off x="662940" y="8008620"/>
            <a:ext cx="3360420" cy="1463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Escape from the classroom and associated expectations </a:t>
            </a:r>
            <a:endParaRPr lang="en-US" sz="1100">
              <a:effectLst/>
              <a:latin typeface="Constantia" charset="0"/>
              <a:ea typeface="Times New Roman" charset="0"/>
              <a:cs typeface="Times New Roman" charset="0"/>
            </a:endParaRPr>
          </a:p>
          <a:p>
            <a:pPr marL="742950" marR="0" lvl="1" indent="-285750">
              <a:lnSpc>
                <a:spcPct val="115000"/>
              </a:lnSpc>
              <a:spcBef>
                <a:spcPts val="0"/>
              </a:spcBef>
              <a:spcAft>
                <a:spcPts val="0"/>
              </a:spcAft>
              <a:buFont typeface="Courier New" charset="0"/>
              <a:buChar char="o"/>
            </a:pPr>
            <a:r>
              <a:rPr lang="en-US" sz="900">
                <a:effectLst/>
                <a:latin typeface="Constantia" charset="0"/>
                <a:ea typeface="Times New Roman" charset="0"/>
                <a:cs typeface="Times New Roman" charset="0"/>
              </a:rPr>
              <a:t>Socially-mediated negative reinforcement when sent by the teacher to the principal’s office</a:t>
            </a:r>
            <a:endParaRPr lang="en-US" sz="1100">
              <a:effectLst/>
              <a:latin typeface="Constantia" charset="0"/>
              <a:ea typeface="Times New Roman" charset="0"/>
              <a:cs typeface="Times New Roman" charset="0"/>
            </a:endParaRPr>
          </a:p>
          <a:p>
            <a:pPr marL="742950" marR="0" lvl="1" indent="-285750">
              <a:lnSpc>
                <a:spcPct val="115000"/>
              </a:lnSpc>
              <a:spcBef>
                <a:spcPts val="0"/>
              </a:spcBef>
              <a:spcAft>
                <a:spcPts val="0"/>
              </a:spcAft>
              <a:buFont typeface="Courier New" charset="0"/>
              <a:buChar char="o"/>
            </a:pPr>
            <a:r>
              <a:rPr lang="en-US" sz="900">
                <a:effectLst/>
                <a:latin typeface="Constantia" charset="0"/>
                <a:ea typeface="Times New Roman" charset="0"/>
                <a:cs typeface="Times New Roman" charset="0"/>
              </a:rPr>
              <a:t>Individually-mediated negative reinforcement when leaving the area</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Arousal reduction</a:t>
            </a:r>
            <a:endParaRPr lang="en-US" sz="1100">
              <a:effectLst/>
              <a:latin typeface="Constantia" charset="0"/>
              <a:ea typeface="Times New Roman" charset="0"/>
              <a:cs typeface="Times New Roman" charset="0"/>
            </a:endParaRPr>
          </a:p>
          <a:p>
            <a:pPr marL="742950" marR="0" lvl="1" indent="-285750">
              <a:lnSpc>
                <a:spcPct val="115000"/>
              </a:lnSpc>
              <a:spcBef>
                <a:spcPts val="0"/>
              </a:spcBef>
              <a:spcAft>
                <a:spcPts val="1000"/>
              </a:spcAft>
              <a:buFont typeface="Courier New" charset="0"/>
              <a:buChar char="o"/>
            </a:pPr>
            <a:r>
              <a:rPr lang="en-US" sz="900">
                <a:effectLst/>
                <a:latin typeface="Constantia" charset="0"/>
                <a:ea typeface="Times New Roman" charset="0"/>
                <a:cs typeface="Times New Roman" charset="0"/>
              </a:rPr>
              <a:t>Automatic negative reinforcement</a:t>
            </a:r>
            <a:endParaRPr lang="en-US" sz="1100">
              <a:effectLst/>
              <a:latin typeface="Constantia" charset="0"/>
              <a:ea typeface="Times New Roman" charset="0"/>
              <a:cs typeface="Times New Roman" charset="0"/>
            </a:endParaRPr>
          </a:p>
        </p:txBody>
      </p:sp>
      <p:sp>
        <p:nvSpPr>
          <p:cNvPr id="18" name="Text Box 17"/>
          <p:cNvSpPr txBox="1">
            <a:spLocks noChangeArrowheads="1"/>
          </p:cNvSpPr>
          <p:nvPr/>
        </p:nvSpPr>
        <p:spPr bwMode="auto">
          <a:xfrm>
            <a:off x="4015740" y="7421880"/>
            <a:ext cx="3139440" cy="60960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Parameters of Reinforcement:</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Describe the </a:t>
            </a:r>
            <a:r>
              <a:rPr lang="en-US" sz="900" b="1">
                <a:effectLst/>
                <a:latin typeface="Constantia" charset="0"/>
                <a:ea typeface="Times New Roman" charset="0"/>
                <a:cs typeface="Times New Roman" charset="0"/>
              </a:rPr>
              <a:t>power</a:t>
            </a:r>
            <a:r>
              <a:rPr lang="en-US" sz="900">
                <a:effectLst/>
                <a:latin typeface="Constantia" charset="0"/>
                <a:ea typeface="Times New Roman" charset="0"/>
                <a:cs typeface="Times New Roman" charset="0"/>
              </a:rPr>
              <a:t> (robustness) of reinforcing consequences</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b="1">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a:p>
            <a:pPr marL="228600" marR="0">
              <a:spcBef>
                <a:spcPts val="0"/>
              </a:spcBef>
              <a:spcAft>
                <a:spcPts val="0"/>
              </a:spcAft>
            </a:pPr>
            <a:r>
              <a:rPr lang="en-US" sz="800" b="1">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19" name="Text Box 18"/>
          <p:cNvSpPr txBox="1">
            <a:spLocks noChangeArrowheads="1"/>
          </p:cNvSpPr>
          <p:nvPr/>
        </p:nvSpPr>
        <p:spPr bwMode="auto">
          <a:xfrm>
            <a:off x="4015740" y="8008620"/>
            <a:ext cx="3139440" cy="1463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Teacher sends student to the principal’s office after 30 seconds to 1 minute of intense swearing, and student escapes the classroom for about 15 minutes in a location where no peers are present to judge him</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Student experiences immediate relief from negative thoughts and emotions</a:t>
            </a:r>
            <a:endParaRPr lang="en-US" sz="1100">
              <a:effectLst/>
              <a:latin typeface="Constantia" charset="0"/>
              <a:ea typeface="Times New Roman" charset="0"/>
              <a:cs typeface="Times New Roman" charset="0"/>
            </a:endParaRPr>
          </a:p>
        </p:txBody>
      </p:sp>
      <p:sp>
        <p:nvSpPr>
          <p:cNvPr id="20" name="Text Box 27"/>
          <p:cNvSpPr txBox="1">
            <a:spLocks noChangeArrowheads="1"/>
          </p:cNvSpPr>
          <p:nvPr/>
        </p:nvSpPr>
        <p:spPr bwMode="auto">
          <a:xfrm>
            <a:off x="704850" y="114300"/>
            <a:ext cx="6235700" cy="3790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400" b="1">
                <a:effectLst/>
                <a:latin typeface="Times New Roman" charset="0"/>
                <a:ea typeface="Calibri" charset="0"/>
                <a:cs typeface="Times New Roman" charset="0"/>
              </a:rPr>
              <a:t>Behavior Analytic Problem Solving: Assessment Results </a:t>
            </a:r>
            <a:endParaRPr lang="en-US" sz="1100">
              <a:effectLst/>
              <a:latin typeface="Calibri" charset="0"/>
              <a:ea typeface="Calibri" charset="0"/>
              <a:cs typeface="Times New Roman" charset="0"/>
            </a:endParaRPr>
          </a:p>
        </p:txBody>
      </p:sp>
      <p:sp>
        <p:nvSpPr>
          <p:cNvPr id="21" name="Text Box 29"/>
          <p:cNvSpPr txBox="1">
            <a:spLocks noChangeArrowheads="1"/>
          </p:cNvSpPr>
          <p:nvPr/>
        </p:nvSpPr>
        <p:spPr bwMode="auto">
          <a:xfrm>
            <a:off x="411480" y="457200"/>
            <a:ext cx="6890385" cy="3594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200" b="1">
                <a:effectLst/>
                <a:latin typeface="Times New Roman" charset="0"/>
                <a:ea typeface="Calibri" charset="0"/>
                <a:cs typeface="Times New Roman" charset="0"/>
              </a:rPr>
              <a:t>Name: ____________________________________   Date: _______________________________________</a:t>
            </a:r>
            <a:endParaRPr lang="en-US" sz="1100">
              <a:effectLst/>
              <a:latin typeface="Calibri" charset="0"/>
              <a:ea typeface="Calibri" charset="0"/>
              <a:cs typeface="Times New Roman" charset="0"/>
            </a:endParaRPr>
          </a:p>
        </p:txBody>
      </p:sp>
      <p:sp>
        <p:nvSpPr>
          <p:cNvPr id="2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24" name="Rectangle 3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855529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141</a:t>
            </a:fld>
            <a:endParaRPr lang="en-US"/>
          </a:p>
        </p:txBody>
      </p:sp>
      <p:sp>
        <p:nvSpPr>
          <p:cNvPr id="4" name="Rectangle 3"/>
          <p:cNvSpPr>
            <a:spLocks noChangeArrowheads="1"/>
          </p:cNvSpPr>
          <p:nvPr/>
        </p:nvSpPr>
        <p:spPr bwMode="auto">
          <a:xfrm>
            <a:off x="411480" y="929640"/>
            <a:ext cx="2387600" cy="99822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b="1">
                <a:effectLst/>
                <a:latin typeface="Constantia" charset="0"/>
                <a:ea typeface="Calibri" charset="0"/>
                <a:cs typeface="Times New Roman" charset="0"/>
              </a:rPr>
              <a:t>  Personal Characteristics:</a:t>
            </a:r>
            <a:endParaRPr lang="en-US" sz="1100">
              <a:effectLst/>
              <a:latin typeface="Calibri" charset="0"/>
              <a:ea typeface="Calibri" charset="0"/>
              <a:cs typeface="Times New Roman" charset="0"/>
            </a:endParaRPr>
          </a:p>
          <a:p>
            <a:pPr marL="0" marR="0" algn="ctr">
              <a:lnSpc>
                <a:spcPct val="115000"/>
              </a:lnSpc>
              <a:spcBef>
                <a:spcPts val="0"/>
              </a:spcBef>
              <a:spcAft>
                <a:spcPts val="0"/>
              </a:spcAft>
            </a:pPr>
            <a:r>
              <a:rPr lang="en-US" sz="900">
                <a:effectLst/>
                <a:latin typeface="Constantia" charset="0"/>
                <a:ea typeface="Calibri" charset="0"/>
                <a:cs typeface="Times New Roman" charset="0"/>
              </a:rPr>
              <a:t>Identify strategies to address traits, sensitivities, beliefs, and/or values contributing to interfering behavior</a:t>
            </a:r>
            <a:endParaRPr lang="en-US" sz="1100">
              <a:effectLst/>
              <a:latin typeface="Calibri" charset="0"/>
              <a:ea typeface="Calibri" charset="0"/>
              <a:cs typeface="Times New Roman" charset="0"/>
            </a:endParaRPr>
          </a:p>
        </p:txBody>
      </p:sp>
      <p:sp>
        <p:nvSpPr>
          <p:cNvPr id="5" name="Rectangle 4"/>
          <p:cNvSpPr>
            <a:spLocks noChangeArrowheads="1"/>
          </p:cNvSpPr>
          <p:nvPr/>
        </p:nvSpPr>
        <p:spPr bwMode="auto">
          <a:xfrm>
            <a:off x="4930140" y="922020"/>
            <a:ext cx="2371725" cy="115824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b="1">
                <a:effectLst/>
                <a:latin typeface="Constantia" charset="0"/>
                <a:ea typeface="Calibri" charset="0"/>
                <a:cs typeface="Times New Roman" charset="0"/>
              </a:rPr>
              <a:t>Skill Delays/Deficits:</a:t>
            </a:r>
            <a:endParaRPr lang="en-US" sz="1100">
              <a:effectLst/>
              <a:latin typeface="Calibri" charset="0"/>
              <a:ea typeface="Calibri" charset="0"/>
              <a:cs typeface="Times New Roman" charset="0"/>
            </a:endParaRPr>
          </a:p>
          <a:p>
            <a:pPr marL="0" marR="0" algn="ctr">
              <a:lnSpc>
                <a:spcPct val="115000"/>
              </a:lnSpc>
              <a:spcBef>
                <a:spcPts val="0"/>
              </a:spcBef>
              <a:spcAft>
                <a:spcPts val="0"/>
              </a:spcAft>
            </a:pPr>
            <a:r>
              <a:rPr lang="en-US" sz="900">
                <a:effectLst/>
                <a:latin typeface="Constantia" charset="0"/>
                <a:ea typeface="Calibri" charset="0"/>
                <a:cs typeface="Times New Roman" charset="0"/>
              </a:rPr>
              <a:t>Identify strategies to mitigate communication, academic, executive, adaptive living, social, and/or self-management skill delays/deficits contributing to interfering behavior</a:t>
            </a:r>
            <a:endParaRPr lang="en-US" sz="1100">
              <a:effectLst/>
              <a:latin typeface="Calibri" charset="0"/>
              <a:ea typeface="Calibri" charset="0"/>
              <a:cs typeface="Times New Roman" charset="0"/>
            </a:endParaRPr>
          </a:p>
        </p:txBody>
      </p:sp>
      <p:sp>
        <p:nvSpPr>
          <p:cNvPr id="6" name="Text Box 4"/>
          <p:cNvSpPr txBox="1">
            <a:spLocks noChangeArrowheads="1"/>
          </p:cNvSpPr>
          <p:nvPr/>
        </p:nvSpPr>
        <p:spPr bwMode="auto">
          <a:xfrm>
            <a:off x="415290" y="1889760"/>
            <a:ext cx="2387600" cy="8985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Referral to school psychologist for cognitive behavioral therapy to address social anxiety and related thoughts/emotions</a:t>
            </a:r>
            <a:endParaRPr lang="en-US" sz="1100">
              <a:effectLst/>
              <a:latin typeface="Constantia" charset="0"/>
              <a:ea typeface="Times New Roman" charset="0"/>
              <a:cs typeface="Times New Roman" charset="0"/>
            </a:endParaRPr>
          </a:p>
        </p:txBody>
      </p:sp>
      <p:sp>
        <p:nvSpPr>
          <p:cNvPr id="7" name="Text Box 5"/>
          <p:cNvSpPr txBox="1">
            <a:spLocks noChangeArrowheads="1"/>
          </p:cNvSpPr>
          <p:nvPr/>
        </p:nvSpPr>
        <p:spPr bwMode="auto">
          <a:xfrm>
            <a:off x="4932680" y="1889760"/>
            <a:ext cx="2371725" cy="8985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Deliver specially designed instruction to address academic skill deficits</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Teach emotional regulation skills such as thought-stopping/reframing, deep breathing, and muscle relaxation</a:t>
            </a:r>
            <a:endParaRPr lang="en-US" sz="1100">
              <a:effectLst/>
              <a:latin typeface="Constantia" charset="0"/>
              <a:ea typeface="Times New Roman" charset="0"/>
              <a:cs typeface="Times New Roman" charset="0"/>
            </a:endParaRPr>
          </a:p>
        </p:txBody>
      </p:sp>
      <p:sp>
        <p:nvSpPr>
          <p:cNvPr id="8" name="Text Box 6"/>
          <p:cNvSpPr txBox="1">
            <a:spLocks noChangeArrowheads="1"/>
          </p:cNvSpPr>
          <p:nvPr/>
        </p:nvSpPr>
        <p:spPr bwMode="auto">
          <a:xfrm>
            <a:off x="2941320" y="838200"/>
            <a:ext cx="1866900" cy="92964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Context:</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Identify strategies for modifying contexts and/or participation in contexts in which interfering behavior occurs</a:t>
            </a:r>
            <a:endParaRPr lang="en-US" sz="1100">
              <a:effectLst/>
              <a:latin typeface="Constantia" charset="0"/>
              <a:ea typeface="Times New Roman" charset="0"/>
              <a:cs typeface="Times New Roman" charset="0"/>
            </a:endParaRPr>
          </a:p>
          <a:p>
            <a:pPr marL="0" marR="0">
              <a:spcBef>
                <a:spcPts val="0"/>
              </a:spcBef>
              <a:spcAft>
                <a:spcPts val="0"/>
              </a:spcAft>
            </a:pPr>
            <a:r>
              <a:rPr lang="en-US" sz="800">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9" name="Text Box 7"/>
          <p:cNvSpPr txBox="1">
            <a:spLocks noChangeArrowheads="1"/>
          </p:cNvSpPr>
          <p:nvPr/>
        </p:nvSpPr>
        <p:spPr bwMode="auto">
          <a:xfrm>
            <a:off x="2941320" y="1691640"/>
            <a:ext cx="1866900" cy="8534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Present option for participating in core instruction in the high school resource classroom</a:t>
            </a:r>
            <a:endParaRPr lang="en-US" sz="1100">
              <a:effectLst/>
              <a:latin typeface="Constantia" charset="0"/>
              <a:ea typeface="Times New Roman" charset="0"/>
              <a:cs typeface="Times New Roman" charset="0"/>
            </a:endParaRPr>
          </a:p>
        </p:txBody>
      </p:sp>
      <p:sp>
        <p:nvSpPr>
          <p:cNvPr id="10" name="Text Box 8"/>
          <p:cNvSpPr txBox="1">
            <a:spLocks noChangeArrowheads="1"/>
          </p:cNvSpPr>
          <p:nvPr/>
        </p:nvSpPr>
        <p:spPr bwMode="auto">
          <a:xfrm>
            <a:off x="1690370" y="4510405"/>
            <a:ext cx="4679950" cy="553085"/>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Sources of Reinforcement (Discriminative Stimuli):</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Identify strategies to modify or eliminate persons, items, and/or locations that signal the availability of reinforcing consequences for interfering behaviors</a:t>
            </a:r>
            <a:endParaRPr lang="en-US" sz="1100">
              <a:effectLst/>
              <a:latin typeface="Constantia" charset="0"/>
              <a:ea typeface="Times New Roman" charset="0"/>
              <a:cs typeface="Times New Roman" charset="0"/>
            </a:endParaRPr>
          </a:p>
        </p:txBody>
      </p:sp>
      <p:sp>
        <p:nvSpPr>
          <p:cNvPr id="11" name="Text Box 9"/>
          <p:cNvSpPr txBox="1">
            <a:spLocks noChangeArrowheads="1"/>
          </p:cNvSpPr>
          <p:nvPr/>
        </p:nvSpPr>
        <p:spPr bwMode="auto">
          <a:xfrm>
            <a:off x="1690370" y="5048250"/>
            <a:ext cx="4679950" cy="6064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Pair teachers with positive reinforcement, while discontinuing the practice of sending Mitch to the principal’s office for disruptive behavior</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Assign a seat away from the classroom exit</a:t>
            </a:r>
            <a:endParaRPr lang="en-US" sz="1100">
              <a:effectLst/>
              <a:latin typeface="Constantia" charset="0"/>
              <a:ea typeface="Times New Roman" charset="0"/>
              <a:cs typeface="Times New Roman" charset="0"/>
            </a:endParaRPr>
          </a:p>
          <a:p>
            <a:pPr marL="228600" marR="0">
              <a:lnSpc>
                <a:spcPct val="115000"/>
              </a:lnSpc>
              <a:spcBef>
                <a:spcPts val="0"/>
              </a:spcBef>
              <a:spcAft>
                <a:spcPts val="1000"/>
              </a:spcAft>
            </a:pPr>
            <a:r>
              <a:rPr lang="en-US" sz="800">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12" name="Text Box 11"/>
          <p:cNvSpPr txBox="1">
            <a:spLocks noChangeArrowheads="1"/>
          </p:cNvSpPr>
          <p:nvPr/>
        </p:nvSpPr>
        <p:spPr bwMode="auto">
          <a:xfrm>
            <a:off x="1052195" y="2912110"/>
            <a:ext cx="5727700" cy="61468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Motivational Variables:</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Identify strategies to weaken (abolish) motivation for interfering behaviors by preventing conditions of deprivation and/or altering the environment to make motivational “triggers” less aversive</a:t>
            </a:r>
            <a:endParaRPr lang="en-US" sz="1100">
              <a:effectLst/>
              <a:latin typeface="Constantia" charset="0"/>
              <a:ea typeface="Times New Roman" charset="0"/>
              <a:cs typeface="Times New Roman" charset="0"/>
            </a:endParaRPr>
          </a:p>
        </p:txBody>
      </p:sp>
      <p:sp>
        <p:nvSpPr>
          <p:cNvPr id="13" name="Text Box 12"/>
          <p:cNvSpPr txBox="1">
            <a:spLocks noChangeArrowheads="1"/>
          </p:cNvSpPr>
          <p:nvPr/>
        </p:nvSpPr>
        <p:spPr bwMode="auto">
          <a:xfrm>
            <a:off x="1052195" y="3503295"/>
            <a:ext cx="5727700" cy="8909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Avoid directly and publicly prompting Mitch to participate orally; instead collaborate with Mitch to identify an unobtrusive gestural cue for teachers to deliver to prompt participation</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Provide options for alternative, non-vocal participation in class</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Schedule regular opportunities to take a break from class to engage in self-management strategies (e.g., walk to the water fountain and back, while practicing deep breathing)</a:t>
            </a:r>
            <a:endParaRPr lang="en-US" sz="1100">
              <a:effectLst/>
              <a:latin typeface="Constantia" charset="0"/>
              <a:ea typeface="Times New Roman" charset="0"/>
              <a:cs typeface="Times New Roman" charset="0"/>
            </a:endParaRPr>
          </a:p>
        </p:txBody>
      </p:sp>
      <p:sp>
        <p:nvSpPr>
          <p:cNvPr id="14" name="Text Box 13"/>
          <p:cNvSpPr txBox="1">
            <a:spLocks noChangeArrowheads="1"/>
          </p:cNvSpPr>
          <p:nvPr/>
        </p:nvSpPr>
        <p:spPr bwMode="auto">
          <a:xfrm>
            <a:off x="1343025" y="5789930"/>
            <a:ext cx="2667000" cy="55626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900" b="1">
                <a:effectLst/>
                <a:latin typeface="Constantia" charset="0"/>
                <a:ea typeface="Calibri" charset="0"/>
                <a:cs typeface="Times New Roman" charset="0"/>
              </a:rPr>
              <a:t>Interfering Behavior(s):                                    </a:t>
            </a:r>
            <a:r>
              <a:rPr lang="en-US" sz="900">
                <a:effectLst/>
                <a:latin typeface="Constantia" charset="0"/>
                <a:ea typeface="Calibri" charset="0"/>
                <a:cs typeface="Times New Roman" charset="0"/>
              </a:rPr>
              <a:t>Identify the behavior(s) that interfere with functioning</a:t>
            </a:r>
            <a:endParaRPr lang="en-US" sz="1100">
              <a:effectLst/>
              <a:latin typeface="Calibri" charset="0"/>
              <a:ea typeface="Calibri" charset="0"/>
              <a:cs typeface="Times New Roman" charset="0"/>
            </a:endParaRPr>
          </a:p>
          <a:p>
            <a:pPr marL="0" marR="0" algn="ctr">
              <a:lnSpc>
                <a:spcPct val="115000"/>
              </a:lnSpc>
              <a:spcBef>
                <a:spcPts val="0"/>
              </a:spcBef>
              <a:spcAft>
                <a:spcPts val="1000"/>
              </a:spcAft>
            </a:pPr>
            <a:r>
              <a:rPr lang="en-US" sz="900" b="1">
                <a:effectLst/>
                <a:latin typeface="Constantia" charset="0"/>
                <a:ea typeface="Calibri" charset="0"/>
                <a:cs typeface="Times New Roman" charset="0"/>
              </a:rPr>
              <a:t> </a:t>
            </a:r>
            <a:endParaRPr lang="en-US" sz="1100">
              <a:effectLst/>
              <a:latin typeface="Calibri" charset="0"/>
              <a:ea typeface="Calibri" charset="0"/>
              <a:cs typeface="Times New Roman" charset="0"/>
            </a:endParaRPr>
          </a:p>
          <a:p>
            <a:pPr marL="0" marR="0" algn="ctr">
              <a:lnSpc>
                <a:spcPct val="115000"/>
              </a:lnSpc>
              <a:spcBef>
                <a:spcPts val="0"/>
              </a:spcBef>
              <a:spcAft>
                <a:spcPts val="1000"/>
              </a:spcAft>
            </a:pPr>
            <a:r>
              <a:rPr lang="en-US" sz="900" b="1">
                <a:effectLst/>
                <a:latin typeface="Constantia" charset="0"/>
                <a:ea typeface="Calibri" charset="0"/>
                <a:cs typeface="Times New Roman" charset="0"/>
              </a:rPr>
              <a:t> </a:t>
            </a:r>
            <a:endParaRPr lang="en-US" sz="1100">
              <a:effectLst/>
              <a:latin typeface="Calibri" charset="0"/>
              <a:ea typeface="Calibri" charset="0"/>
              <a:cs typeface="Times New Roman" charset="0"/>
            </a:endParaRPr>
          </a:p>
          <a:p>
            <a:pPr marL="0" marR="0">
              <a:lnSpc>
                <a:spcPct val="115000"/>
              </a:lnSpc>
              <a:spcBef>
                <a:spcPts val="0"/>
              </a:spcBef>
              <a:spcAft>
                <a:spcPts val="1000"/>
              </a:spcAft>
            </a:pPr>
            <a:r>
              <a:rPr lang="en-US" sz="900">
                <a:effectLst/>
                <a:latin typeface="Calibri" charset="0"/>
                <a:ea typeface="Calibri" charset="0"/>
                <a:cs typeface="Times New Roman" charset="0"/>
              </a:rPr>
              <a:t> </a:t>
            </a:r>
            <a:endParaRPr lang="en-US" sz="1100">
              <a:effectLst/>
              <a:latin typeface="Calibri" charset="0"/>
              <a:ea typeface="Calibri" charset="0"/>
              <a:cs typeface="Times New Roman" charset="0"/>
            </a:endParaRPr>
          </a:p>
        </p:txBody>
      </p:sp>
      <p:sp>
        <p:nvSpPr>
          <p:cNvPr id="15" name="Text Box 15"/>
          <p:cNvSpPr txBox="1">
            <a:spLocks noChangeArrowheads="1"/>
          </p:cNvSpPr>
          <p:nvPr/>
        </p:nvSpPr>
        <p:spPr bwMode="auto">
          <a:xfrm>
            <a:off x="662940" y="7315200"/>
            <a:ext cx="3352800" cy="60960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Reinforcing Consequence(s):</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Identify strategies for minimizing reinforcement of the interfering behavior</a:t>
            </a:r>
            <a:endParaRPr lang="en-US" sz="1100">
              <a:effectLst/>
              <a:latin typeface="Constantia" charset="0"/>
              <a:ea typeface="Times New Roman" charset="0"/>
              <a:cs typeface="Times New Roman" charset="0"/>
            </a:endParaRPr>
          </a:p>
          <a:p>
            <a:pPr marL="0" marR="0">
              <a:spcBef>
                <a:spcPts val="0"/>
              </a:spcBef>
              <a:spcAft>
                <a:spcPts val="0"/>
              </a:spcAft>
            </a:pPr>
            <a:r>
              <a:rPr lang="en-US" sz="900" b="1">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16" name="Text Box 16"/>
          <p:cNvSpPr txBox="1">
            <a:spLocks noChangeArrowheads="1"/>
          </p:cNvSpPr>
          <p:nvPr/>
        </p:nvSpPr>
        <p:spPr bwMode="auto">
          <a:xfrm>
            <a:off x="662940" y="7924800"/>
            <a:ext cx="3360420" cy="1463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Discontinue the practice of sending Mitch to the principal’s office following interfering behavior</a:t>
            </a:r>
            <a:endParaRPr lang="en-US" sz="1100">
              <a:effectLst/>
              <a:latin typeface="Constantia" charset="0"/>
              <a:ea typeface="Times New Roman" charset="0"/>
              <a:cs typeface="Times New Roman" charset="0"/>
            </a:endParaRPr>
          </a:p>
        </p:txBody>
      </p:sp>
      <p:sp>
        <p:nvSpPr>
          <p:cNvPr id="17" name="Text Box 17"/>
          <p:cNvSpPr txBox="1">
            <a:spLocks noChangeArrowheads="1"/>
          </p:cNvSpPr>
          <p:nvPr/>
        </p:nvSpPr>
        <p:spPr bwMode="auto">
          <a:xfrm>
            <a:off x="4015740" y="7315200"/>
            <a:ext cx="3139440" cy="60960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nstantia" charset="0"/>
                <a:ea typeface="Times New Roman" charset="0"/>
                <a:cs typeface="Times New Roman" charset="0"/>
              </a:rPr>
              <a:t>Reinforcing Consequence(s):</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a:effectLst/>
                <a:latin typeface="Constantia" charset="0"/>
                <a:ea typeface="Times New Roman" charset="0"/>
                <a:cs typeface="Times New Roman" charset="0"/>
              </a:rPr>
              <a:t>Identify strategies for maximizing reinforcement of the replacement behavior</a:t>
            </a:r>
            <a:endParaRPr lang="en-US" sz="1100">
              <a:effectLst/>
              <a:latin typeface="Constantia" charset="0"/>
              <a:ea typeface="Times New Roman" charset="0"/>
              <a:cs typeface="Times New Roman" charset="0"/>
            </a:endParaRPr>
          </a:p>
          <a:p>
            <a:pPr marL="0" marR="0">
              <a:spcBef>
                <a:spcPts val="0"/>
              </a:spcBef>
              <a:spcAft>
                <a:spcPts val="0"/>
              </a:spcAft>
            </a:pPr>
            <a:r>
              <a:rPr lang="en-US" sz="900" b="1">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a:p>
            <a:pPr marL="0" marR="0" algn="ctr">
              <a:spcBef>
                <a:spcPts val="0"/>
              </a:spcBef>
              <a:spcAft>
                <a:spcPts val="0"/>
              </a:spcAft>
            </a:pPr>
            <a:r>
              <a:rPr lang="en-US" sz="900" b="1">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a:p>
            <a:pPr marL="228600" marR="0">
              <a:spcBef>
                <a:spcPts val="0"/>
              </a:spcBef>
              <a:spcAft>
                <a:spcPts val="0"/>
              </a:spcAft>
            </a:pPr>
            <a:r>
              <a:rPr lang="en-US" sz="800" b="1">
                <a:effectLst/>
                <a:latin typeface="Constantia" charset="0"/>
                <a:ea typeface="Times New Roman" charset="0"/>
                <a:cs typeface="Times New Roman" charset="0"/>
              </a:rPr>
              <a:t> </a:t>
            </a:r>
            <a:endParaRPr lang="en-US" sz="1100">
              <a:effectLst/>
              <a:latin typeface="Constantia" charset="0"/>
              <a:ea typeface="Times New Roman" charset="0"/>
              <a:cs typeface="Times New Roman" charset="0"/>
            </a:endParaRPr>
          </a:p>
        </p:txBody>
      </p:sp>
      <p:sp>
        <p:nvSpPr>
          <p:cNvPr id="18" name="Text Box 18"/>
          <p:cNvSpPr txBox="1">
            <a:spLocks noChangeArrowheads="1"/>
          </p:cNvSpPr>
          <p:nvPr/>
        </p:nvSpPr>
        <p:spPr bwMode="auto">
          <a:xfrm>
            <a:off x="4015740" y="7924800"/>
            <a:ext cx="3139440" cy="1463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Develop and implement a behavioral contract with Mitch to establish goals for active class participation (including reasonable non-vocal ways to participate) and reinforcement options for meeting those goals</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Consistently and immediately honor all appropriate requests to take a break or leave the classroom, and allow 5-minutes per break </a:t>
            </a:r>
            <a:endParaRPr lang="en-US" sz="1100">
              <a:effectLst/>
              <a:latin typeface="Constantia" charset="0"/>
              <a:ea typeface="Times New Roman" charset="0"/>
              <a:cs typeface="Times New Roman" charset="0"/>
            </a:endParaRPr>
          </a:p>
          <a:p>
            <a:pPr marL="742950" marR="0" lvl="1" indent="-285750">
              <a:lnSpc>
                <a:spcPct val="115000"/>
              </a:lnSpc>
              <a:spcBef>
                <a:spcPts val="0"/>
              </a:spcBef>
              <a:spcAft>
                <a:spcPts val="1000"/>
              </a:spcAft>
              <a:buFont typeface="Courier New" charset="0"/>
              <a:buChar char="o"/>
            </a:pPr>
            <a:r>
              <a:rPr lang="en-US" sz="900">
                <a:effectLst/>
                <a:latin typeface="Constantia" charset="0"/>
                <a:ea typeface="Times New Roman" charset="0"/>
                <a:cs typeface="Times New Roman" charset="0"/>
              </a:rPr>
              <a:t>Gradually fade over time</a:t>
            </a:r>
            <a:endParaRPr lang="en-US" sz="1100">
              <a:effectLst/>
              <a:latin typeface="Constantia" charset="0"/>
              <a:ea typeface="Times New Roman" charset="0"/>
              <a:cs typeface="Times New Roman" charset="0"/>
            </a:endParaRPr>
          </a:p>
        </p:txBody>
      </p:sp>
      <p:sp>
        <p:nvSpPr>
          <p:cNvPr id="19" name="Text Box 27"/>
          <p:cNvSpPr txBox="1">
            <a:spLocks noChangeArrowheads="1"/>
          </p:cNvSpPr>
          <p:nvPr/>
        </p:nvSpPr>
        <p:spPr bwMode="auto">
          <a:xfrm>
            <a:off x="704850" y="114300"/>
            <a:ext cx="6235700" cy="3790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400" b="1">
                <a:effectLst/>
                <a:latin typeface="Times New Roman" charset="0"/>
                <a:ea typeface="Calibri" charset="0"/>
                <a:cs typeface="Times New Roman" charset="0"/>
              </a:rPr>
              <a:t>Behavior Analytic Problem Solving: Function-Focused Intervention </a:t>
            </a:r>
            <a:endParaRPr lang="en-US" sz="1100">
              <a:effectLst/>
              <a:latin typeface="Calibri" charset="0"/>
              <a:ea typeface="Calibri" charset="0"/>
              <a:cs typeface="Times New Roman" charset="0"/>
            </a:endParaRPr>
          </a:p>
        </p:txBody>
      </p:sp>
      <p:sp>
        <p:nvSpPr>
          <p:cNvPr id="20" name="Text Box 29"/>
          <p:cNvSpPr txBox="1">
            <a:spLocks noChangeArrowheads="1"/>
          </p:cNvSpPr>
          <p:nvPr/>
        </p:nvSpPr>
        <p:spPr bwMode="auto">
          <a:xfrm>
            <a:off x="411480" y="457200"/>
            <a:ext cx="6890385" cy="3594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200" b="1">
                <a:effectLst/>
                <a:latin typeface="Times New Roman" charset="0"/>
                <a:ea typeface="Calibri" charset="0"/>
                <a:cs typeface="Times New Roman" charset="0"/>
              </a:rPr>
              <a:t>Name: ____________________________________   Date: _______________________________________</a:t>
            </a:r>
            <a:endParaRPr lang="en-US" sz="1100">
              <a:effectLst/>
              <a:latin typeface="Calibri" charset="0"/>
              <a:ea typeface="Calibri" charset="0"/>
              <a:cs typeface="Times New Roman" charset="0"/>
            </a:endParaRPr>
          </a:p>
        </p:txBody>
      </p:sp>
      <p:sp>
        <p:nvSpPr>
          <p:cNvPr id="21" name="Text Box 3"/>
          <p:cNvSpPr txBox="1"/>
          <p:nvPr/>
        </p:nvSpPr>
        <p:spPr>
          <a:xfrm>
            <a:off x="1348105" y="6341745"/>
            <a:ext cx="2667000" cy="7543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Vocal opposition</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Leaving the area</a:t>
            </a:r>
            <a:endParaRPr lang="en-US" sz="1100">
              <a:effectLst/>
              <a:latin typeface="Constantia" charset="0"/>
              <a:ea typeface="Times New Roman" charset="0"/>
              <a:cs typeface="Times New Roman" charset="0"/>
            </a:endParaRPr>
          </a:p>
        </p:txBody>
      </p:sp>
      <p:sp>
        <p:nvSpPr>
          <p:cNvPr id="22" name="Text Box 14"/>
          <p:cNvSpPr txBox="1"/>
          <p:nvPr/>
        </p:nvSpPr>
        <p:spPr>
          <a:xfrm>
            <a:off x="4000500" y="6126480"/>
            <a:ext cx="2667000" cy="2438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charset="0"/>
                <a:cs typeface="Times New Roman" charset="0"/>
              </a:rPr>
              <a:t> </a:t>
            </a:r>
          </a:p>
        </p:txBody>
      </p:sp>
      <p:sp>
        <p:nvSpPr>
          <p:cNvPr id="23" name="Text Box 13"/>
          <p:cNvSpPr txBox="1">
            <a:spLocks noChangeArrowheads="1"/>
          </p:cNvSpPr>
          <p:nvPr/>
        </p:nvSpPr>
        <p:spPr bwMode="auto">
          <a:xfrm>
            <a:off x="4000500" y="5789930"/>
            <a:ext cx="2674620" cy="55626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900" b="1">
                <a:effectLst/>
                <a:latin typeface="Constantia" charset="0"/>
                <a:ea typeface="Calibri" charset="0"/>
                <a:cs typeface="Times New Roman" charset="0"/>
              </a:rPr>
              <a:t>Replacement Behavior(s):                                </a:t>
            </a:r>
            <a:r>
              <a:rPr lang="en-US" sz="900">
                <a:effectLst/>
                <a:latin typeface="Constantia" charset="0"/>
                <a:ea typeface="Calibri" charset="0"/>
                <a:cs typeface="Times New Roman" charset="0"/>
              </a:rPr>
              <a:t>Identify logical, socially appropriate replacement behavior(s)</a:t>
            </a:r>
            <a:endParaRPr lang="en-US" sz="1100">
              <a:effectLst/>
              <a:latin typeface="Calibri" charset="0"/>
              <a:ea typeface="Calibri" charset="0"/>
              <a:cs typeface="Times New Roman" charset="0"/>
            </a:endParaRPr>
          </a:p>
          <a:p>
            <a:pPr marL="0" marR="0">
              <a:lnSpc>
                <a:spcPct val="115000"/>
              </a:lnSpc>
              <a:spcBef>
                <a:spcPts val="0"/>
              </a:spcBef>
              <a:spcAft>
                <a:spcPts val="1000"/>
              </a:spcAft>
            </a:pPr>
            <a:r>
              <a:rPr lang="en-US" sz="900">
                <a:effectLst/>
                <a:latin typeface="Calibri" charset="0"/>
                <a:ea typeface="Calibri" charset="0"/>
                <a:cs typeface="Times New Roman" charset="0"/>
              </a:rPr>
              <a:t> </a:t>
            </a:r>
            <a:endParaRPr lang="en-US" sz="1100">
              <a:effectLst/>
              <a:latin typeface="Calibri" charset="0"/>
              <a:ea typeface="Calibri" charset="0"/>
              <a:cs typeface="Times New Roman" charset="0"/>
            </a:endParaRPr>
          </a:p>
        </p:txBody>
      </p:sp>
      <p:sp>
        <p:nvSpPr>
          <p:cNvPr id="24" name="Text Box 16"/>
          <p:cNvSpPr txBox="1"/>
          <p:nvPr/>
        </p:nvSpPr>
        <p:spPr>
          <a:xfrm>
            <a:off x="4000500" y="6341745"/>
            <a:ext cx="2674620" cy="7543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nSpc>
                <a:spcPct val="115000"/>
              </a:lnSpc>
              <a:spcBef>
                <a:spcPts val="0"/>
              </a:spcBef>
              <a:spcAft>
                <a:spcPts val="0"/>
              </a:spcAft>
              <a:buFont typeface="Symbol" charset="2"/>
              <a:buChar char=""/>
            </a:pPr>
            <a:r>
              <a:rPr lang="en-US" sz="900">
                <a:effectLst/>
                <a:latin typeface="Constantia" charset="0"/>
                <a:ea typeface="Times New Roman" charset="0"/>
                <a:cs typeface="Times New Roman" charset="0"/>
              </a:rPr>
              <a:t>Active class participation</a:t>
            </a:r>
            <a:endParaRPr lang="en-US" sz="1100">
              <a:effectLst/>
              <a:latin typeface="Constantia" charset="0"/>
              <a:ea typeface="Times New Roman" charset="0"/>
              <a:cs typeface="Times New Roman" charset="0"/>
            </a:endParaRPr>
          </a:p>
          <a:p>
            <a:pPr marL="342900" marR="0" lvl="0" indent="-342900">
              <a:lnSpc>
                <a:spcPct val="115000"/>
              </a:lnSpc>
              <a:spcBef>
                <a:spcPts val="0"/>
              </a:spcBef>
              <a:spcAft>
                <a:spcPts val="1000"/>
              </a:spcAft>
              <a:buFont typeface="Symbol" charset="2"/>
              <a:buChar char=""/>
            </a:pPr>
            <a:r>
              <a:rPr lang="en-US" sz="900">
                <a:effectLst/>
                <a:latin typeface="Constantia" charset="0"/>
                <a:ea typeface="Times New Roman" charset="0"/>
                <a:cs typeface="Times New Roman" charset="0"/>
              </a:rPr>
              <a:t>Appropriate requests for a break/permission to leave the classroom</a:t>
            </a:r>
            <a:endParaRPr lang="en-US" sz="1100">
              <a:effectLst/>
              <a:latin typeface="Constantia" charset="0"/>
              <a:ea typeface="Times New Roman" charset="0"/>
              <a:cs typeface="Times New Roman" charset="0"/>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27" name="Rectangle 3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712304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and Future Directions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Discussion of BAPS model</a:t>
            </a:r>
          </a:p>
          <a:p>
            <a:pPr defTabSz="914400">
              <a:spcBef>
                <a:spcPts val="0"/>
              </a:spcBef>
            </a:pPr>
            <a:endParaRPr lang="en-US" dirty="0"/>
          </a:p>
          <a:p>
            <a:pPr marL="0" indent="0" defTabSz="914400">
              <a:spcBef>
                <a:spcPts val="0"/>
              </a:spcBef>
              <a:buNone/>
            </a:pPr>
            <a:r>
              <a:rPr lang="en-US" dirty="0"/>
              <a:t>Future Discussion:</a:t>
            </a:r>
          </a:p>
          <a:p>
            <a:pPr marL="0" indent="0" defTabSz="914400">
              <a:spcBef>
                <a:spcPts val="0"/>
              </a:spcBef>
              <a:buNone/>
            </a:pPr>
            <a:endParaRPr lang="en-US" dirty="0"/>
          </a:p>
          <a:p>
            <a:pPr defTabSz="914400">
              <a:spcBef>
                <a:spcPts val="0"/>
              </a:spcBef>
            </a:pPr>
            <a:r>
              <a:rPr lang="en-US" dirty="0"/>
              <a:t>Role of executive skills; see chapter 5</a:t>
            </a:r>
          </a:p>
          <a:p>
            <a:pPr defTabSz="914400">
              <a:spcBef>
                <a:spcPts val="0"/>
              </a:spcBef>
            </a:pPr>
            <a:r>
              <a:rPr lang="en-US" dirty="0"/>
              <a:t>Role of private events (biological variables, thoughts and emotions); see chapter 4</a:t>
            </a:r>
          </a:p>
          <a:p>
            <a:pPr defTabSz="914400">
              <a:spcBef>
                <a:spcPts val="0"/>
              </a:spcBef>
            </a:pPr>
            <a:r>
              <a:rPr lang="en-US" dirty="0"/>
              <a:t>Treatment analyses (putting the RTI in FBA); see chapter 12</a:t>
            </a:r>
          </a:p>
          <a:p>
            <a:pPr defTabSz="914400">
              <a:spcBef>
                <a:spcPts val="0"/>
              </a:spcBef>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142</a:t>
            </a:fld>
            <a:endParaRPr lang="en-US"/>
          </a:p>
        </p:txBody>
      </p:sp>
    </p:spTree>
    <p:extLst>
      <p:ext uri="{BB962C8B-B14F-4D97-AF65-F5344CB8AC3E}">
        <p14:creationId xmlns:p14="http://schemas.microsoft.com/office/powerpoint/2010/main" val="6426322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 Analytic Problem Solving</a:t>
            </a:r>
            <a:endParaRPr lang="en-US" dirty="0"/>
          </a:p>
        </p:txBody>
      </p:sp>
      <p:sp>
        <p:nvSpPr>
          <p:cNvPr id="3" name="Content Placeholder 2"/>
          <p:cNvSpPr>
            <a:spLocks noGrp="1"/>
          </p:cNvSpPr>
          <p:nvPr>
            <p:ph idx="1"/>
          </p:nvPr>
        </p:nvSpPr>
        <p:spPr/>
        <p:txBody>
          <a:bodyPr/>
          <a:lstStyle/>
          <a:p>
            <a:endParaRPr lang="en-US" b="1" dirty="0"/>
          </a:p>
          <a:p>
            <a:pPr marL="0" indent="0" algn="ctr">
              <a:buNone/>
            </a:pPr>
            <a:endParaRPr lang="en-US" sz="3600" b="1" dirty="0"/>
          </a:p>
          <a:p>
            <a:r>
              <a:rPr lang="en-US" sz="3600" b="1" dirty="0"/>
              <a:t>Applied Learning Experiences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143</a:t>
            </a:fld>
            <a:endParaRPr lang="en-US"/>
          </a:p>
        </p:txBody>
      </p:sp>
    </p:spTree>
    <p:extLst>
      <p:ext uri="{BB962C8B-B14F-4D97-AF65-F5344CB8AC3E}">
        <p14:creationId xmlns:p14="http://schemas.microsoft.com/office/powerpoint/2010/main" val="1526032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Applied Learning Experience</a:t>
            </a:r>
          </a:p>
        </p:txBody>
      </p:sp>
      <p:sp>
        <p:nvSpPr>
          <p:cNvPr id="3" name="Content Placeholder 2"/>
          <p:cNvSpPr>
            <a:spLocks noGrp="1"/>
          </p:cNvSpPr>
          <p:nvPr>
            <p:ph idx="1"/>
          </p:nvPr>
        </p:nvSpPr>
        <p:spPr/>
        <p:txBody>
          <a:bodyPr>
            <a:normAutofit/>
          </a:bodyPr>
          <a:lstStyle/>
          <a:p>
            <a:pPr marL="0" indent="0">
              <a:buNone/>
            </a:pPr>
            <a:r>
              <a:rPr lang="en-US" dirty="0"/>
              <a:t>We will review one case example</a:t>
            </a:r>
          </a:p>
          <a:p>
            <a:pPr marL="0" indent="0">
              <a:buNone/>
            </a:pPr>
            <a:endParaRPr lang="en-US" dirty="0"/>
          </a:p>
          <a:p>
            <a:pPr marL="0" indent="0">
              <a:buNone/>
            </a:pPr>
            <a:r>
              <a:rPr lang="en-US" dirty="0"/>
              <a:t>Use the BAPS: Assessment Results to identify the variables that contribute to interfering behaviors</a:t>
            </a:r>
          </a:p>
          <a:p>
            <a:pPr marL="0" indent="0">
              <a:buNone/>
            </a:pPr>
            <a:endParaRPr lang="en-US" dirty="0"/>
          </a:p>
          <a:p>
            <a:pPr marL="0" indent="0">
              <a:buNone/>
            </a:pPr>
            <a:r>
              <a:rPr lang="en-US" dirty="0"/>
              <a:t>Use the BAPS: Function-Focused Interventions form to identify specific strategies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144</a:t>
            </a:fld>
            <a:endParaRPr lang="en-US"/>
          </a:p>
        </p:txBody>
      </p:sp>
    </p:spTree>
    <p:extLst>
      <p:ext uri="{BB962C8B-B14F-4D97-AF65-F5344CB8AC3E}">
        <p14:creationId xmlns:p14="http://schemas.microsoft.com/office/powerpoint/2010/main" val="15703279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145</a:t>
            </a:fld>
            <a:endParaRPr lang="en-US"/>
          </a:p>
        </p:txBody>
      </p:sp>
      <p:pic>
        <p:nvPicPr>
          <p:cNvPr id="25" name="Picture 24"/>
          <p:cNvPicPr>
            <a:picLocks noChangeAspect="1"/>
          </p:cNvPicPr>
          <p:nvPr/>
        </p:nvPicPr>
        <p:blipFill>
          <a:blip r:embed="rId2"/>
          <a:stretch>
            <a:fillRect/>
          </a:stretch>
        </p:blipFill>
        <p:spPr>
          <a:xfrm>
            <a:off x="2047810" y="0"/>
            <a:ext cx="5048379" cy="6858000"/>
          </a:xfrm>
          <a:prstGeom prst="rect">
            <a:avLst/>
          </a:prstGeom>
        </p:spPr>
      </p:pic>
    </p:spTree>
    <p:extLst>
      <p:ext uri="{BB962C8B-B14F-4D97-AF65-F5344CB8AC3E}">
        <p14:creationId xmlns:p14="http://schemas.microsoft.com/office/powerpoint/2010/main" val="3995862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Case Example </a:t>
            </a:r>
          </a:p>
        </p:txBody>
      </p:sp>
      <p:sp>
        <p:nvSpPr>
          <p:cNvPr id="3" name="Content Placeholder 2"/>
          <p:cNvSpPr>
            <a:spLocks noGrp="1"/>
          </p:cNvSpPr>
          <p:nvPr>
            <p:ph idx="1"/>
          </p:nvPr>
        </p:nvSpPr>
        <p:spPr/>
        <p:txBody>
          <a:bodyPr>
            <a:normAutofit/>
          </a:bodyPr>
          <a:lstStyle/>
          <a:p>
            <a:pPr marL="0" indent="0">
              <a:buNone/>
            </a:pPr>
            <a:r>
              <a:rPr lang="en-US" sz="4000" dirty="0"/>
              <a:t>Background Information:</a:t>
            </a:r>
          </a:p>
          <a:p>
            <a:r>
              <a:rPr lang="en-US" sz="4000" dirty="0"/>
              <a:t>15 year-old student (George) </a:t>
            </a:r>
          </a:p>
          <a:p>
            <a:pPr marL="0" indent="0">
              <a:buNone/>
            </a:pPr>
            <a:endParaRPr lang="en-US" sz="4000" dirty="0"/>
          </a:p>
          <a:p>
            <a:r>
              <a:rPr lang="en-US" sz="4000" dirty="0"/>
              <a:t>Interfering Behavior:  inappropriate comments directed at peers</a:t>
            </a:r>
          </a:p>
          <a:p>
            <a:pPr marL="0" indent="0">
              <a:buNone/>
            </a:pPr>
            <a:endParaRPr lang="en-US" sz="4000"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6" name="Slide Number Placeholder 5"/>
          <p:cNvSpPr>
            <a:spLocks noGrp="1"/>
          </p:cNvSpPr>
          <p:nvPr>
            <p:ph type="sldNum" sz="quarter" idx="12"/>
          </p:nvPr>
        </p:nvSpPr>
        <p:spPr/>
        <p:txBody>
          <a:bodyPr/>
          <a:lstStyle/>
          <a:p>
            <a:fld id="{D5A7EBEB-D7A3-6D4C-B048-59E0F5BB94A8}" type="slidenum">
              <a:rPr lang="en-US" smtClean="0"/>
              <a:t>146</a:t>
            </a:fld>
            <a:endParaRPr lang="en-US"/>
          </a:p>
        </p:txBody>
      </p:sp>
      <p:sp>
        <p:nvSpPr>
          <p:cNvPr id="5" name="TextBox 4"/>
          <p:cNvSpPr txBox="1"/>
          <p:nvPr/>
        </p:nvSpPr>
        <p:spPr>
          <a:xfrm>
            <a:off x="6121400" y="863600"/>
            <a:ext cx="1846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34382021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Information cont’d</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George has been referred to as being: </a:t>
            </a:r>
            <a:r>
              <a:rPr lang="en-US" b="1" dirty="0"/>
              <a:t>“anti-social</a:t>
            </a:r>
            <a:r>
              <a:rPr lang="en-US" dirty="0"/>
              <a:t>”, “resistant to change”, “inflexible”, “has low frustration tolerance”, “is rule governed”; “impulsive”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a:buNone/>
            </a:pPr>
            <a:r>
              <a:rPr lang="en-US" dirty="0"/>
              <a:t>George has a history of delays in: social skills; reciprocal social interactions with classmates; psychological flexibility; </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147</a:t>
            </a:fld>
            <a:endParaRPr lang="en-US"/>
          </a:p>
        </p:txBody>
      </p:sp>
    </p:spTree>
    <p:extLst>
      <p:ext uri="{BB962C8B-B14F-4D97-AF65-F5344CB8AC3E}">
        <p14:creationId xmlns:p14="http://schemas.microsoft.com/office/powerpoint/2010/main" val="131137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Background Information cont’d</a:t>
            </a:r>
          </a:p>
        </p:txBody>
      </p:sp>
      <p:sp>
        <p:nvSpPr>
          <p:cNvPr id="3" name="Content Placeholder 2"/>
          <p:cNvSpPr>
            <a:spLocks noGrp="1"/>
          </p:cNvSpPr>
          <p:nvPr>
            <p:ph idx="1"/>
          </p:nvPr>
        </p:nvSpPr>
        <p:spPr/>
        <p:txBody>
          <a:bodyPr/>
          <a:lstStyle/>
          <a:p>
            <a:pPr marL="0" indent="0">
              <a:buNone/>
            </a:pPr>
            <a:r>
              <a:rPr lang="en-US" dirty="0">
                <a:latin typeface="Calibri" charset="0"/>
              </a:rPr>
              <a:t>Previous Diagnoses:</a:t>
            </a:r>
          </a:p>
          <a:p>
            <a:pPr marL="0" indent="0">
              <a:buNone/>
            </a:pPr>
            <a:endParaRPr lang="en-US" dirty="0">
              <a:latin typeface="Calibri" charset="0"/>
            </a:endParaRPr>
          </a:p>
          <a:p>
            <a:r>
              <a:rPr lang="en-US" dirty="0">
                <a:latin typeface="Calibri" charset="0"/>
              </a:rPr>
              <a:t>Autism Spectrum Disorder</a:t>
            </a:r>
          </a:p>
          <a:p>
            <a:r>
              <a:rPr lang="en-US" dirty="0">
                <a:latin typeface="Calibri" charset="0"/>
              </a:rPr>
              <a:t>Asperger’s Disorder</a:t>
            </a:r>
          </a:p>
          <a:p>
            <a:r>
              <a:rPr lang="en-US" dirty="0">
                <a:latin typeface="Calibri" charset="0"/>
              </a:rPr>
              <a:t>Generalized Anxiety Disorder</a:t>
            </a:r>
          </a:p>
          <a:p>
            <a:r>
              <a:rPr lang="en-US" dirty="0">
                <a:latin typeface="Calibri" charset="0"/>
              </a:rPr>
              <a:t>Social Anxiety Disorder</a:t>
            </a:r>
          </a:p>
          <a:p>
            <a:r>
              <a:rPr lang="en-US" dirty="0">
                <a:latin typeface="Calibri" charset="0"/>
              </a:rPr>
              <a:t>Intermittent Explosive Disorder</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148</a:t>
            </a:fld>
            <a:endParaRPr lang="en-US"/>
          </a:p>
        </p:txBody>
      </p:sp>
    </p:spTree>
    <p:extLst>
      <p:ext uri="{BB962C8B-B14F-4D97-AF65-F5344CB8AC3E}">
        <p14:creationId xmlns:p14="http://schemas.microsoft.com/office/powerpoint/2010/main" val="2957909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itle 1"/>
          <p:cNvSpPr>
            <a:spLocks noGrp="1"/>
          </p:cNvSpPr>
          <p:nvPr>
            <p:ph type="title"/>
          </p:nvPr>
        </p:nvSpPr>
        <p:spPr/>
        <p:txBody>
          <a:bodyPr>
            <a:normAutofit/>
          </a:bodyPr>
          <a:lstStyle/>
          <a:p>
            <a:r>
              <a:rPr lang="en-US" sz="4000" b="1" dirty="0">
                <a:latin typeface="Calibri" charset="0"/>
              </a:rPr>
              <a:t>Case Example cont’d</a:t>
            </a:r>
          </a:p>
        </p:txBody>
      </p:sp>
      <p:sp>
        <p:nvSpPr>
          <p:cNvPr id="214018" name="Content Placeholder 2"/>
          <p:cNvSpPr>
            <a:spLocks noGrp="1"/>
          </p:cNvSpPr>
          <p:nvPr>
            <p:ph idx="1"/>
          </p:nvPr>
        </p:nvSpPr>
        <p:spPr/>
        <p:txBody>
          <a:bodyPr>
            <a:normAutofit fontScale="25000" lnSpcReduction="20000"/>
          </a:bodyPr>
          <a:lstStyle/>
          <a:p>
            <a:pPr marL="0" indent="0">
              <a:buFont typeface="Arial" charset="0"/>
              <a:buNone/>
              <a:defRPr/>
            </a:pPr>
            <a:r>
              <a:rPr lang="en-US" sz="11200" b="1" dirty="0">
                <a:latin typeface="Calibri" charset="0"/>
              </a:rPr>
              <a:t>Interfering Behavior:  “inappropriate verbal scripts” </a:t>
            </a:r>
            <a:r>
              <a:rPr lang="en-US" sz="11200" dirty="0">
                <a:latin typeface="Calibri" charset="0"/>
              </a:rPr>
              <a:t>(i.e., socially inappropriate and threatening statements)</a:t>
            </a:r>
          </a:p>
          <a:p>
            <a:pPr marL="0" indent="0">
              <a:buFont typeface="Arial" charset="0"/>
              <a:buNone/>
              <a:defRPr/>
            </a:pPr>
            <a:endParaRPr lang="en-US" sz="11200" u="sng" dirty="0">
              <a:latin typeface="Calibri" charset="0"/>
            </a:endParaRPr>
          </a:p>
          <a:p>
            <a:pPr>
              <a:defRPr/>
            </a:pPr>
            <a:r>
              <a:rPr lang="en-US" sz="11200" dirty="0">
                <a:latin typeface="Calibri" charset="0"/>
              </a:rPr>
              <a:t>“Stop looking at me”</a:t>
            </a:r>
          </a:p>
          <a:p>
            <a:pPr>
              <a:defRPr/>
            </a:pPr>
            <a:endParaRPr lang="en-US" sz="11200" dirty="0">
              <a:latin typeface="Calibri" charset="0"/>
            </a:endParaRPr>
          </a:p>
          <a:p>
            <a:pPr>
              <a:defRPr/>
            </a:pPr>
            <a:r>
              <a:rPr lang="en-US" sz="11200" dirty="0">
                <a:latin typeface="Calibri" charset="0"/>
              </a:rPr>
              <a:t>“Get away from me</a:t>
            </a:r>
            <a:r>
              <a:rPr lang="mr-IN" sz="11200" dirty="0">
                <a:latin typeface="Calibri" charset="0"/>
              </a:rPr>
              <a:t>…</a:t>
            </a:r>
            <a:r>
              <a:rPr lang="en-US" sz="11200" dirty="0">
                <a:latin typeface="Calibri" charset="0"/>
              </a:rPr>
              <a:t>and while you’re at it</a:t>
            </a:r>
            <a:r>
              <a:rPr lang="mr-IN" sz="11200" dirty="0">
                <a:latin typeface="Calibri" charset="0"/>
              </a:rPr>
              <a:t>…</a:t>
            </a:r>
            <a:r>
              <a:rPr lang="en-US" sz="11200" dirty="0">
                <a:latin typeface="Calibri" charset="0"/>
              </a:rPr>
              <a:t>just mind your own </a:t>
            </a:r>
            <a:r>
              <a:rPr lang="en-US" sz="11200" dirty="0" err="1">
                <a:latin typeface="Calibri" charset="0"/>
              </a:rPr>
              <a:t>beez</a:t>
            </a:r>
            <a:r>
              <a:rPr lang="en-US" sz="11200" dirty="0">
                <a:latin typeface="Calibri" charset="0"/>
              </a:rPr>
              <a:t> wax”</a:t>
            </a:r>
          </a:p>
          <a:p>
            <a:pPr>
              <a:defRPr/>
            </a:pPr>
            <a:endParaRPr lang="en-US" sz="11200" dirty="0">
              <a:latin typeface="Calibri" charset="0"/>
            </a:endParaRPr>
          </a:p>
          <a:p>
            <a:pPr>
              <a:defRPr/>
            </a:pPr>
            <a:r>
              <a:rPr lang="en-US" sz="11200" dirty="0">
                <a:latin typeface="Calibri" charset="0"/>
              </a:rPr>
              <a:t>“I hate it when you smile at me. I want to smash my fist in your face”</a:t>
            </a:r>
          </a:p>
          <a:p>
            <a:pPr marL="0" indent="0">
              <a:buFont typeface="Arial" charset="0"/>
              <a:buNone/>
              <a:defRPr/>
            </a:pPr>
            <a:endParaRPr lang="en-US" sz="2800" dirty="0">
              <a:latin typeface="Calibri" charset="0"/>
            </a:endParaRPr>
          </a:p>
          <a:p>
            <a:pPr marL="0" indent="0">
              <a:buFont typeface="Arial" charset="0"/>
              <a:buNone/>
              <a:defRPr/>
            </a:pPr>
            <a:endParaRPr lang="en-US" sz="2800" dirty="0">
              <a:latin typeface="Calibri" charset="0"/>
            </a:endParaRPr>
          </a:p>
          <a:p>
            <a:pPr marL="0" indent="0">
              <a:buFont typeface="Arial" charset="0"/>
              <a:buNone/>
              <a:defRPr/>
            </a:pPr>
            <a:endParaRPr lang="en-US" sz="2800" dirty="0">
              <a:latin typeface="Calibri" charset="0"/>
            </a:endParaRPr>
          </a:p>
          <a:p>
            <a:pPr marL="0" indent="0">
              <a:buFont typeface="Arial" charset="0"/>
              <a:buNone/>
              <a:defRPr/>
            </a:pPr>
            <a:endParaRPr lang="en-US" dirty="0">
              <a:latin typeface="Calibri" charset="0"/>
            </a:endParaRPr>
          </a:p>
          <a:p>
            <a:pPr marL="0" indent="0">
              <a:buFont typeface="Arial" charset="0"/>
              <a:buNone/>
              <a:defRPr/>
            </a:pPr>
            <a:endParaRPr lang="en-US" dirty="0">
              <a:latin typeface="Calibri" charset="0"/>
            </a:endParaRPr>
          </a:p>
        </p:txBody>
      </p:sp>
      <p:sp>
        <p:nvSpPr>
          <p:cNvPr id="4" name="Footer Placeholder 3"/>
          <p:cNvSpPr>
            <a:spLocks noGrp="1"/>
          </p:cNvSpPr>
          <p:nvPr>
            <p:ph type="ftr" sz="quarter" idx="11"/>
          </p:nvPr>
        </p:nvSpPr>
        <p:spPr/>
        <p:txBody>
          <a:bodyPr/>
          <a:lstStyle/>
          <a:p>
            <a:pPr>
              <a:defRPr/>
            </a:pPr>
            <a:r>
              <a:rPr lang="nl-NL"/>
              <a:t>Steege (2019)</a:t>
            </a:r>
            <a:endParaRPr lang="en-US"/>
          </a:p>
        </p:txBody>
      </p:sp>
      <p:sp>
        <p:nvSpPr>
          <p:cNvPr id="22733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533D6A-86DF-E142-9801-7595B5F42E10}" type="slidenum">
              <a:rPr lang="en-US" sz="1200">
                <a:solidFill>
                  <a:srgbClr val="898989"/>
                </a:solidFill>
              </a:rPr>
              <a:pPr eaLnBrk="1" hangingPunct="1"/>
              <a:t>149</a:t>
            </a:fld>
            <a:endParaRPr lang="en-US" sz="1200">
              <a:solidFill>
                <a:srgbClr val="898989"/>
              </a:solidFill>
            </a:endParaRPr>
          </a:p>
        </p:txBody>
      </p:sp>
    </p:spTree>
    <p:extLst>
      <p:ext uri="{BB962C8B-B14F-4D97-AF65-F5344CB8AC3E}">
        <p14:creationId xmlns:p14="http://schemas.microsoft.com/office/powerpoint/2010/main" val="158460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Beware of Confirmation Bias</a:t>
            </a:r>
          </a:p>
        </p:txBody>
      </p:sp>
      <p:sp>
        <p:nvSpPr>
          <p:cNvPr id="3" name="Content Placeholder 2"/>
          <p:cNvSpPr>
            <a:spLocks noGrp="1"/>
          </p:cNvSpPr>
          <p:nvPr>
            <p:ph idx="1"/>
          </p:nvPr>
        </p:nvSpPr>
        <p:spPr/>
        <p:txBody>
          <a:bodyPr>
            <a:normAutofit/>
          </a:bodyPr>
          <a:lstStyle/>
          <a:p>
            <a:pPr marL="0" indent="0">
              <a:buNone/>
            </a:pPr>
            <a:r>
              <a:rPr lang="en-US" b="1" i="1" dirty="0"/>
              <a:t>Confirmation bias</a:t>
            </a:r>
            <a:r>
              <a:rPr lang="en-US" b="1" dirty="0"/>
              <a:t> </a:t>
            </a:r>
            <a:r>
              <a:rPr lang="en-US" dirty="0"/>
              <a:t>is a phenomenon wherein decision makers have been shown to actively seek out and assign more weight to evidence that confirms their hypothesis, and ignore or </a:t>
            </a:r>
            <a:r>
              <a:rPr lang="en-US" dirty="0" err="1"/>
              <a:t>underweigh</a:t>
            </a:r>
            <a:r>
              <a:rPr lang="en-US" dirty="0"/>
              <a:t> evidence that could disconfirm their hypothesis. As such, it can be thought of as a form of selection </a:t>
            </a:r>
            <a:r>
              <a:rPr lang="en-US" i="1" dirty="0"/>
              <a:t>bias</a:t>
            </a:r>
            <a:r>
              <a:rPr lang="en-US" dirty="0"/>
              <a:t> in collecting evidence</a:t>
            </a:r>
          </a:p>
          <a:p>
            <a:pPr marL="0" indent="0">
              <a:buNone/>
            </a:pPr>
            <a:endParaRPr lang="en-US" dirty="0"/>
          </a:p>
          <a:p>
            <a:pPr marL="0" indent="0">
              <a:buNone/>
            </a:pPr>
            <a:r>
              <a:rPr lang="en-US" sz="2200" b="1" i="1" dirty="0">
                <a:hlinkClick r:id="rId2"/>
              </a:rPr>
              <a:t>https://www.sciencedaily.com/terms/confirmation_bias.htm</a:t>
            </a:r>
            <a:endParaRPr lang="en-US" sz="2200" b="1" dirty="0">
              <a:hlinkClick r:id="rId2"/>
            </a:endParaRP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a:t>
            </a:fld>
            <a:endParaRPr lang="en-US"/>
          </a:p>
        </p:txBody>
      </p:sp>
    </p:spTree>
    <p:extLst>
      <p:ext uri="{BB962C8B-B14F-4D97-AF65-F5344CB8AC3E}">
        <p14:creationId xmlns:p14="http://schemas.microsoft.com/office/powerpoint/2010/main" val="7679087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Case Example cont’d</a:t>
            </a:r>
          </a:p>
        </p:txBody>
      </p:sp>
      <p:sp>
        <p:nvSpPr>
          <p:cNvPr id="3" name="Content Placeholder 2"/>
          <p:cNvSpPr>
            <a:spLocks noGrp="1"/>
          </p:cNvSpPr>
          <p:nvPr>
            <p:ph idx="1"/>
          </p:nvPr>
        </p:nvSpPr>
        <p:spPr/>
        <p:txBody>
          <a:bodyPr>
            <a:normAutofit lnSpcReduction="10000"/>
          </a:bodyPr>
          <a:lstStyle/>
          <a:p>
            <a:pPr marL="0" indent="0">
              <a:buNone/>
            </a:pPr>
            <a:r>
              <a:rPr lang="en-US" dirty="0"/>
              <a:t>Referred by school team</a:t>
            </a:r>
          </a:p>
          <a:p>
            <a:pPr marL="0" indent="0">
              <a:buNone/>
            </a:pPr>
            <a:endParaRPr lang="en-US" dirty="0"/>
          </a:p>
          <a:p>
            <a:r>
              <a:rPr lang="en-US" dirty="0"/>
              <a:t>The behavior typically occurs within informal or small group interactions with classmates during unstructured times</a:t>
            </a:r>
          </a:p>
          <a:p>
            <a:endParaRPr lang="en-US" dirty="0"/>
          </a:p>
          <a:p>
            <a:r>
              <a:rPr lang="en-US" b="1" i="1" dirty="0"/>
              <a:t>Tentative</a:t>
            </a:r>
            <a:r>
              <a:rPr lang="en-US" dirty="0"/>
              <a:t> hypothesis:  positive reinforcement;  attention seeking; classmates’ reactions; “negative attention” from classmates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150</a:t>
            </a:fld>
            <a:endParaRPr lang="en-US"/>
          </a:p>
        </p:txBody>
      </p:sp>
    </p:spTree>
    <p:extLst>
      <p:ext uri="{BB962C8B-B14F-4D97-AF65-F5344CB8AC3E}">
        <p14:creationId xmlns:p14="http://schemas.microsoft.com/office/powerpoint/2010/main" val="35064554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Case Example cont’d</a:t>
            </a:r>
          </a:p>
        </p:txBody>
      </p:sp>
      <p:sp>
        <p:nvSpPr>
          <p:cNvPr id="3" name="Content Placeholder 2"/>
          <p:cNvSpPr>
            <a:spLocks noGrp="1"/>
          </p:cNvSpPr>
          <p:nvPr>
            <p:ph idx="1"/>
          </p:nvPr>
        </p:nvSpPr>
        <p:spPr/>
        <p:txBody>
          <a:bodyPr>
            <a:normAutofit/>
          </a:bodyPr>
          <a:lstStyle/>
          <a:p>
            <a:pPr marL="0" indent="0">
              <a:buNone/>
            </a:pPr>
            <a:r>
              <a:rPr lang="en-US" dirty="0"/>
              <a:t>Current Behavioral Intervention Plan (BIP):</a:t>
            </a:r>
          </a:p>
          <a:p>
            <a:pPr marL="0" indent="0">
              <a:buNone/>
            </a:pPr>
            <a:endParaRPr lang="en-US" dirty="0"/>
          </a:p>
          <a:p>
            <a:r>
              <a:rPr lang="en-US" dirty="0"/>
              <a:t>When interfering behaviors occur, George is immediately directed by teachers to leave the area and report to the main office</a:t>
            </a:r>
          </a:p>
          <a:p>
            <a:endParaRPr lang="en-US" dirty="0"/>
          </a:p>
          <a:p>
            <a:r>
              <a:rPr lang="en-US" dirty="0"/>
              <a:t>The main office has a small conference room designated as “in-school suspension”</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151</a:t>
            </a:fld>
            <a:endParaRPr lang="en-US"/>
          </a:p>
        </p:txBody>
      </p:sp>
    </p:spTree>
    <p:extLst>
      <p:ext uri="{BB962C8B-B14F-4D97-AF65-F5344CB8AC3E}">
        <p14:creationId xmlns:p14="http://schemas.microsoft.com/office/powerpoint/2010/main" val="29864000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Case Example cont’d</a:t>
            </a:r>
          </a:p>
        </p:txBody>
      </p:sp>
      <p:sp>
        <p:nvSpPr>
          <p:cNvPr id="3" name="Content Placeholder 2"/>
          <p:cNvSpPr>
            <a:spLocks noGrp="1"/>
          </p:cNvSpPr>
          <p:nvPr>
            <p:ph idx="1"/>
          </p:nvPr>
        </p:nvSpPr>
        <p:spPr/>
        <p:txBody>
          <a:bodyPr>
            <a:normAutofit/>
          </a:bodyPr>
          <a:lstStyle/>
          <a:p>
            <a:r>
              <a:rPr lang="en-US" dirty="0"/>
              <a:t>This intervention is used every time George displays these behaviors</a:t>
            </a:r>
          </a:p>
          <a:p>
            <a:endParaRPr lang="en-US" dirty="0"/>
          </a:p>
          <a:p>
            <a:r>
              <a:rPr lang="en-US" dirty="0"/>
              <a:t>Sometimes when he displays these behaviors a teacher may provide a verbal reprimand (e.g., “George, that is not appropriate language for a school setting. You need to go to the office”)</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152</a:t>
            </a:fld>
            <a:endParaRPr lang="en-US"/>
          </a:p>
        </p:txBody>
      </p:sp>
    </p:spTree>
    <p:extLst>
      <p:ext uri="{BB962C8B-B14F-4D97-AF65-F5344CB8AC3E}">
        <p14:creationId xmlns:p14="http://schemas.microsoft.com/office/powerpoint/2010/main" val="2296149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Case Example cont’d</a:t>
            </a:r>
          </a:p>
        </p:txBody>
      </p:sp>
      <p:sp>
        <p:nvSpPr>
          <p:cNvPr id="3" name="Content Placeholder 2"/>
          <p:cNvSpPr>
            <a:spLocks noGrp="1"/>
          </p:cNvSpPr>
          <p:nvPr>
            <p:ph idx="1"/>
          </p:nvPr>
        </p:nvSpPr>
        <p:spPr/>
        <p:txBody>
          <a:bodyPr>
            <a:normAutofit lnSpcReduction="10000"/>
          </a:bodyPr>
          <a:lstStyle/>
          <a:p>
            <a:r>
              <a:rPr lang="en-US" dirty="0"/>
              <a:t>When George is directed by teachers to go to the office, he immediately leaves the setting</a:t>
            </a:r>
          </a:p>
          <a:p>
            <a:endParaRPr lang="en-US" dirty="0"/>
          </a:p>
          <a:p>
            <a:r>
              <a:rPr lang="en-US" dirty="0"/>
              <a:t>When he goes to the office a secretary provides George with an I-PAD (why?...see next slide)</a:t>
            </a:r>
          </a:p>
          <a:p>
            <a:pPr marL="0" indent="0">
              <a:buNone/>
            </a:pPr>
            <a:endParaRPr lang="en-US" dirty="0"/>
          </a:p>
          <a:p>
            <a:r>
              <a:rPr lang="en-US" dirty="0"/>
              <a:t>Duration of in-school suspension:  30 minutes to two (2) hours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153</a:t>
            </a:fld>
            <a:endParaRPr lang="en-US"/>
          </a:p>
        </p:txBody>
      </p:sp>
    </p:spTree>
    <p:extLst>
      <p:ext uri="{BB962C8B-B14F-4D97-AF65-F5344CB8AC3E}">
        <p14:creationId xmlns:p14="http://schemas.microsoft.com/office/powerpoint/2010/main" val="24597181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Case Example cont’d</a:t>
            </a:r>
          </a:p>
        </p:txBody>
      </p:sp>
      <p:sp>
        <p:nvSpPr>
          <p:cNvPr id="3" name="Content Placeholder 2"/>
          <p:cNvSpPr>
            <a:spLocks noGrp="1"/>
          </p:cNvSpPr>
          <p:nvPr>
            <p:ph idx="1"/>
          </p:nvPr>
        </p:nvSpPr>
        <p:spPr/>
        <p:txBody>
          <a:bodyPr>
            <a:normAutofit/>
          </a:bodyPr>
          <a:lstStyle/>
          <a:p>
            <a:endParaRPr lang="en-US" dirty="0"/>
          </a:p>
          <a:p>
            <a:r>
              <a:rPr lang="en-US" dirty="0"/>
              <a:t>Rationale for the I-PAD: (a)  this helps keep him busy and (b) helps him to calm down. This strategy has been used for 2 years.</a:t>
            </a:r>
          </a:p>
          <a:p>
            <a:endParaRPr lang="en-US" dirty="0"/>
          </a:p>
          <a:p>
            <a:r>
              <a:rPr lang="en-US" dirty="0"/>
              <a:t>Since onset this intervention package (in-school suspension and I-PAD), interfering behaviors have </a:t>
            </a:r>
            <a:r>
              <a:rPr lang="en-US" b="1" dirty="0"/>
              <a:t>increased</a:t>
            </a:r>
            <a:r>
              <a:rPr lang="en-US" dirty="0"/>
              <a:t> markedly</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154</a:t>
            </a:fld>
            <a:endParaRPr lang="en-US"/>
          </a:p>
        </p:txBody>
      </p:sp>
    </p:spTree>
    <p:extLst>
      <p:ext uri="{BB962C8B-B14F-4D97-AF65-F5344CB8AC3E}">
        <p14:creationId xmlns:p14="http://schemas.microsoft.com/office/powerpoint/2010/main" val="32379169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Functional Behavioral Assessment</a:t>
            </a:r>
          </a:p>
        </p:txBody>
      </p:sp>
      <p:sp>
        <p:nvSpPr>
          <p:cNvPr id="3" name="Content Placeholder 2"/>
          <p:cNvSpPr>
            <a:spLocks noGrp="1"/>
          </p:cNvSpPr>
          <p:nvPr>
            <p:ph idx="1"/>
          </p:nvPr>
        </p:nvSpPr>
        <p:spPr/>
        <p:txBody>
          <a:bodyPr/>
          <a:lstStyle/>
          <a:p>
            <a:pPr marL="0" indent="0">
              <a:buFont typeface="Arial" charset="0"/>
              <a:buNone/>
              <a:defRPr/>
            </a:pPr>
            <a:r>
              <a:rPr lang="en-US" dirty="0">
                <a:latin typeface="Calibri" charset="0"/>
              </a:rPr>
              <a:t>FBA procedures:  </a:t>
            </a:r>
          </a:p>
          <a:p>
            <a:pPr>
              <a:defRPr/>
            </a:pPr>
            <a:r>
              <a:rPr lang="en-US" dirty="0">
                <a:latin typeface="Calibri" charset="0"/>
              </a:rPr>
              <a:t>Indirect (behavior analytic interviews with teachers, parents, and student)</a:t>
            </a:r>
          </a:p>
          <a:p>
            <a:pPr>
              <a:defRPr/>
            </a:pPr>
            <a:r>
              <a:rPr lang="en-US" dirty="0">
                <a:latin typeface="Calibri" charset="0"/>
              </a:rPr>
              <a:t>Executive skills checklists</a:t>
            </a:r>
          </a:p>
          <a:p>
            <a:pPr>
              <a:defRPr/>
            </a:pPr>
            <a:r>
              <a:rPr lang="en-US" dirty="0">
                <a:latin typeface="Calibri" charset="0"/>
              </a:rPr>
              <a:t>Behavioral stream interviews</a:t>
            </a:r>
          </a:p>
          <a:p>
            <a:pPr>
              <a:defRPr/>
            </a:pPr>
            <a:r>
              <a:rPr lang="en-US" dirty="0">
                <a:latin typeface="Calibri" charset="0"/>
              </a:rPr>
              <a:t>Direct descriptive (behavior analytic observations during lunch)</a:t>
            </a:r>
          </a:p>
          <a:p>
            <a:pPr>
              <a:defRPr/>
            </a:pPr>
            <a:r>
              <a:rPr lang="en-US" dirty="0">
                <a:latin typeface="Calibri" charset="0"/>
              </a:rPr>
              <a:t>Incident-Based Functional Assessment </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155</a:t>
            </a:fld>
            <a:endParaRPr lang="en-US"/>
          </a:p>
        </p:txBody>
      </p:sp>
    </p:spTree>
    <p:extLst>
      <p:ext uri="{BB962C8B-B14F-4D97-AF65-F5344CB8AC3E}">
        <p14:creationId xmlns:p14="http://schemas.microsoft.com/office/powerpoint/2010/main" val="38090483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Interview with George</a:t>
            </a:r>
          </a:p>
        </p:txBody>
      </p:sp>
      <p:sp>
        <p:nvSpPr>
          <p:cNvPr id="3" name="Content Placeholder 2"/>
          <p:cNvSpPr>
            <a:spLocks noGrp="1"/>
          </p:cNvSpPr>
          <p:nvPr>
            <p:ph idx="1"/>
          </p:nvPr>
        </p:nvSpPr>
        <p:spPr/>
        <p:txBody>
          <a:bodyPr>
            <a:normAutofit fontScale="77500" lnSpcReduction="20000"/>
          </a:bodyPr>
          <a:lstStyle/>
          <a:p>
            <a:pPr marL="0" indent="0">
              <a:buNone/>
            </a:pPr>
            <a:r>
              <a:rPr lang="en-US" sz="3900" dirty="0">
                <a:latin typeface="Calibri" charset="0"/>
              </a:rPr>
              <a:t>During interviews, George explained:</a:t>
            </a:r>
          </a:p>
          <a:p>
            <a:pPr marL="0" indent="0">
              <a:buNone/>
            </a:pPr>
            <a:endParaRPr lang="en-US" sz="3900" dirty="0">
              <a:latin typeface="Calibri" charset="0"/>
            </a:endParaRPr>
          </a:p>
          <a:p>
            <a:r>
              <a:rPr lang="en-US" sz="3900" dirty="0">
                <a:latin typeface="Calibri" charset="0"/>
              </a:rPr>
              <a:t>social attention from and interactions with peers is annoying….</a:t>
            </a:r>
          </a:p>
          <a:p>
            <a:endParaRPr lang="en-US" sz="3900" dirty="0">
              <a:latin typeface="Calibri" charset="0"/>
            </a:endParaRPr>
          </a:p>
          <a:p>
            <a:r>
              <a:rPr lang="en-US" sz="3900" dirty="0">
                <a:latin typeface="Calibri" charset="0"/>
              </a:rPr>
              <a:t>“I just prefer to  be by myself”</a:t>
            </a:r>
          </a:p>
          <a:p>
            <a:endParaRPr lang="en-US" sz="3900" dirty="0">
              <a:latin typeface="Calibri" charset="0"/>
            </a:endParaRPr>
          </a:p>
          <a:p>
            <a:r>
              <a:rPr lang="en-US" sz="3900" dirty="0">
                <a:latin typeface="Calibri" charset="0"/>
              </a:rPr>
              <a:t>he is “rule governed” </a:t>
            </a:r>
          </a:p>
          <a:p>
            <a:pPr marL="0" indent="0">
              <a:buNone/>
            </a:pPr>
            <a:endParaRPr lang="en-US" sz="3900" dirty="0">
              <a:latin typeface="Calibri" charset="0"/>
            </a:endParaRPr>
          </a:p>
          <a:p>
            <a:r>
              <a:rPr lang="en-US" sz="3900" dirty="0">
                <a:latin typeface="Calibri" charset="0"/>
              </a:rPr>
              <a:t>he views social interactions as “necessary evils”</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156</a:t>
            </a:fld>
            <a:endParaRPr lang="en-US"/>
          </a:p>
        </p:txBody>
      </p:sp>
    </p:spTree>
    <p:extLst>
      <p:ext uri="{BB962C8B-B14F-4D97-AF65-F5344CB8AC3E}">
        <p14:creationId xmlns:p14="http://schemas.microsoft.com/office/powerpoint/2010/main" val="26327245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Interview with George cont’d</a:t>
            </a:r>
          </a:p>
        </p:txBody>
      </p:sp>
      <p:sp>
        <p:nvSpPr>
          <p:cNvPr id="3" name="Content Placeholder 2"/>
          <p:cNvSpPr>
            <a:spLocks noGrp="1"/>
          </p:cNvSpPr>
          <p:nvPr>
            <p:ph idx="1"/>
          </p:nvPr>
        </p:nvSpPr>
        <p:spPr/>
        <p:txBody>
          <a:bodyPr/>
          <a:lstStyle/>
          <a:p>
            <a:r>
              <a:rPr lang="en-US" dirty="0"/>
              <a:t>he described the in-school suspension as his “sanctuary” </a:t>
            </a:r>
          </a:p>
          <a:p>
            <a:endParaRPr lang="en-US" dirty="0"/>
          </a:p>
          <a:p>
            <a:r>
              <a:rPr lang="en-US" dirty="0"/>
              <a:t>he explained that being with classmates made him feel nervous and queasy (“butterflies in my stomach” and “sometimes I </a:t>
            </a:r>
            <a:r>
              <a:rPr lang="en-US" dirty="0" err="1"/>
              <a:t>wanna</a:t>
            </a:r>
            <a:r>
              <a:rPr lang="en-US" dirty="0"/>
              <a:t> puke”)</a:t>
            </a:r>
          </a:p>
          <a:p>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157</a:t>
            </a:fld>
            <a:endParaRPr lang="en-US"/>
          </a:p>
        </p:txBody>
      </p:sp>
    </p:spTree>
    <p:extLst>
      <p:ext uri="{BB962C8B-B14F-4D97-AF65-F5344CB8AC3E}">
        <p14:creationId xmlns:p14="http://schemas.microsoft.com/office/powerpoint/2010/main" val="35473250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normAutofit/>
          </a:bodyPr>
          <a:lstStyle/>
          <a:p>
            <a:r>
              <a:rPr lang="en-US" sz="4000" b="1" dirty="0">
                <a:latin typeface="Calibri" charset="0"/>
              </a:rPr>
              <a:t>FBA Results</a:t>
            </a:r>
          </a:p>
        </p:txBody>
      </p:sp>
      <p:sp>
        <p:nvSpPr>
          <p:cNvPr id="228354" name="Content Placeholder 2"/>
          <p:cNvSpPr>
            <a:spLocks noGrp="1"/>
          </p:cNvSpPr>
          <p:nvPr>
            <p:ph idx="1"/>
          </p:nvPr>
        </p:nvSpPr>
        <p:spPr/>
        <p:txBody>
          <a:bodyPr>
            <a:normAutofit fontScale="92500" lnSpcReduction="10000"/>
          </a:bodyPr>
          <a:lstStyle/>
          <a:p>
            <a:pPr marL="0" indent="0">
              <a:buNone/>
            </a:pPr>
            <a:r>
              <a:rPr lang="en-US" dirty="0">
                <a:latin typeface="Calibri" charset="0"/>
              </a:rPr>
              <a:t>Interfering behaviors occur during social interactions within the </a:t>
            </a:r>
            <a:r>
              <a:rPr lang="en-US" b="1" dirty="0">
                <a:latin typeface="Calibri" charset="0"/>
              </a:rPr>
              <a:t>context</a:t>
            </a:r>
            <a:r>
              <a:rPr lang="en-US" dirty="0">
                <a:latin typeface="Calibri" charset="0"/>
              </a:rPr>
              <a:t> of break times (e.g., unstructured activities within classes)</a:t>
            </a:r>
          </a:p>
          <a:p>
            <a:pPr marL="0" indent="0">
              <a:buNone/>
            </a:pPr>
            <a:endParaRPr lang="en-US" dirty="0">
              <a:latin typeface="Calibri" charset="0"/>
            </a:endParaRPr>
          </a:p>
          <a:p>
            <a:pPr marL="0" indent="0">
              <a:buNone/>
            </a:pPr>
            <a:r>
              <a:rPr lang="en-US" b="1" i="1" dirty="0">
                <a:latin typeface="Calibri" charset="0"/>
              </a:rPr>
              <a:t>Personal characteristics</a:t>
            </a:r>
            <a:r>
              <a:rPr lang="en-US" dirty="0">
                <a:latin typeface="Calibri" charset="0"/>
              </a:rPr>
              <a:t>:  inflexible, rigid, impulsive, </a:t>
            </a:r>
          </a:p>
          <a:p>
            <a:pPr marL="0" indent="0">
              <a:buNone/>
            </a:pPr>
            <a:endParaRPr lang="en-US" dirty="0">
              <a:latin typeface="Calibri" charset="0"/>
            </a:endParaRPr>
          </a:p>
          <a:p>
            <a:pPr marL="0" indent="0">
              <a:buFont typeface="Arial" charset="0"/>
              <a:buNone/>
            </a:pPr>
            <a:r>
              <a:rPr lang="en-US" b="1" dirty="0">
                <a:latin typeface="Calibri" charset="0"/>
              </a:rPr>
              <a:t>Delays</a:t>
            </a:r>
            <a:r>
              <a:rPr lang="en-US" dirty="0">
                <a:latin typeface="Calibri" charset="0"/>
              </a:rPr>
              <a:t> in reciprocal conversational skills; executive skills (flexibility) self-management skills (self-control), response inhibition</a:t>
            </a:r>
          </a:p>
          <a:p>
            <a:pPr marL="0" indent="0">
              <a:buFont typeface="Arial" charset="0"/>
              <a:buNone/>
            </a:pPr>
            <a:endParaRPr lang="en-US" dirty="0">
              <a:latin typeface="Calibri" charset="0"/>
            </a:endParaRPr>
          </a:p>
          <a:p>
            <a:pPr marL="0" indent="0">
              <a:buFont typeface="Arial" charset="0"/>
              <a:buNone/>
            </a:pPr>
            <a:endParaRPr lang="en-US" dirty="0">
              <a:latin typeface="Calibri" charset="0"/>
            </a:endParaRPr>
          </a:p>
        </p:txBody>
      </p:sp>
      <p:sp>
        <p:nvSpPr>
          <p:cNvPr id="4" name="Footer Placeholder 3"/>
          <p:cNvSpPr>
            <a:spLocks noGrp="1"/>
          </p:cNvSpPr>
          <p:nvPr>
            <p:ph type="ftr" sz="quarter" idx="11"/>
          </p:nvPr>
        </p:nvSpPr>
        <p:spPr/>
        <p:txBody>
          <a:bodyPr/>
          <a:lstStyle/>
          <a:p>
            <a:pPr>
              <a:defRPr/>
            </a:pPr>
            <a:r>
              <a:rPr lang="nl-NL"/>
              <a:t>Steege (2019)</a:t>
            </a:r>
            <a:endParaRPr lang="en-US"/>
          </a:p>
        </p:txBody>
      </p:sp>
      <p:sp>
        <p:nvSpPr>
          <p:cNvPr id="2283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3E95A0-1FE3-C840-B8EE-EEC6D12B787C}" type="slidenum">
              <a:rPr lang="en-US" sz="1200">
                <a:solidFill>
                  <a:srgbClr val="898989"/>
                </a:solidFill>
              </a:rPr>
              <a:pPr eaLnBrk="1" hangingPunct="1"/>
              <a:t>158</a:t>
            </a:fld>
            <a:endParaRPr lang="en-US" sz="1200">
              <a:solidFill>
                <a:srgbClr val="898989"/>
              </a:solidFill>
            </a:endParaRPr>
          </a:p>
        </p:txBody>
      </p:sp>
    </p:spTree>
    <p:extLst>
      <p:ext uri="{BB962C8B-B14F-4D97-AF65-F5344CB8AC3E}">
        <p14:creationId xmlns:p14="http://schemas.microsoft.com/office/powerpoint/2010/main" val="16236308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normAutofit/>
          </a:bodyPr>
          <a:lstStyle/>
          <a:p>
            <a:r>
              <a:rPr lang="en-US" sz="4000" b="1" dirty="0">
                <a:latin typeface="Calibri" charset="0"/>
              </a:rPr>
              <a:t>FBA Results</a:t>
            </a:r>
          </a:p>
        </p:txBody>
      </p:sp>
      <p:sp>
        <p:nvSpPr>
          <p:cNvPr id="3" name="Content Placeholder 2"/>
          <p:cNvSpPr>
            <a:spLocks noGrp="1"/>
          </p:cNvSpPr>
          <p:nvPr>
            <p:ph idx="1"/>
          </p:nvPr>
        </p:nvSpPr>
        <p:spPr/>
        <p:txBody>
          <a:bodyPr>
            <a:normAutofit fontScale="85000" lnSpcReduction="20000"/>
          </a:bodyPr>
          <a:lstStyle/>
          <a:p>
            <a:pPr marL="0" indent="0">
              <a:buFont typeface="Arial" charset="0"/>
              <a:buNone/>
              <a:defRPr/>
            </a:pPr>
            <a:r>
              <a:rPr lang="en-US" b="1" dirty="0">
                <a:latin typeface="Calibri" charset="0"/>
              </a:rPr>
              <a:t>MOs: </a:t>
            </a:r>
            <a:r>
              <a:rPr lang="en-US" dirty="0">
                <a:latin typeface="Calibri" charset="0"/>
              </a:rPr>
              <a:t>Interfering behaviors more likely to occur when interactions with classmates are expected or occur spontaneously</a:t>
            </a:r>
          </a:p>
          <a:p>
            <a:pPr marL="0" indent="0">
              <a:buFont typeface="Arial" charset="0"/>
              <a:buNone/>
              <a:defRPr/>
            </a:pPr>
            <a:endParaRPr lang="en-US" dirty="0">
              <a:latin typeface="Calibri" charset="0"/>
            </a:endParaRPr>
          </a:p>
          <a:p>
            <a:pPr marL="0" indent="0">
              <a:buFont typeface="Arial" charset="0"/>
              <a:buNone/>
              <a:defRPr/>
            </a:pPr>
            <a:r>
              <a:rPr lang="en-US" b="1" dirty="0">
                <a:latin typeface="Calibri" charset="0"/>
              </a:rPr>
              <a:t>MOs: </a:t>
            </a:r>
            <a:r>
              <a:rPr lang="en-US" dirty="0">
                <a:latin typeface="Calibri" charset="0"/>
              </a:rPr>
              <a:t>strong negative emotions (anxiety?)</a:t>
            </a:r>
          </a:p>
          <a:p>
            <a:pPr marL="0" indent="0">
              <a:buFont typeface="Arial" charset="0"/>
              <a:buNone/>
              <a:defRPr/>
            </a:pPr>
            <a:endParaRPr lang="en-US" dirty="0">
              <a:latin typeface="Calibri" charset="0"/>
            </a:endParaRPr>
          </a:p>
          <a:p>
            <a:pPr marL="0" indent="0">
              <a:buFont typeface="Arial" charset="0"/>
              <a:buNone/>
              <a:defRPr/>
            </a:pPr>
            <a:r>
              <a:rPr lang="en-US" b="1" dirty="0">
                <a:latin typeface="Calibri" charset="0"/>
              </a:rPr>
              <a:t>S</a:t>
            </a:r>
            <a:r>
              <a:rPr lang="en-US" b="1" baseline="30000" dirty="0">
                <a:latin typeface="Calibri" charset="0"/>
              </a:rPr>
              <a:t>D</a:t>
            </a:r>
            <a:r>
              <a:rPr lang="en-US" b="1" dirty="0">
                <a:latin typeface="Calibri" charset="0"/>
              </a:rPr>
              <a:t>: </a:t>
            </a:r>
            <a:r>
              <a:rPr lang="en-US" dirty="0">
                <a:latin typeface="Calibri" charset="0"/>
              </a:rPr>
              <a:t>Conference room  (“in-school suspension”) signals availability of “sanctuary” (highly reinforcing)</a:t>
            </a:r>
          </a:p>
          <a:p>
            <a:pPr marL="0" indent="0">
              <a:buFont typeface="Arial" charset="0"/>
              <a:buNone/>
              <a:defRPr/>
            </a:pPr>
            <a:endParaRPr lang="en-US" dirty="0">
              <a:latin typeface="Calibri" charset="0"/>
            </a:endParaRPr>
          </a:p>
          <a:p>
            <a:pPr marL="0" indent="0">
              <a:buFont typeface="Arial" charset="0"/>
              <a:buNone/>
              <a:defRPr/>
            </a:pPr>
            <a:r>
              <a:rPr lang="en-US" b="1" dirty="0">
                <a:latin typeface="Calibri" charset="0"/>
              </a:rPr>
              <a:t>S</a:t>
            </a:r>
            <a:r>
              <a:rPr lang="en-US" b="1" baseline="30000" dirty="0">
                <a:latin typeface="Calibri" charset="0"/>
              </a:rPr>
              <a:t>D</a:t>
            </a:r>
            <a:r>
              <a:rPr lang="en-US" b="1" dirty="0">
                <a:latin typeface="Calibri" charset="0"/>
              </a:rPr>
              <a:t>:  </a:t>
            </a:r>
            <a:r>
              <a:rPr lang="en-US" dirty="0">
                <a:latin typeface="Calibri" charset="0"/>
              </a:rPr>
              <a:t>teachers who quickly direct George to the office when interfering behaviors occur</a:t>
            </a:r>
          </a:p>
          <a:p>
            <a:pPr marL="0" indent="0">
              <a:buFont typeface="Arial" charset="0"/>
              <a:buNone/>
              <a:defRPr/>
            </a:pPr>
            <a:endParaRPr lang="en-US" dirty="0">
              <a:latin typeface="Calibri" charset="0"/>
            </a:endParaRPr>
          </a:p>
        </p:txBody>
      </p:sp>
      <p:sp>
        <p:nvSpPr>
          <p:cNvPr id="4" name="Footer Placeholder 3"/>
          <p:cNvSpPr>
            <a:spLocks noGrp="1"/>
          </p:cNvSpPr>
          <p:nvPr>
            <p:ph type="ftr" sz="quarter" idx="11"/>
          </p:nvPr>
        </p:nvSpPr>
        <p:spPr/>
        <p:txBody>
          <a:bodyPr/>
          <a:lstStyle/>
          <a:p>
            <a:pPr>
              <a:defRPr/>
            </a:pPr>
            <a:r>
              <a:rPr lang="nl-NL"/>
              <a:t>Steege (2019)</a:t>
            </a:r>
            <a:endParaRPr lang="en-US"/>
          </a:p>
        </p:txBody>
      </p:sp>
      <p:sp>
        <p:nvSpPr>
          <p:cNvPr id="22938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E34AA60-5DBE-3244-8F43-24D8BE753D8D}" type="slidenum">
              <a:rPr lang="en-US" sz="1200">
                <a:solidFill>
                  <a:srgbClr val="898989"/>
                </a:solidFill>
              </a:rPr>
              <a:pPr eaLnBrk="1" hangingPunct="1"/>
              <a:t>159</a:t>
            </a:fld>
            <a:endParaRPr lang="en-US" sz="1200">
              <a:solidFill>
                <a:srgbClr val="898989"/>
              </a:solidFill>
            </a:endParaRPr>
          </a:p>
        </p:txBody>
      </p:sp>
    </p:spTree>
    <p:extLst>
      <p:ext uri="{BB962C8B-B14F-4D97-AF65-F5344CB8AC3E}">
        <p14:creationId xmlns:p14="http://schemas.microsoft.com/office/powerpoint/2010/main" val="115274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Beware of Confirmation Bias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i="1" dirty="0"/>
              <a:t>Confirmation bias</a:t>
            </a:r>
            <a:r>
              <a:rPr lang="en-US" b="1" dirty="0"/>
              <a:t> </a:t>
            </a:r>
            <a:r>
              <a:rPr lang="en-US" dirty="0"/>
              <a:t>is our tendency to </a:t>
            </a:r>
            <a:r>
              <a:rPr lang="en-US" i="1" dirty="0"/>
              <a:t>cherry-pick </a:t>
            </a:r>
            <a:r>
              <a:rPr lang="en-US" dirty="0"/>
              <a:t>information that confirms our existing beliefs or ideas.</a:t>
            </a:r>
          </a:p>
          <a:p>
            <a:pPr marL="0" indent="0">
              <a:buNone/>
            </a:pPr>
            <a:endParaRPr lang="en-US" dirty="0"/>
          </a:p>
          <a:p>
            <a:pPr marL="0" indent="0">
              <a:buNone/>
            </a:pPr>
            <a:r>
              <a:rPr lang="en-US" b="1" i="1" dirty="0"/>
              <a:t>Confirmation bias</a:t>
            </a:r>
            <a:r>
              <a:rPr lang="en-US" b="1" dirty="0"/>
              <a:t> </a:t>
            </a:r>
            <a:r>
              <a:rPr lang="en-US" dirty="0"/>
              <a:t>explains why two people with opposing views on a topic can see the same evidence and come away feeling validated by it.</a:t>
            </a:r>
          </a:p>
          <a:p>
            <a:pPr marL="0" indent="0">
              <a:buNone/>
            </a:pPr>
            <a:endParaRPr lang="en-US" dirty="0"/>
          </a:p>
          <a:p>
            <a:pPr marL="0" indent="0">
              <a:buNone/>
            </a:pPr>
            <a:r>
              <a:rPr lang="en-US" sz="2400" b="1" i="1" dirty="0">
                <a:hlinkClick r:id="rId2"/>
              </a:rPr>
              <a:t>https://fs.blog/2017/05/confirmation-bias/</a:t>
            </a:r>
            <a:endParaRPr lang="en-US" sz="2400" b="1" dirty="0">
              <a:hlinkClick r:id="rId2"/>
            </a:endParaRP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16</a:t>
            </a:fld>
            <a:endParaRPr lang="en-US"/>
          </a:p>
        </p:txBody>
      </p:sp>
    </p:spTree>
    <p:extLst>
      <p:ext uri="{BB962C8B-B14F-4D97-AF65-F5344CB8AC3E}">
        <p14:creationId xmlns:p14="http://schemas.microsoft.com/office/powerpoint/2010/main" val="44839585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normAutofit/>
          </a:bodyPr>
          <a:lstStyle/>
          <a:p>
            <a:r>
              <a:rPr lang="en-US" sz="4000" b="1" dirty="0">
                <a:latin typeface="Calibri" charset="0"/>
              </a:rPr>
              <a:t>FBA Results</a:t>
            </a:r>
          </a:p>
        </p:txBody>
      </p:sp>
      <p:sp>
        <p:nvSpPr>
          <p:cNvPr id="3" name="Content Placeholder 2"/>
          <p:cNvSpPr>
            <a:spLocks noGrp="1"/>
          </p:cNvSpPr>
          <p:nvPr>
            <p:ph idx="1"/>
          </p:nvPr>
        </p:nvSpPr>
        <p:spPr/>
        <p:txBody>
          <a:bodyPr>
            <a:normAutofit fontScale="85000" lnSpcReduction="20000"/>
          </a:bodyPr>
          <a:lstStyle/>
          <a:p>
            <a:pPr marL="0" indent="0">
              <a:buFont typeface="Arial" charset="0"/>
              <a:buNone/>
              <a:defRPr/>
            </a:pPr>
            <a:endParaRPr lang="en-US" dirty="0">
              <a:latin typeface="Calibri" charset="0"/>
            </a:endParaRPr>
          </a:p>
          <a:p>
            <a:pPr>
              <a:defRPr/>
            </a:pPr>
            <a:r>
              <a:rPr lang="en-US" dirty="0"/>
              <a:t>Interfering behavior maintained by </a:t>
            </a:r>
            <a:r>
              <a:rPr lang="en-US" b="1" dirty="0"/>
              <a:t>automatic negative reinforcement</a:t>
            </a:r>
            <a:r>
              <a:rPr lang="en-US" dirty="0"/>
              <a:t> (reduction of anxiety)</a:t>
            </a:r>
          </a:p>
          <a:p>
            <a:pPr marL="0" indent="0">
              <a:buNone/>
              <a:defRPr/>
            </a:pPr>
            <a:endParaRPr lang="en-US" dirty="0"/>
          </a:p>
          <a:p>
            <a:pPr>
              <a:defRPr/>
            </a:pPr>
            <a:r>
              <a:rPr lang="en-US" dirty="0"/>
              <a:t>Interfering behavior maintained by </a:t>
            </a:r>
            <a:r>
              <a:rPr lang="en-US" b="1" dirty="0"/>
              <a:t>socially mediated negative reinforcement</a:t>
            </a:r>
            <a:r>
              <a:rPr lang="en-US" dirty="0"/>
              <a:t> (i.e., escape/avoidance of “aversive social interactions”; directed by school staff to conference room)</a:t>
            </a:r>
          </a:p>
          <a:p>
            <a:pPr>
              <a:defRPr/>
            </a:pPr>
            <a:endParaRPr lang="en-US" dirty="0"/>
          </a:p>
          <a:p>
            <a:pPr>
              <a:defRPr/>
            </a:pPr>
            <a:r>
              <a:rPr lang="en-US" dirty="0"/>
              <a:t>Interfering behavior  maintained by </a:t>
            </a:r>
            <a:r>
              <a:rPr lang="en-US" b="1" dirty="0"/>
              <a:t>socially mediated positive reinforcement </a:t>
            </a:r>
            <a:r>
              <a:rPr lang="en-US" dirty="0"/>
              <a:t>(i.e., access to “sanctuary” and tangible/activity </a:t>
            </a:r>
            <a:r>
              <a:rPr lang="en-US" dirty="0" err="1"/>
              <a:t>reinforcer</a:t>
            </a:r>
            <a:r>
              <a:rPr lang="en-US" dirty="0"/>
              <a:t>:  I-Pad)</a:t>
            </a:r>
          </a:p>
          <a:p>
            <a:pPr>
              <a:defRPr/>
            </a:pPr>
            <a:endParaRPr lang="en-US" dirty="0"/>
          </a:p>
        </p:txBody>
      </p:sp>
      <p:sp>
        <p:nvSpPr>
          <p:cNvPr id="4" name="Footer Placeholder 3"/>
          <p:cNvSpPr>
            <a:spLocks noGrp="1"/>
          </p:cNvSpPr>
          <p:nvPr>
            <p:ph type="ftr" sz="quarter" idx="11"/>
          </p:nvPr>
        </p:nvSpPr>
        <p:spPr/>
        <p:txBody>
          <a:bodyPr/>
          <a:lstStyle/>
          <a:p>
            <a:pPr>
              <a:defRPr/>
            </a:pPr>
            <a:r>
              <a:rPr lang="nl-NL"/>
              <a:t>Steege (2019)</a:t>
            </a:r>
            <a:endParaRPr lang="en-US"/>
          </a:p>
        </p:txBody>
      </p:sp>
      <p:sp>
        <p:nvSpPr>
          <p:cNvPr id="22938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E34AA60-5DBE-3244-8F43-24D8BE753D8D}" type="slidenum">
              <a:rPr lang="en-US" sz="1200">
                <a:solidFill>
                  <a:srgbClr val="898989"/>
                </a:solidFill>
              </a:rPr>
              <a:pPr eaLnBrk="1" hangingPunct="1"/>
              <a:t>160</a:t>
            </a:fld>
            <a:endParaRPr lang="en-US" sz="1200">
              <a:solidFill>
                <a:srgbClr val="898989"/>
              </a:solidFill>
            </a:endParaRPr>
          </a:p>
        </p:txBody>
      </p:sp>
    </p:spTree>
    <p:extLst>
      <p:ext uri="{BB962C8B-B14F-4D97-AF65-F5344CB8AC3E}">
        <p14:creationId xmlns:p14="http://schemas.microsoft.com/office/powerpoint/2010/main" val="29409426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FBA Results</a:t>
            </a:r>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How robust are these reinforcing consequences;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Schedule</a:t>
            </a:r>
            <a:r>
              <a:rPr lang="en-US" dirty="0"/>
              <a:t>: FR1 (the behavior always results in reinforcement)</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Quality:  </a:t>
            </a:r>
            <a:r>
              <a:rPr lang="en-US" dirty="0"/>
              <a:t>High (avoidance of aversive interactions, reductions of anxiety, access to “sanctuary” and I-PAD)</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Magnitude</a:t>
            </a:r>
            <a:r>
              <a:rPr lang="en-US" dirty="0"/>
              <a:t>:  30 to 120 minutes</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Timing: </a:t>
            </a:r>
            <a:r>
              <a:rPr lang="en-US" dirty="0"/>
              <a:t>reinforcement occurs within seconds of interfering behaviors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161</a:t>
            </a:fld>
            <a:endParaRPr lang="en-US"/>
          </a:p>
        </p:txBody>
      </p:sp>
    </p:spTree>
    <p:extLst>
      <p:ext uri="{BB962C8B-B14F-4D97-AF65-F5344CB8AC3E}">
        <p14:creationId xmlns:p14="http://schemas.microsoft.com/office/powerpoint/2010/main" val="6295503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BAPS:  Assessment Results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Based on the information included in the previous slides, complete the BAPS: Assessment Results form</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162</a:t>
            </a:fld>
            <a:endParaRPr lang="en-US"/>
          </a:p>
        </p:txBody>
      </p:sp>
    </p:spTree>
    <p:extLst>
      <p:ext uri="{BB962C8B-B14F-4D97-AF65-F5344CB8AC3E}">
        <p14:creationId xmlns:p14="http://schemas.microsoft.com/office/powerpoint/2010/main" val="78184935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163</a:t>
            </a:fld>
            <a:endParaRPr lang="en-US"/>
          </a:p>
        </p:txBody>
      </p:sp>
      <p:pic>
        <p:nvPicPr>
          <p:cNvPr id="25" name="Picture 24"/>
          <p:cNvPicPr>
            <a:picLocks noChangeAspect="1"/>
          </p:cNvPicPr>
          <p:nvPr/>
        </p:nvPicPr>
        <p:blipFill>
          <a:blip r:embed="rId2"/>
          <a:stretch>
            <a:fillRect/>
          </a:stretch>
        </p:blipFill>
        <p:spPr>
          <a:xfrm>
            <a:off x="2047810" y="0"/>
            <a:ext cx="5048379" cy="6858000"/>
          </a:xfrm>
          <a:prstGeom prst="rect">
            <a:avLst/>
          </a:prstGeom>
        </p:spPr>
      </p:pic>
    </p:spTree>
    <p:extLst>
      <p:ext uri="{BB962C8B-B14F-4D97-AF65-F5344CB8AC3E}">
        <p14:creationId xmlns:p14="http://schemas.microsoft.com/office/powerpoint/2010/main" val="46397322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Function-Focused Interventions</a:t>
            </a:r>
          </a:p>
        </p:txBody>
      </p:sp>
      <p:sp>
        <p:nvSpPr>
          <p:cNvPr id="3" name="Content Placeholder 2"/>
          <p:cNvSpPr>
            <a:spLocks noGrp="1"/>
          </p:cNvSpPr>
          <p:nvPr>
            <p:ph idx="1"/>
          </p:nvPr>
        </p:nvSpPr>
        <p:spPr/>
        <p:txBody>
          <a:bodyPr/>
          <a:lstStyle/>
          <a:p>
            <a:pPr marL="0" indent="0">
              <a:buNone/>
            </a:pPr>
            <a:r>
              <a:rPr lang="en-US" dirty="0"/>
              <a:t>Review the BAPS: Assessment Results in the case of George</a:t>
            </a:r>
          </a:p>
          <a:p>
            <a:pPr marL="0" indent="0">
              <a:buNone/>
            </a:pPr>
            <a:endParaRPr lang="en-US" dirty="0"/>
          </a:p>
          <a:p>
            <a:pPr marL="0" indent="0">
              <a:buNone/>
            </a:pPr>
            <a:r>
              <a:rPr lang="en-US" dirty="0"/>
              <a:t>Review the BAPS:  Function-Focused Interventions form</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164</a:t>
            </a:fld>
            <a:endParaRPr lang="en-US"/>
          </a:p>
        </p:txBody>
      </p:sp>
    </p:spTree>
    <p:extLst>
      <p:ext uri="{BB962C8B-B14F-4D97-AF65-F5344CB8AC3E}">
        <p14:creationId xmlns:p14="http://schemas.microsoft.com/office/powerpoint/2010/main" val="19906671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165</a:t>
            </a:fld>
            <a:endParaRPr lang="en-US"/>
          </a:p>
        </p:txBody>
      </p:sp>
      <p:pic>
        <p:nvPicPr>
          <p:cNvPr id="4" name="Picture 3"/>
          <p:cNvPicPr>
            <a:picLocks noChangeAspect="1"/>
          </p:cNvPicPr>
          <p:nvPr/>
        </p:nvPicPr>
        <p:blipFill>
          <a:blip r:embed="rId2"/>
          <a:stretch>
            <a:fillRect/>
          </a:stretch>
        </p:blipFill>
        <p:spPr>
          <a:xfrm>
            <a:off x="2018987" y="0"/>
            <a:ext cx="5106025" cy="6858000"/>
          </a:xfrm>
          <a:prstGeom prst="rect">
            <a:avLst/>
          </a:prstGeom>
        </p:spPr>
      </p:pic>
    </p:spTree>
    <p:extLst>
      <p:ext uri="{BB962C8B-B14F-4D97-AF65-F5344CB8AC3E}">
        <p14:creationId xmlns:p14="http://schemas.microsoft.com/office/powerpoint/2010/main" val="16551359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Applied Learning Experience</a:t>
            </a:r>
          </a:p>
        </p:txBody>
      </p:sp>
      <p:sp>
        <p:nvSpPr>
          <p:cNvPr id="3" name="Content Placeholder 2"/>
          <p:cNvSpPr>
            <a:spLocks noGrp="1"/>
          </p:cNvSpPr>
          <p:nvPr>
            <p:ph idx="1"/>
          </p:nvPr>
        </p:nvSpPr>
        <p:spPr/>
        <p:txBody>
          <a:bodyPr>
            <a:normAutofit/>
          </a:bodyPr>
          <a:lstStyle/>
          <a:p>
            <a:pPr marL="0" indent="0">
              <a:buNone/>
            </a:pPr>
            <a:r>
              <a:rPr lang="en-US" dirty="0"/>
              <a:t>Based on the case conceptualization (BAPS: Assessment Results in the case of George) identify corresponding </a:t>
            </a:r>
            <a:r>
              <a:rPr lang="en-US" b="1" dirty="0"/>
              <a:t>function-focused interventions</a:t>
            </a:r>
            <a:endParaRPr lang="en-US" dirty="0"/>
          </a:p>
          <a:p>
            <a:pPr marL="0" indent="0">
              <a:buNone/>
            </a:pPr>
            <a:endParaRPr lang="en-US" dirty="0"/>
          </a:p>
          <a:p>
            <a:pPr marL="0" indent="0">
              <a:buNone/>
            </a:pPr>
            <a:r>
              <a:rPr lang="en-US" dirty="0"/>
              <a:t>Resource:  </a:t>
            </a:r>
          </a:p>
          <a:p>
            <a:r>
              <a:rPr lang="en-US" dirty="0"/>
              <a:t>BAPS: Function-Focused Interventions (Form 11.1)</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166</a:t>
            </a:fld>
            <a:endParaRPr lang="en-US"/>
          </a:p>
        </p:txBody>
      </p:sp>
    </p:spTree>
    <p:extLst>
      <p:ext uri="{BB962C8B-B14F-4D97-AF65-F5344CB8AC3E}">
        <p14:creationId xmlns:p14="http://schemas.microsoft.com/office/powerpoint/2010/main" val="18320385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lstStyle/>
          <a:p>
            <a:pPr marL="0" indent="0">
              <a:buNone/>
            </a:pPr>
            <a:r>
              <a:rPr lang="en-US" dirty="0" err="1"/>
              <a:t>Steege</a:t>
            </a:r>
            <a:r>
              <a:rPr lang="en-US" b="1" dirty="0"/>
              <a:t>,</a:t>
            </a:r>
            <a:r>
              <a:rPr lang="en-US" dirty="0"/>
              <a:t> Pratt, </a:t>
            </a:r>
            <a:r>
              <a:rPr lang="en-US" dirty="0" err="1"/>
              <a:t>Wickerd</a:t>
            </a:r>
            <a:r>
              <a:rPr lang="en-US" dirty="0"/>
              <a:t>, </a:t>
            </a:r>
            <a:r>
              <a:rPr lang="en-US" dirty="0" err="1"/>
              <a:t>Guare</a:t>
            </a:r>
            <a:r>
              <a:rPr lang="en-US" dirty="0"/>
              <a:t>, &amp; Watson (2019)</a:t>
            </a:r>
            <a:r>
              <a:rPr lang="en-US" i="1" dirty="0"/>
              <a:t> Conducting school-based functional behavioral assessments: A practitioner’s guide </a:t>
            </a:r>
            <a:r>
              <a:rPr lang="en-US" dirty="0"/>
              <a:t>(3</a:t>
            </a:r>
            <a:r>
              <a:rPr lang="en-US" baseline="30000" dirty="0"/>
              <a:t>rd</a:t>
            </a:r>
            <a:r>
              <a:rPr lang="en-US" dirty="0"/>
              <a:t>  Ed.)</a:t>
            </a:r>
            <a:r>
              <a:rPr lang="en-US" i="1" dirty="0"/>
              <a:t> </a:t>
            </a:r>
            <a:r>
              <a:rPr lang="en-US" dirty="0"/>
              <a:t>New York: Guilford.</a:t>
            </a:r>
          </a:p>
          <a:p>
            <a:endParaRPr lang="en-US" dirty="0"/>
          </a:p>
          <a:p>
            <a:r>
              <a:rPr lang="en-US" dirty="0"/>
              <a:t>Check out the reference section of the text for citations (e.g., </a:t>
            </a:r>
            <a:r>
              <a:rPr lang="en-US" dirty="0" err="1"/>
              <a:t>Miltenberger</a:t>
            </a:r>
            <a:r>
              <a:rPr lang="en-US" dirty="0"/>
              <a:t>)</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167</a:t>
            </a:fld>
            <a:endParaRPr lang="en-US"/>
          </a:p>
        </p:txBody>
      </p:sp>
    </p:spTree>
    <p:extLst>
      <p:ext uri="{BB962C8B-B14F-4D97-AF65-F5344CB8AC3E}">
        <p14:creationId xmlns:p14="http://schemas.microsoft.com/office/powerpoint/2010/main" val="11018429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References:  Books</a:t>
            </a:r>
          </a:p>
        </p:txBody>
      </p:sp>
      <p:sp>
        <p:nvSpPr>
          <p:cNvPr id="3" name="Content Placeholder 2"/>
          <p:cNvSpPr>
            <a:spLocks noGrp="1"/>
          </p:cNvSpPr>
          <p:nvPr>
            <p:ph idx="1"/>
          </p:nvPr>
        </p:nvSpPr>
        <p:spPr/>
        <p:txBody>
          <a:bodyPr>
            <a:normAutofit fontScale="62500" lnSpcReduction="20000"/>
          </a:bodyPr>
          <a:lstStyle/>
          <a:p>
            <a:r>
              <a:rPr lang="en-US" dirty="0"/>
              <a:t>Steege</a:t>
            </a:r>
            <a:r>
              <a:rPr lang="en-US" b="1" dirty="0"/>
              <a:t>,</a:t>
            </a:r>
            <a:r>
              <a:rPr lang="en-US" dirty="0"/>
              <a:t> Pratt, </a:t>
            </a:r>
            <a:r>
              <a:rPr lang="en-US" dirty="0" err="1"/>
              <a:t>Wickerd</a:t>
            </a:r>
            <a:r>
              <a:rPr lang="en-US" dirty="0"/>
              <a:t>, </a:t>
            </a:r>
            <a:r>
              <a:rPr lang="en-US" dirty="0" err="1"/>
              <a:t>Guare</a:t>
            </a:r>
            <a:r>
              <a:rPr lang="en-US" dirty="0"/>
              <a:t>, &amp; Watson (2019)</a:t>
            </a:r>
            <a:r>
              <a:rPr lang="en-US" i="1" dirty="0"/>
              <a:t> Conducting school-based functional behavioral assessments: A practitioner’s guide </a:t>
            </a:r>
            <a:r>
              <a:rPr lang="en-US" dirty="0"/>
              <a:t>(3</a:t>
            </a:r>
            <a:r>
              <a:rPr lang="en-US" baseline="30000" dirty="0"/>
              <a:t>rd</a:t>
            </a:r>
            <a:r>
              <a:rPr lang="en-US" dirty="0"/>
              <a:t>  Ed.)</a:t>
            </a:r>
            <a:r>
              <a:rPr lang="en-US" i="1" dirty="0"/>
              <a:t> </a:t>
            </a:r>
            <a:r>
              <a:rPr lang="en-US" dirty="0"/>
              <a:t>New York: Guilford.  </a:t>
            </a:r>
          </a:p>
          <a:p>
            <a:endParaRPr lang="en-US" dirty="0"/>
          </a:p>
          <a:p>
            <a:r>
              <a:rPr lang="en-US" dirty="0"/>
              <a:t>Brown-</a:t>
            </a:r>
            <a:r>
              <a:rPr lang="en-US" dirty="0" err="1"/>
              <a:t>Chidsey</a:t>
            </a:r>
            <a:r>
              <a:rPr lang="en-US" dirty="0"/>
              <a:t>, R. &amp; Steege</a:t>
            </a:r>
            <a:r>
              <a:rPr lang="en-US" b="1" dirty="0"/>
              <a:t>,</a:t>
            </a:r>
            <a:r>
              <a:rPr lang="en-US" dirty="0"/>
              <a:t> M. W. (2010).  </a:t>
            </a:r>
            <a:r>
              <a:rPr lang="en-US" i="1" dirty="0"/>
              <a:t>Response to intervention: Principles and strategies for effective practice</a:t>
            </a:r>
            <a:r>
              <a:rPr lang="en-US" dirty="0"/>
              <a:t> (2</a:t>
            </a:r>
            <a:r>
              <a:rPr lang="en-US" baseline="30000" dirty="0"/>
              <a:t>nd</a:t>
            </a:r>
            <a:r>
              <a:rPr lang="en-US" dirty="0"/>
              <a:t> Ed.) New York: Guilford.</a:t>
            </a:r>
          </a:p>
          <a:p>
            <a:endParaRPr lang="en-US" dirty="0"/>
          </a:p>
          <a:p>
            <a:r>
              <a:rPr lang="en-US" dirty="0"/>
              <a:t>Hayes,  L. &amp; </a:t>
            </a:r>
            <a:r>
              <a:rPr lang="en-US" dirty="0" err="1"/>
              <a:t>Ciarroci</a:t>
            </a:r>
            <a:r>
              <a:rPr lang="en-US" dirty="0"/>
              <a:t>, J. (2015). </a:t>
            </a:r>
            <a:r>
              <a:rPr lang="en-US" i="1" dirty="0"/>
              <a:t>The thriving adolescent: </a:t>
            </a:r>
            <a:r>
              <a:rPr lang="en-US" i="1" dirty="0" err="1"/>
              <a:t>Usinf</a:t>
            </a:r>
            <a:r>
              <a:rPr lang="en-US" i="1" dirty="0"/>
              <a:t> acceptance and commitment therapy and </a:t>
            </a:r>
            <a:r>
              <a:rPr lang="en-US" i="1" dirty="0" err="1"/>
              <a:t>postive</a:t>
            </a:r>
            <a:r>
              <a:rPr lang="en-US" i="1" dirty="0"/>
              <a:t> psychology to help teens manage emotions, achieve goals, and build connections. </a:t>
            </a:r>
            <a:r>
              <a:rPr lang="en-US" dirty="0"/>
              <a:t>Oakland, CA: Context Press</a:t>
            </a:r>
          </a:p>
          <a:p>
            <a:endParaRPr lang="en-US" dirty="0"/>
          </a:p>
          <a:p>
            <a:r>
              <a:rPr lang="en-US" dirty="0"/>
              <a:t>Steege</a:t>
            </a:r>
            <a:r>
              <a:rPr lang="en-US" b="1" dirty="0"/>
              <a:t>,</a:t>
            </a:r>
            <a:r>
              <a:rPr lang="en-US" dirty="0"/>
              <a:t> M. W. &amp; Watson, T. S. (2009). </a:t>
            </a:r>
            <a:r>
              <a:rPr lang="en-US" i="1" dirty="0"/>
              <a:t>Conducting school-based functional behavioral assessments: A practitioner’s guide </a:t>
            </a:r>
            <a:r>
              <a:rPr lang="en-US" dirty="0"/>
              <a:t>(2</a:t>
            </a:r>
            <a:r>
              <a:rPr lang="en-US" baseline="30000" dirty="0"/>
              <a:t>nd</a:t>
            </a:r>
            <a:r>
              <a:rPr lang="en-US" dirty="0"/>
              <a:t> Ed.)</a:t>
            </a:r>
            <a:r>
              <a:rPr lang="en-US" i="1" dirty="0"/>
              <a:t> </a:t>
            </a:r>
            <a:r>
              <a:rPr lang="en-US" dirty="0"/>
              <a:t>New York: Guilford. </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168</a:t>
            </a:fld>
            <a:endParaRPr lang="en-US"/>
          </a:p>
        </p:txBody>
      </p:sp>
    </p:spTree>
    <p:extLst>
      <p:ext uri="{BB962C8B-B14F-4D97-AF65-F5344CB8AC3E}">
        <p14:creationId xmlns:p14="http://schemas.microsoft.com/office/powerpoint/2010/main" val="33361215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References: Chapters</a:t>
            </a:r>
            <a:br>
              <a:rPr lang="en-US" dirty="0"/>
            </a:b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9600" dirty="0"/>
              <a:t>Brown, R., Steege, M., &amp; Bickford, R. (2014). Best practices in evaluating the effectiveness of interventions using single-case methods. In A. Thomas &amp; P. Harrison (Eds.), </a:t>
            </a:r>
            <a:r>
              <a:rPr lang="en-US" sz="9600" i="1" dirty="0"/>
              <a:t>Best practices in school psychology VI </a:t>
            </a:r>
            <a:r>
              <a:rPr lang="en-US" sz="9600" dirty="0"/>
              <a:t>(371-380). Bethesda, MD: National Association  of School Psychologists</a:t>
            </a:r>
          </a:p>
          <a:p>
            <a:pPr marL="0" indent="0">
              <a:buNone/>
            </a:pPr>
            <a:endParaRPr lang="en-US" sz="9600" b="1" dirty="0"/>
          </a:p>
          <a:p>
            <a:pPr marL="0" indent="0">
              <a:buNone/>
            </a:pPr>
            <a:r>
              <a:rPr lang="en-US" sz="9600" dirty="0"/>
              <a:t>Steege, M. &amp; </a:t>
            </a:r>
            <a:r>
              <a:rPr lang="en-US" sz="9600" dirty="0" err="1"/>
              <a:t>Scheib</a:t>
            </a:r>
            <a:r>
              <a:rPr lang="en-US" sz="9600" dirty="0"/>
              <a:t>, M. (2014). . Best practices in conducting functional behavioral assessments.  In A. Thomas &amp; P. Harrison (Eds.), </a:t>
            </a:r>
            <a:r>
              <a:rPr lang="en-US" sz="9600" i="1" dirty="0"/>
              <a:t>Best practices in school psychology VI </a:t>
            </a:r>
            <a:r>
              <a:rPr lang="en-US" sz="9600" dirty="0"/>
              <a:t>(pp. 273-286).</a:t>
            </a:r>
            <a:r>
              <a:rPr lang="en-US" sz="9600" i="1" dirty="0"/>
              <a:t> </a:t>
            </a:r>
            <a:r>
              <a:rPr lang="en-US" sz="9600" dirty="0"/>
              <a:t>Bethesda, MD: National Association  of School Psychologists</a:t>
            </a:r>
          </a:p>
          <a:p>
            <a:pPr marL="0" indent="0">
              <a:buNone/>
            </a:pPr>
            <a:endParaRPr lang="en-US" sz="9600" b="1" dirty="0"/>
          </a:p>
          <a:p>
            <a:pPr marL="0" indent="0">
              <a:buNone/>
            </a:pPr>
            <a:r>
              <a:rPr lang="en-US" sz="9600" dirty="0"/>
              <a:t> </a:t>
            </a: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169</a:t>
            </a:fld>
            <a:endParaRPr lang="en-US"/>
          </a:p>
        </p:txBody>
      </p:sp>
    </p:spTree>
    <p:extLst>
      <p:ext uri="{BB962C8B-B14F-4D97-AF65-F5344CB8AC3E}">
        <p14:creationId xmlns:p14="http://schemas.microsoft.com/office/powerpoint/2010/main" val="427039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Ethical Standards</a:t>
            </a:r>
          </a:p>
        </p:txBody>
      </p:sp>
      <p:sp>
        <p:nvSpPr>
          <p:cNvPr id="3" name="Content Placeholder 2"/>
          <p:cNvSpPr>
            <a:spLocks noGrp="1"/>
          </p:cNvSpPr>
          <p:nvPr>
            <p:ph idx="1"/>
          </p:nvPr>
        </p:nvSpPr>
        <p:spPr/>
        <p:txBody>
          <a:bodyPr/>
          <a:lstStyle/>
          <a:p>
            <a:pPr marL="0" indent="0" algn="ctr" eaLnBrk="1" fontAlgn="auto" hangingPunct="1">
              <a:spcBef>
                <a:spcPts val="0"/>
              </a:spcBef>
              <a:spcAft>
                <a:spcPts val="0"/>
              </a:spcAft>
              <a:buFontTx/>
              <a:buNone/>
              <a:defRPr/>
            </a:pPr>
            <a:r>
              <a:rPr lang="en-US" sz="4400" b="1" dirty="0"/>
              <a:t>A man without ethics is a wild beast loosed upon this world</a:t>
            </a:r>
          </a:p>
          <a:p>
            <a:pPr marL="0" indent="0" algn="ctr" eaLnBrk="1" fontAlgn="auto" hangingPunct="1">
              <a:spcBef>
                <a:spcPts val="0"/>
              </a:spcBef>
              <a:spcAft>
                <a:spcPts val="0"/>
              </a:spcAft>
              <a:buFontTx/>
              <a:buNone/>
              <a:defRPr/>
            </a:pPr>
            <a:endParaRPr lang="en-US" sz="4400" b="1" dirty="0"/>
          </a:p>
          <a:p>
            <a:pPr marL="0" indent="0" algn="ctr" eaLnBrk="1" fontAlgn="auto" hangingPunct="1">
              <a:spcBef>
                <a:spcPts val="0"/>
              </a:spcBef>
              <a:spcAft>
                <a:spcPts val="0"/>
              </a:spcAft>
              <a:buFontTx/>
              <a:buNone/>
              <a:defRPr/>
            </a:pPr>
            <a:r>
              <a:rPr lang="en-US" sz="1800" b="1" dirty="0"/>
              <a:t>Albert Camus (1913-1960)</a:t>
            </a:r>
          </a:p>
        </p:txBody>
      </p:sp>
      <p:sp>
        <p:nvSpPr>
          <p:cNvPr id="4" name="Footer Placeholder 3"/>
          <p:cNvSpPr>
            <a:spLocks noGrp="1"/>
          </p:cNvSpPr>
          <p:nvPr>
            <p:ph type="ftr" sz="quarter" idx="11"/>
          </p:nvPr>
        </p:nvSpPr>
        <p:spPr/>
        <p:txBody>
          <a:bodyPr/>
          <a:lstStyle/>
          <a:p>
            <a:pPr>
              <a:defRPr/>
            </a:pPr>
            <a:r>
              <a:rPr lang="nl-NL" altLang="en-US"/>
              <a:t>Steege (2019)</a:t>
            </a:r>
            <a:endParaRPr lang="en-US" altLang="en-US"/>
          </a:p>
        </p:txBody>
      </p:sp>
    </p:spTree>
    <p:extLst>
      <p:ext uri="{BB962C8B-B14F-4D97-AF65-F5344CB8AC3E}">
        <p14:creationId xmlns:p14="http://schemas.microsoft.com/office/powerpoint/2010/main" val="129679537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Book Chapters</a:t>
            </a:r>
          </a:p>
        </p:txBody>
      </p:sp>
      <p:sp>
        <p:nvSpPr>
          <p:cNvPr id="3" name="Content Placeholder 2"/>
          <p:cNvSpPr>
            <a:spLocks noGrp="1"/>
          </p:cNvSpPr>
          <p:nvPr>
            <p:ph idx="1"/>
          </p:nvPr>
        </p:nvSpPr>
        <p:spPr/>
        <p:txBody>
          <a:bodyPr>
            <a:normAutofit fontScale="40000" lnSpcReduction="20000"/>
          </a:bodyPr>
          <a:lstStyle/>
          <a:p>
            <a:pPr marL="0" indent="0">
              <a:buNone/>
            </a:pPr>
            <a:r>
              <a:rPr lang="en-US" sz="5800" dirty="0"/>
              <a:t>Brown, R., Steege, M., &amp; Bickford, R. (2014). Responsive assessment and instruction practices. In S. G. Little &amp; A. Akin-Little (Eds.), </a:t>
            </a:r>
            <a:r>
              <a:rPr lang="en-US" sz="5800" i="1" dirty="0"/>
              <a:t>Academic assessment and intervention</a:t>
            </a:r>
            <a:r>
              <a:rPr lang="en-US" sz="5800" dirty="0"/>
              <a:t> (pp. 161-178).                                           New York: </a:t>
            </a:r>
            <a:r>
              <a:rPr lang="en-US" sz="5800" dirty="0" err="1"/>
              <a:t>Routledge</a:t>
            </a:r>
            <a:r>
              <a:rPr lang="en-US" sz="5800" dirty="0"/>
              <a:t>.</a:t>
            </a:r>
          </a:p>
          <a:p>
            <a:pPr marL="0" indent="0">
              <a:buNone/>
            </a:pPr>
            <a:endParaRPr lang="en-US" sz="5800" dirty="0"/>
          </a:p>
          <a:p>
            <a:pPr marL="0" indent="0">
              <a:buNone/>
            </a:pPr>
            <a:r>
              <a:rPr lang="en-US" sz="5800" dirty="0"/>
              <a:t>Steege</a:t>
            </a:r>
            <a:r>
              <a:rPr lang="en-US" sz="5800" b="1" dirty="0"/>
              <a:t>, </a:t>
            </a:r>
            <a:r>
              <a:rPr lang="en-US" sz="5800" dirty="0"/>
              <a:t>M. &amp; Pratt, J. (2012). Functional behavioral assessment: The cornerstone of effective problem solving. In, R. Brown-</a:t>
            </a:r>
            <a:r>
              <a:rPr lang="en-US" sz="5800" dirty="0" err="1"/>
              <a:t>Chidsey</a:t>
            </a:r>
            <a:r>
              <a:rPr lang="en-US" sz="5800" dirty="0"/>
              <a:t> &amp; K. </a:t>
            </a:r>
            <a:r>
              <a:rPr lang="en-US" sz="5800" dirty="0" err="1"/>
              <a:t>Andren</a:t>
            </a:r>
            <a:r>
              <a:rPr lang="en-US" sz="5800" dirty="0"/>
              <a:t> (Eds.), </a:t>
            </a:r>
            <a:r>
              <a:rPr lang="en-US" sz="5800" i="1" dirty="0"/>
              <a:t>Assessment for intervention: A problem-solving approach </a:t>
            </a:r>
            <a:r>
              <a:rPr lang="en-US" sz="5800" dirty="0"/>
              <a:t>(2</a:t>
            </a:r>
            <a:r>
              <a:rPr lang="en-US" sz="5800" baseline="30000" dirty="0"/>
              <a:t>nd</a:t>
            </a:r>
            <a:r>
              <a:rPr lang="en-US" sz="5800" dirty="0"/>
              <a:t> Ed) (pp. 125-143). New York: Guilford.</a:t>
            </a:r>
          </a:p>
          <a:p>
            <a:pPr marL="0" indent="0">
              <a:buNone/>
            </a:pPr>
            <a:endParaRPr lang="en-US" sz="5800" dirty="0"/>
          </a:p>
          <a:p>
            <a:pPr marL="0" indent="0">
              <a:buNone/>
            </a:pPr>
            <a:r>
              <a:rPr lang="en-US" sz="5800" dirty="0"/>
              <a:t>Mace, F., Pratt, J., </a:t>
            </a:r>
            <a:r>
              <a:rPr lang="en-US" sz="5800" dirty="0" err="1"/>
              <a:t>Zangrillo</a:t>
            </a:r>
            <a:r>
              <a:rPr lang="en-US" sz="5800" dirty="0"/>
              <a:t>, A., &amp; Steege</a:t>
            </a:r>
            <a:r>
              <a:rPr lang="en-US" sz="5800" b="1" dirty="0"/>
              <a:t>, </a:t>
            </a:r>
            <a:r>
              <a:rPr lang="en-US" sz="5800" dirty="0"/>
              <a:t>M. (2011). Schedules of reinforcement. In, W. Fisher, C. Piazza, &amp; H. Roane (Eds.), </a:t>
            </a:r>
            <a:r>
              <a:rPr lang="en-US" sz="5800" i="1" dirty="0"/>
              <a:t>Handbook of applied behavior analysis. </a:t>
            </a:r>
            <a:r>
              <a:rPr lang="en-US" sz="5800" dirty="0"/>
              <a:t>(pp. 55- 75). New York: Guilford.</a:t>
            </a:r>
          </a:p>
          <a:p>
            <a:pPr marL="0" indent="0">
              <a:buNone/>
            </a:pPr>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170</a:t>
            </a:fld>
            <a:endParaRPr lang="en-US"/>
          </a:p>
        </p:txBody>
      </p:sp>
    </p:spTree>
    <p:extLst>
      <p:ext uri="{BB962C8B-B14F-4D97-AF65-F5344CB8AC3E}">
        <p14:creationId xmlns:p14="http://schemas.microsoft.com/office/powerpoint/2010/main" val="41131134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Journal Articles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err="1"/>
              <a:t>Shamlian</a:t>
            </a:r>
            <a:r>
              <a:rPr lang="en-US" dirty="0"/>
              <a:t>, K., Fisher, W.W., </a:t>
            </a:r>
            <a:r>
              <a:rPr lang="en-US" dirty="0" err="1"/>
              <a:t>Steege</a:t>
            </a:r>
            <a:r>
              <a:rPr lang="en-US" dirty="0"/>
              <a:t>, M., Cavanaugh, B.M, </a:t>
            </a:r>
            <a:r>
              <a:rPr lang="en-US" dirty="0" err="1"/>
              <a:t>Samour</a:t>
            </a:r>
            <a:r>
              <a:rPr lang="en-US" dirty="0"/>
              <a:t>, K., </a:t>
            </a:r>
            <a:r>
              <a:rPr lang="en-US" dirty="0" err="1"/>
              <a:t>Querim</a:t>
            </a:r>
            <a:r>
              <a:rPr lang="en-US" dirty="0"/>
              <a:t>, A.C.  (2016). Evaluation of multiple schedules with naturally occurring and therapist-arranged discriminate stimuli following functional communication training. </a:t>
            </a:r>
            <a:r>
              <a:rPr lang="en-US" i="1" dirty="0"/>
              <a:t>Journal of Applied Behavior Analysis</a:t>
            </a:r>
            <a:r>
              <a:rPr lang="en-US" dirty="0"/>
              <a:t>, </a:t>
            </a:r>
            <a:r>
              <a:rPr lang="en-US" i="1" dirty="0"/>
              <a:t>492(2</a:t>
            </a:r>
            <a:r>
              <a:rPr lang="en-US" dirty="0"/>
              <a:t>), 228-250.</a:t>
            </a:r>
          </a:p>
          <a:p>
            <a:pPr marL="0" indent="0">
              <a:buNone/>
            </a:pPr>
            <a:endParaRPr lang="en-US" dirty="0"/>
          </a:p>
          <a:p>
            <a:pPr marL="0" indent="0">
              <a:buNone/>
            </a:pPr>
            <a:r>
              <a:rPr lang="en-US" dirty="0" err="1"/>
              <a:t>DeRosa</a:t>
            </a:r>
            <a:r>
              <a:rPr lang="en-US" dirty="0"/>
              <a:t>, N., Fisher, W., &amp; Steege, M. (2015). Establishing operation manipulations during treatment of problem behavior with functional communication training. </a:t>
            </a:r>
            <a:r>
              <a:rPr lang="en-US" i="1" dirty="0"/>
              <a:t>Journal of Applied Behavior Analysis, 48, 115-130.</a:t>
            </a:r>
            <a:endParaRPr lang="en-US" dirty="0"/>
          </a:p>
          <a:p>
            <a:pPr marL="0" indent="0">
              <a:buNone/>
            </a:pPr>
            <a:endParaRPr lang="en-US" dirty="0"/>
          </a:p>
          <a:p>
            <a:pPr marL="0" indent="0">
              <a:buNone/>
            </a:pPr>
            <a:r>
              <a:rPr lang="en-US" dirty="0" err="1"/>
              <a:t>Gadaire</a:t>
            </a:r>
            <a:r>
              <a:rPr lang="en-US" dirty="0"/>
              <a:t>, D., Fisher, W. &amp; Steege, M. (2014). The effects of presenting delays before and after task completion on self-control responding in children with behavior disorders. </a:t>
            </a:r>
            <a:r>
              <a:rPr lang="en-US" i="1" dirty="0"/>
              <a:t>Journal of Applied Behavior Analysis, 47, </a:t>
            </a:r>
            <a:r>
              <a:rPr lang="en-US" dirty="0"/>
              <a:t>192-197.</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171</a:t>
            </a:fld>
            <a:endParaRPr lang="en-US"/>
          </a:p>
        </p:txBody>
      </p:sp>
    </p:spTree>
    <p:extLst>
      <p:ext uri="{BB962C8B-B14F-4D97-AF65-F5344CB8AC3E}">
        <p14:creationId xmlns:p14="http://schemas.microsoft.com/office/powerpoint/2010/main" val="383423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Ethical Standards</a:t>
            </a:r>
          </a:p>
        </p:txBody>
      </p:sp>
      <p:sp>
        <p:nvSpPr>
          <p:cNvPr id="3" name="Content Placeholder 2"/>
          <p:cNvSpPr>
            <a:spLocks noGrp="1"/>
          </p:cNvSpPr>
          <p:nvPr>
            <p:ph idx="1"/>
          </p:nvPr>
        </p:nvSpPr>
        <p:spPr/>
        <p:txBody>
          <a:bodyPr/>
          <a:lstStyle/>
          <a:p>
            <a:pPr marL="0" indent="0" eaLnBrk="1" fontAlgn="auto" hangingPunct="1">
              <a:spcBef>
                <a:spcPts val="0"/>
              </a:spcBef>
              <a:spcAft>
                <a:spcPts val="0"/>
              </a:spcAft>
              <a:buFontTx/>
              <a:buNone/>
              <a:defRPr/>
            </a:pPr>
            <a:r>
              <a:rPr lang="en-US" sz="2800" b="1" i="1" dirty="0"/>
              <a:t>NASP Principles for Professional Ethics</a:t>
            </a:r>
            <a:r>
              <a:rPr lang="en-US" sz="2800" b="1" dirty="0"/>
              <a:t> (NASP, 2010d) </a:t>
            </a:r>
            <a:r>
              <a:rPr lang="en-US" sz="2800" dirty="0"/>
              <a:t>establish requirements for school psychologists to: </a:t>
            </a:r>
          </a:p>
          <a:p>
            <a:pPr marL="0" indent="0" eaLnBrk="1" fontAlgn="auto" hangingPunct="1">
              <a:spcBef>
                <a:spcPts val="0"/>
              </a:spcBef>
              <a:spcAft>
                <a:spcPts val="0"/>
              </a:spcAft>
              <a:buFontTx/>
              <a:buNone/>
              <a:defRPr/>
            </a:pPr>
            <a:endParaRPr lang="en-US" sz="2800" dirty="0"/>
          </a:p>
          <a:p>
            <a:pPr>
              <a:spcBef>
                <a:spcPts val="0"/>
              </a:spcBef>
              <a:defRPr/>
            </a:pPr>
            <a:r>
              <a:rPr lang="en-US" sz="2800" dirty="0"/>
              <a:t>obtain parental consent before conducting an FBA (Standard I.1.2) and to </a:t>
            </a:r>
          </a:p>
          <a:p>
            <a:pPr marL="0" indent="0">
              <a:spcBef>
                <a:spcPts val="0"/>
              </a:spcBef>
              <a:buNone/>
              <a:defRPr/>
            </a:pPr>
            <a:endParaRPr lang="en-US" sz="2800" dirty="0"/>
          </a:p>
          <a:p>
            <a:pPr>
              <a:spcBef>
                <a:spcPts val="0"/>
              </a:spcBef>
              <a:defRPr/>
            </a:pPr>
            <a:r>
              <a:rPr lang="en-US" sz="2800" dirty="0"/>
              <a:t>develop interventions that are consistent with assessment results (Standard II.3.9). </a:t>
            </a:r>
          </a:p>
          <a:p>
            <a:pPr marL="0" indent="0" eaLnBrk="1" fontAlgn="auto" hangingPunct="1">
              <a:spcBef>
                <a:spcPts val="0"/>
              </a:spcBef>
              <a:spcAft>
                <a:spcPts val="0"/>
              </a:spcAft>
              <a:buFontTx/>
              <a:buNone/>
              <a:defRPr/>
            </a:pPr>
            <a:endParaRPr lang="en-US" sz="2400" b="1" dirty="0"/>
          </a:p>
          <a:p>
            <a:pPr marL="0" indent="0" eaLnBrk="1" fontAlgn="auto" hangingPunct="1">
              <a:spcBef>
                <a:spcPts val="0"/>
              </a:spcBef>
              <a:spcAft>
                <a:spcPts val="0"/>
              </a:spcAft>
              <a:buFontTx/>
              <a:buNone/>
              <a:defRPr/>
            </a:pPr>
            <a:endParaRPr lang="en-US" sz="2400" b="1" dirty="0"/>
          </a:p>
          <a:p>
            <a:pPr marL="0" indent="0" eaLnBrk="1" fontAlgn="auto" hangingPunct="1">
              <a:spcBef>
                <a:spcPts val="0"/>
              </a:spcBef>
              <a:spcAft>
                <a:spcPts val="0"/>
              </a:spcAft>
              <a:buFontTx/>
              <a:buNone/>
              <a:defRPr/>
            </a:pPr>
            <a:endParaRPr lang="en-US" sz="2400" b="1" dirty="0"/>
          </a:p>
          <a:p>
            <a:pPr marL="0" indent="0" eaLnBrk="1" fontAlgn="auto" hangingPunct="1">
              <a:spcBef>
                <a:spcPts val="0"/>
              </a:spcBef>
              <a:spcAft>
                <a:spcPts val="0"/>
              </a:spcAft>
              <a:buFontTx/>
              <a:buNone/>
              <a:defRPr/>
            </a:pPr>
            <a:endParaRPr lang="en-US" sz="2400" b="1" dirty="0"/>
          </a:p>
          <a:p>
            <a:pPr marL="0" indent="0" eaLnBrk="1" fontAlgn="auto" hangingPunct="1">
              <a:spcBef>
                <a:spcPts val="0"/>
              </a:spcBef>
              <a:spcAft>
                <a:spcPts val="0"/>
              </a:spcAft>
              <a:buFontTx/>
              <a:buNone/>
              <a:defRPr/>
            </a:pPr>
            <a:endParaRPr lang="en-US" dirty="0"/>
          </a:p>
        </p:txBody>
      </p:sp>
      <p:sp>
        <p:nvSpPr>
          <p:cNvPr id="4" name="Footer Placeholder 3"/>
          <p:cNvSpPr>
            <a:spLocks noGrp="1"/>
          </p:cNvSpPr>
          <p:nvPr>
            <p:ph type="ftr" sz="quarter" idx="11"/>
          </p:nvPr>
        </p:nvSpPr>
        <p:spPr/>
        <p:txBody>
          <a:bodyPr/>
          <a:lstStyle/>
          <a:p>
            <a:pPr>
              <a:defRPr/>
            </a:pPr>
            <a:r>
              <a:rPr lang="nl-NL" altLang="en-US"/>
              <a:t>Steege (2019)</a:t>
            </a:r>
            <a:endParaRPr lang="en-US" altLang="en-US"/>
          </a:p>
        </p:txBody>
      </p:sp>
    </p:spTree>
    <p:extLst>
      <p:ext uri="{BB962C8B-B14F-4D97-AF65-F5344CB8AC3E}">
        <p14:creationId xmlns:p14="http://schemas.microsoft.com/office/powerpoint/2010/main" val="7863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sz="3600" b="1" dirty="0"/>
            </a:br>
            <a:r>
              <a:rPr lang="en-US" sz="3600" b="1" dirty="0"/>
              <a:t>BEHAVIOR ANALYSIS CERTIFICATION BOARD (BACB)</a:t>
            </a:r>
            <a:br>
              <a:rPr lang="en-US" dirty="0"/>
            </a:br>
            <a:endParaRPr lang="en-US" dirty="0"/>
          </a:p>
        </p:txBody>
      </p:sp>
      <p:sp>
        <p:nvSpPr>
          <p:cNvPr id="3" name="Content Placeholder 2"/>
          <p:cNvSpPr>
            <a:spLocks noGrp="1"/>
          </p:cNvSpPr>
          <p:nvPr>
            <p:ph idx="1"/>
          </p:nvPr>
        </p:nvSpPr>
        <p:spPr/>
        <p:txBody>
          <a:bodyPr/>
          <a:lstStyle/>
          <a:p>
            <a:pPr>
              <a:defRPr/>
            </a:pPr>
            <a:r>
              <a:rPr lang="en-US" sz="2400" b="1" i="1" dirty="0"/>
              <a:t>BACB Professional and Ethical Compliance Code for Behavior Analysts</a:t>
            </a:r>
            <a:r>
              <a:rPr lang="en-US" sz="2400" b="1" dirty="0"/>
              <a:t> (2014) </a:t>
            </a:r>
            <a:r>
              <a:rPr lang="en-US" sz="2400" dirty="0"/>
              <a:t>includes ten standards to guide the professional and ethical behavior of behavior analysts. </a:t>
            </a:r>
          </a:p>
          <a:p>
            <a:pPr>
              <a:defRPr/>
            </a:pPr>
            <a:endParaRPr lang="en-US" sz="2400" dirty="0"/>
          </a:p>
          <a:p>
            <a:pPr>
              <a:defRPr/>
            </a:pPr>
            <a:r>
              <a:rPr lang="en-US" sz="2400" b="1" dirty="0"/>
              <a:t>Standard 3.0 (Assessing Behavior) </a:t>
            </a:r>
          </a:p>
          <a:p>
            <a:pPr>
              <a:defRPr/>
            </a:pPr>
            <a:endParaRPr lang="en-US" sz="2400" dirty="0"/>
          </a:p>
          <a:p>
            <a:pPr>
              <a:defRPr/>
            </a:pPr>
            <a:r>
              <a:rPr lang="en-US" sz="2400" b="1" dirty="0"/>
              <a:t>Standard 4.0 (Behavior Analysts and the Behavior-Change Program) </a:t>
            </a:r>
            <a:r>
              <a:rPr lang="en-US" sz="2400" dirty="0"/>
              <a:t>delineate requirements for completing ethically sound FBAs and linking results to conceptually sound function-based interventions </a:t>
            </a:r>
          </a:p>
        </p:txBody>
      </p:sp>
      <p:sp>
        <p:nvSpPr>
          <p:cNvPr id="4" name="Footer Placeholder 3"/>
          <p:cNvSpPr>
            <a:spLocks noGrp="1"/>
          </p:cNvSpPr>
          <p:nvPr>
            <p:ph type="ftr" sz="quarter" idx="11"/>
          </p:nvPr>
        </p:nvSpPr>
        <p:spPr/>
        <p:txBody>
          <a:bodyPr/>
          <a:lstStyle/>
          <a:p>
            <a:pPr>
              <a:defRPr/>
            </a:pPr>
            <a:r>
              <a:rPr lang="nl-NL" altLang="en-US"/>
              <a:t>Steege (2019)</a:t>
            </a:r>
            <a:endParaRPr lang="en-US" altLang="en-US"/>
          </a:p>
        </p:txBody>
      </p:sp>
    </p:spTree>
    <p:extLst>
      <p:ext uri="{BB962C8B-B14F-4D97-AF65-F5344CB8AC3E}">
        <p14:creationId xmlns:p14="http://schemas.microsoft.com/office/powerpoint/2010/main" val="113496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lstStyle/>
          <a:p>
            <a:pPr algn="l">
              <a:defRPr/>
            </a:pPr>
            <a:r>
              <a:rPr lang="en-US" sz="3200" dirty="0"/>
              <a:t>Those who fall in love with practice </a:t>
            </a:r>
            <a:r>
              <a:rPr lang="en-US" sz="3200" b="1" i="1" dirty="0"/>
              <a:t>without science</a:t>
            </a:r>
            <a:r>
              <a:rPr lang="en-US" sz="3200" dirty="0"/>
              <a:t> are like a sailor who sails a ship without a helm or compass, and can never be certain whither he is going</a:t>
            </a:r>
            <a:r>
              <a:rPr lang="mr-IN" sz="3200" dirty="0"/>
              <a:t>……</a:t>
            </a:r>
            <a:br>
              <a:rPr lang="en-US" sz="2800" dirty="0"/>
            </a:br>
            <a:br>
              <a:rPr lang="en-US" sz="2800" dirty="0"/>
            </a:br>
            <a:r>
              <a:rPr lang="en-US" sz="2800" dirty="0"/>
              <a:t>Leonardo DA Vinci (1452-1519)</a:t>
            </a:r>
          </a:p>
        </p:txBody>
      </p:sp>
      <p:pic>
        <p:nvPicPr>
          <p:cNvPr id="296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44053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48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BACB Ethical Standards</a:t>
            </a:r>
          </a:p>
        </p:txBody>
      </p:sp>
      <p:sp>
        <p:nvSpPr>
          <p:cNvPr id="3" name="Content Placeholder 2"/>
          <p:cNvSpPr>
            <a:spLocks noGrp="1"/>
          </p:cNvSpPr>
          <p:nvPr>
            <p:ph idx="1"/>
          </p:nvPr>
        </p:nvSpPr>
        <p:spPr/>
        <p:txBody>
          <a:bodyPr/>
          <a:lstStyle/>
          <a:p>
            <a:pPr marL="0" indent="0" eaLnBrk="1" fontAlgn="auto" hangingPunct="1">
              <a:spcBef>
                <a:spcPts val="0"/>
              </a:spcBef>
              <a:spcAft>
                <a:spcPts val="0"/>
              </a:spcAft>
              <a:buFontTx/>
              <a:buNone/>
              <a:defRPr/>
            </a:pPr>
            <a:r>
              <a:rPr lang="en-US" sz="2800" dirty="0"/>
              <a:t>Board Certified Behavior Analysts (BCBAs) </a:t>
            </a:r>
            <a:r>
              <a:rPr lang="en-US" sz="2800" b="1" dirty="0"/>
              <a:t>conduct functional assessments</a:t>
            </a:r>
            <a:r>
              <a:rPr lang="en-US" sz="2800" dirty="0"/>
              <a:t> (e.g., indirect, direct-descriptive, and/or experimental analyses) </a:t>
            </a:r>
            <a:r>
              <a:rPr lang="en-US" sz="2800" b="1" i="1" u="sng" dirty="0"/>
              <a:t>prior </a:t>
            </a:r>
            <a:r>
              <a:rPr lang="en-US" sz="2800" b="1" dirty="0"/>
              <a:t>to recommending or designing behavior interventions</a:t>
            </a:r>
          </a:p>
          <a:p>
            <a:pPr marL="0" indent="0" eaLnBrk="1" fontAlgn="auto" hangingPunct="1">
              <a:spcBef>
                <a:spcPts val="0"/>
              </a:spcBef>
              <a:spcAft>
                <a:spcPts val="0"/>
              </a:spcAft>
              <a:buFontTx/>
              <a:buNone/>
              <a:defRPr/>
            </a:pPr>
            <a:endParaRPr lang="en-US" sz="2800" dirty="0"/>
          </a:p>
          <a:p>
            <a:pPr marL="0" indent="0" eaLnBrk="1" fontAlgn="auto" hangingPunct="1">
              <a:spcBef>
                <a:spcPts val="0"/>
              </a:spcBef>
              <a:spcAft>
                <a:spcPts val="0"/>
              </a:spcAft>
              <a:buFontTx/>
              <a:buNone/>
              <a:defRPr/>
            </a:pPr>
            <a:r>
              <a:rPr lang="en-US" sz="2800" dirty="0"/>
              <a:t>BCBAs are expected to use FBA results to design </a:t>
            </a:r>
            <a:r>
              <a:rPr lang="en-US" sz="2800" b="1" dirty="0"/>
              <a:t>function-based interventions that are conceptually sound and individually tailored </a:t>
            </a:r>
            <a:r>
              <a:rPr lang="en-US" sz="2800" dirty="0"/>
              <a:t>to address the unique behaviors, environmental variables, and goals for each student.</a:t>
            </a:r>
          </a:p>
          <a:p>
            <a:pPr marL="0" indent="0" eaLnBrk="1" fontAlgn="auto" hangingPunct="1">
              <a:spcBef>
                <a:spcPts val="0"/>
              </a:spcBef>
              <a:spcAft>
                <a:spcPts val="0"/>
              </a:spcAft>
              <a:buFontTx/>
              <a:buNone/>
              <a:defRPr/>
            </a:pPr>
            <a:endParaRPr lang="en-US" sz="2400" b="1" dirty="0"/>
          </a:p>
        </p:txBody>
      </p:sp>
      <p:sp>
        <p:nvSpPr>
          <p:cNvPr id="4" name="Footer Placeholder 3"/>
          <p:cNvSpPr>
            <a:spLocks noGrp="1"/>
          </p:cNvSpPr>
          <p:nvPr>
            <p:ph type="ftr" sz="quarter" idx="11"/>
          </p:nvPr>
        </p:nvSpPr>
        <p:spPr/>
        <p:txBody>
          <a:bodyPr/>
          <a:lstStyle/>
          <a:p>
            <a:pPr>
              <a:defRPr/>
            </a:pPr>
            <a:r>
              <a:rPr lang="nl-NL" altLang="en-US"/>
              <a:t>Steege (2019)</a:t>
            </a:r>
            <a:endParaRPr lang="en-US" altLang="en-US"/>
          </a:p>
        </p:txBody>
      </p:sp>
    </p:spTree>
    <p:extLst>
      <p:ext uri="{BB962C8B-B14F-4D97-AF65-F5344CB8AC3E}">
        <p14:creationId xmlns:p14="http://schemas.microsoft.com/office/powerpoint/2010/main" val="78511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b="1" dirty="0"/>
              <a:t>FBA: A Behavior Analytic Problem Solving Process</a:t>
            </a:r>
          </a:p>
        </p:txBody>
      </p:sp>
      <p:sp>
        <p:nvSpPr>
          <p:cNvPr id="3" name="Content Placeholder 2"/>
          <p:cNvSpPr>
            <a:spLocks noGrp="1"/>
          </p:cNvSpPr>
          <p:nvPr>
            <p:ph idx="1"/>
          </p:nvPr>
        </p:nvSpPr>
        <p:spPr/>
        <p:txBody>
          <a:bodyPr>
            <a:normAutofit fontScale="32500" lnSpcReduction="20000"/>
          </a:bodyPr>
          <a:lstStyle/>
          <a:p>
            <a:pPr marL="0" indent="0">
              <a:buFontTx/>
              <a:buNone/>
              <a:defRPr/>
            </a:pPr>
            <a:r>
              <a:rPr lang="en-US" sz="7600" b="1" dirty="0"/>
              <a:t>The </a:t>
            </a:r>
            <a:r>
              <a:rPr lang="en-US" sz="7600" b="1" i="1" dirty="0"/>
              <a:t>National Association School Psychologists</a:t>
            </a:r>
            <a:r>
              <a:rPr lang="en-US" sz="7600" b="1" dirty="0"/>
              <a:t> </a:t>
            </a:r>
            <a:r>
              <a:rPr lang="en-US" sz="7600" b="1" i="1" dirty="0"/>
              <a:t>Model for Comprehensive Model for Integrated School Psychological Services</a:t>
            </a:r>
            <a:r>
              <a:rPr lang="en-US" sz="7600" b="1" dirty="0"/>
              <a:t> (2010) and the </a:t>
            </a:r>
          </a:p>
          <a:p>
            <a:pPr marL="0" indent="0">
              <a:buFontTx/>
              <a:buNone/>
              <a:defRPr/>
            </a:pPr>
            <a:endParaRPr lang="en-US" sz="7600" b="1" i="1" dirty="0"/>
          </a:p>
          <a:p>
            <a:pPr marL="0" indent="0">
              <a:buFontTx/>
              <a:buNone/>
              <a:defRPr/>
            </a:pPr>
            <a:r>
              <a:rPr lang="en-US" sz="7600" b="1" i="1" dirty="0"/>
              <a:t>Behavior Analyst Certification Board Professional and Ethical Compliance Code for Behavior Analysts</a:t>
            </a:r>
            <a:r>
              <a:rPr lang="en-US" sz="7600" b="1" dirty="0"/>
              <a:t> (2014) </a:t>
            </a:r>
          </a:p>
          <a:p>
            <a:pPr marL="0" indent="0">
              <a:buFontTx/>
              <a:buNone/>
              <a:defRPr/>
            </a:pPr>
            <a:endParaRPr lang="en-US" sz="7600" b="1" dirty="0"/>
          </a:p>
          <a:p>
            <a:pPr marL="0" indent="0">
              <a:buFontTx/>
              <a:buNone/>
              <a:defRPr/>
            </a:pPr>
            <a:endParaRPr lang="en-US" sz="7600" b="1" dirty="0"/>
          </a:p>
          <a:p>
            <a:pPr marL="0" indent="0">
              <a:buFontTx/>
              <a:buNone/>
              <a:defRPr/>
            </a:pPr>
            <a:r>
              <a:rPr lang="en-US" sz="7600" b="1" dirty="0"/>
              <a:t>Both clearly support a problem-solving approach to practice </a:t>
            </a:r>
          </a:p>
          <a:p>
            <a:pPr>
              <a:defRPr/>
            </a:pPr>
            <a:endParaRPr lang="en-US" sz="4000" b="1" dirty="0"/>
          </a:p>
          <a:p>
            <a:pPr marL="0" indent="0">
              <a:buFontTx/>
              <a:buNone/>
              <a:defRPr/>
            </a:pPr>
            <a:endParaRPr lang="en-US" sz="4000" b="1" dirty="0"/>
          </a:p>
          <a:p>
            <a:pPr marL="0" indent="0">
              <a:buFontTx/>
              <a:buNone/>
              <a:defRPr/>
            </a:pPr>
            <a:r>
              <a:rPr lang="en-US" sz="4000" b="1" dirty="0"/>
              <a:t>	</a:t>
            </a:r>
            <a:endParaRPr lang="en-US" dirty="0"/>
          </a:p>
          <a:p>
            <a:pPr>
              <a:defRPr/>
            </a:pPr>
            <a:endParaRPr lang="en-US" dirty="0"/>
          </a:p>
          <a:p>
            <a:pPr>
              <a:defRPr/>
            </a:pPr>
            <a:endParaRPr lang="en-US" dirty="0"/>
          </a:p>
        </p:txBody>
      </p:sp>
      <p:sp>
        <p:nvSpPr>
          <p:cNvPr id="4" name="Footer Placeholder 3"/>
          <p:cNvSpPr>
            <a:spLocks noGrp="1"/>
          </p:cNvSpPr>
          <p:nvPr>
            <p:ph type="ftr" sz="quarter" idx="11"/>
          </p:nvPr>
        </p:nvSpPr>
        <p:spPr/>
        <p:txBody>
          <a:bodyPr/>
          <a:lstStyle/>
          <a:p>
            <a:pPr>
              <a:defRPr/>
            </a:pPr>
            <a:r>
              <a:rPr lang="nl-NL" altLang="en-US"/>
              <a:t>Steege (2019)</a:t>
            </a:r>
            <a:endParaRPr lang="en-US" altLang="en-US"/>
          </a:p>
        </p:txBody>
      </p:sp>
    </p:spTree>
    <p:extLst>
      <p:ext uri="{BB962C8B-B14F-4D97-AF65-F5344CB8AC3E}">
        <p14:creationId xmlns:p14="http://schemas.microsoft.com/office/powerpoint/2010/main" val="37030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FBA: Developing Competency</a:t>
            </a:r>
          </a:p>
        </p:txBody>
      </p:sp>
      <p:sp>
        <p:nvSpPr>
          <p:cNvPr id="3" name="Content Placeholder 2"/>
          <p:cNvSpPr>
            <a:spLocks noGrp="1"/>
          </p:cNvSpPr>
          <p:nvPr>
            <p:ph idx="1"/>
          </p:nvPr>
        </p:nvSpPr>
        <p:spPr/>
        <p:txBody>
          <a:bodyPr/>
          <a:lstStyle/>
          <a:p>
            <a:pPr marL="0" indent="0">
              <a:buNone/>
            </a:pPr>
            <a:r>
              <a:rPr lang="en-US" dirty="0"/>
              <a:t>To be prepared to competently and ethically implement behavior analytic assessment, intervention, data recording/analysis, and applied research skills, one needs to participate in a behavior analytic model of professional development (i.e., based on </a:t>
            </a:r>
            <a:r>
              <a:rPr lang="en-US" b="1" dirty="0"/>
              <a:t>behavioral skills training</a:t>
            </a:r>
            <a:r>
              <a:rPr lang="en-US" dirty="0"/>
              <a:t>) under the </a:t>
            </a:r>
            <a:r>
              <a:rPr lang="en-US" b="1" dirty="0"/>
              <a:t>direct supervision of appropriately credentialed and competent professionals </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22</a:t>
            </a:fld>
            <a:endParaRPr lang="en-US"/>
          </a:p>
        </p:txBody>
      </p:sp>
    </p:spTree>
    <p:extLst>
      <p:ext uri="{BB962C8B-B14F-4D97-AF65-F5344CB8AC3E}">
        <p14:creationId xmlns:p14="http://schemas.microsoft.com/office/powerpoint/2010/main" val="369253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Behavioral Skills Training</a:t>
            </a:r>
          </a:p>
        </p:txBody>
      </p:sp>
      <p:sp>
        <p:nvSpPr>
          <p:cNvPr id="3" name="Content Placeholder 2"/>
          <p:cNvSpPr>
            <a:spLocks noGrp="1"/>
          </p:cNvSpPr>
          <p:nvPr>
            <p:ph idx="1"/>
          </p:nvPr>
        </p:nvSpPr>
        <p:spPr/>
        <p:txBody>
          <a:bodyPr>
            <a:normAutofit fontScale="92500"/>
          </a:bodyPr>
          <a:lstStyle/>
          <a:p>
            <a:pPr marL="0" indent="0">
              <a:buNone/>
            </a:pPr>
            <a:r>
              <a:rPr lang="en-US" sz="3600" dirty="0"/>
              <a:t>Acquisition, maintenance and generalization of behavior analytic assessment, intervention, data recording/analysis, and applied research skills requires a blend of:  </a:t>
            </a:r>
          </a:p>
          <a:p>
            <a:pPr marL="0" indent="0">
              <a:buNone/>
            </a:pPr>
            <a:endParaRPr lang="en-US" sz="3600" dirty="0"/>
          </a:p>
          <a:p>
            <a:r>
              <a:rPr lang="en-US" sz="3600" dirty="0"/>
              <a:t>didactic instruction (e.g., lectures/discussion)</a:t>
            </a:r>
          </a:p>
          <a:p>
            <a:pPr marL="0" indent="0">
              <a:buNone/>
            </a:pPr>
            <a:endParaRPr lang="en-US" sz="3600" dirty="0"/>
          </a:p>
          <a:p>
            <a:r>
              <a:rPr lang="en-US" sz="3600" dirty="0"/>
              <a:t>review and critique of research literature </a:t>
            </a:r>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23</a:t>
            </a:fld>
            <a:endParaRPr lang="en-US"/>
          </a:p>
        </p:txBody>
      </p:sp>
    </p:spTree>
    <p:extLst>
      <p:ext uri="{BB962C8B-B14F-4D97-AF65-F5344CB8AC3E}">
        <p14:creationId xmlns:p14="http://schemas.microsoft.com/office/powerpoint/2010/main" val="3381437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Behavioral Skills Training cont’d</a:t>
            </a:r>
          </a:p>
        </p:txBody>
      </p:sp>
      <p:sp>
        <p:nvSpPr>
          <p:cNvPr id="3" name="Content Placeholder 2"/>
          <p:cNvSpPr>
            <a:spLocks noGrp="1"/>
          </p:cNvSpPr>
          <p:nvPr>
            <p:ph idx="1"/>
          </p:nvPr>
        </p:nvSpPr>
        <p:spPr/>
        <p:txBody>
          <a:bodyPr>
            <a:normAutofit fontScale="85000" lnSpcReduction="20000"/>
          </a:bodyPr>
          <a:lstStyle/>
          <a:p>
            <a:pPr marL="0" indent="0">
              <a:buNone/>
            </a:pPr>
            <a:endParaRPr lang="en-US" sz="3900" dirty="0"/>
          </a:p>
          <a:p>
            <a:r>
              <a:rPr lang="en-US" sz="3900" dirty="0"/>
              <a:t>modeling (by supervisor)</a:t>
            </a:r>
          </a:p>
          <a:p>
            <a:pPr marL="0" indent="0">
              <a:buNone/>
            </a:pPr>
            <a:endParaRPr lang="en-US" sz="3900" dirty="0"/>
          </a:p>
          <a:p>
            <a:r>
              <a:rPr lang="en-US" sz="3900" dirty="0"/>
              <a:t>observation (by trainee/</a:t>
            </a:r>
            <a:r>
              <a:rPr lang="en-US" sz="3900" dirty="0" err="1"/>
              <a:t>consultee</a:t>
            </a:r>
            <a:r>
              <a:rPr lang="en-US" sz="3900" dirty="0"/>
              <a:t>/intern)</a:t>
            </a:r>
          </a:p>
          <a:p>
            <a:endParaRPr lang="en-US" sz="3900" dirty="0"/>
          </a:p>
          <a:p>
            <a:r>
              <a:rPr lang="en-US" sz="3900" dirty="0"/>
              <a:t>direct implementation of skills paired with performance feedback, and </a:t>
            </a:r>
          </a:p>
          <a:p>
            <a:endParaRPr lang="en-US" sz="3900" dirty="0"/>
          </a:p>
          <a:p>
            <a:r>
              <a:rPr lang="en-US" sz="3900" dirty="0"/>
              <a:t>ongoing professional development </a:t>
            </a:r>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24</a:t>
            </a:fld>
            <a:endParaRPr lang="en-US"/>
          </a:p>
        </p:txBody>
      </p:sp>
    </p:spTree>
    <p:extLst>
      <p:ext uri="{BB962C8B-B14F-4D97-AF65-F5344CB8AC3E}">
        <p14:creationId xmlns:p14="http://schemas.microsoft.com/office/powerpoint/2010/main" val="47754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Behavioral Skills Training Features of this Lecture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This PowerPoint lecture will feature the following components of behavioral skills training:</a:t>
            </a:r>
          </a:p>
          <a:p>
            <a:pPr marL="0" indent="0">
              <a:buNone/>
            </a:pPr>
            <a:endParaRPr lang="en-US" dirty="0"/>
          </a:p>
          <a:p>
            <a:r>
              <a:rPr lang="en-US" dirty="0"/>
              <a:t>target skills</a:t>
            </a:r>
          </a:p>
          <a:p>
            <a:pPr marL="0" indent="0">
              <a:buNone/>
            </a:pPr>
            <a:endParaRPr lang="en-US" dirty="0"/>
          </a:p>
          <a:p>
            <a:r>
              <a:rPr lang="en-US" dirty="0"/>
              <a:t>didactic instruction (e.g., lectures/discussion)</a:t>
            </a:r>
          </a:p>
          <a:p>
            <a:pPr marL="0" indent="0">
              <a:buNone/>
            </a:pPr>
            <a:endParaRPr lang="en-US" dirty="0"/>
          </a:p>
          <a:p>
            <a:r>
              <a:rPr lang="en-US" dirty="0"/>
              <a:t>review of literature and conceptual models</a:t>
            </a:r>
          </a:p>
          <a:p>
            <a:endParaRPr lang="en-US" dirty="0"/>
          </a:p>
          <a:p>
            <a:r>
              <a:rPr lang="en-US" dirty="0"/>
              <a:t>modeling through examples and case presentations/discussion</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25</a:t>
            </a:fld>
            <a:endParaRPr lang="en-US"/>
          </a:p>
        </p:txBody>
      </p:sp>
    </p:spTree>
    <p:extLst>
      <p:ext uri="{BB962C8B-B14F-4D97-AF65-F5344CB8AC3E}">
        <p14:creationId xmlns:p14="http://schemas.microsoft.com/office/powerpoint/2010/main" val="423401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Supervised Practice</a:t>
            </a:r>
          </a:p>
        </p:txBody>
      </p:sp>
      <p:sp>
        <p:nvSpPr>
          <p:cNvPr id="3" name="Content Placeholder 2"/>
          <p:cNvSpPr>
            <a:spLocks noGrp="1"/>
          </p:cNvSpPr>
          <p:nvPr>
            <p:ph idx="1"/>
          </p:nvPr>
        </p:nvSpPr>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Students are expected to participate in structured learning experiences under the supervision of a </a:t>
            </a:r>
            <a:r>
              <a:rPr lang="en-US" b="1" dirty="0"/>
              <a:t>qualified</a:t>
            </a:r>
            <a:r>
              <a:rPr lang="en-US" dirty="0"/>
              <a:t> professional (e.g., Psychologist, BCBA) that include: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r>
              <a:rPr lang="en-US" dirty="0"/>
              <a:t>modeling (by supervisor)</a:t>
            </a:r>
          </a:p>
          <a:p>
            <a:pPr marL="0" indent="0">
              <a:buNone/>
            </a:pPr>
            <a:endParaRPr lang="en-US" dirty="0"/>
          </a:p>
          <a:p>
            <a:r>
              <a:rPr lang="en-US" dirty="0"/>
              <a:t>observation (by trainee/</a:t>
            </a:r>
            <a:r>
              <a:rPr lang="en-US" dirty="0" err="1"/>
              <a:t>consultee</a:t>
            </a:r>
            <a:r>
              <a:rPr lang="en-US" dirty="0"/>
              <a:t>/intern)</a:t>
            </a:r>
          </a:p>
          <a:p>
            <a:endParaRPr lang="en-US" dirty="0"/>
          </a:p>
          <a:p>
            <a:r>
              <a:rPr lang="en-US" dirty="0"/>
              <a:t>direct implementation of skills paired with performance feedback</a:t>
            </a:r>
          </a:p>
          <a:p>
            <a:endParaRPr lang="en-US" dirty="0"/>
          </a:p>
          <a:p>
            <a:r>
              <a:rPr lang="en-US" dirty="0"/>
              <a:t>programming for generalization and maintenance</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26</a:t>
            </a:fld>
            <a:endParaRPr lang="en-US"/>
          </a:p>
        </p:txBody>
      </p:sp>
    </p:spTree>
    <p:extLst>
      <p:ext uri="{BB962C8B-B14F-4D97-AF65-F5344CB8AC3E}">
        <p14:creationId xmlns:p14="http://schemas.microsoft.com/office/powerpoint/2010/main" val="596569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Development</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Ongoing professional development:</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defTabSz="914400">
              <a:spcBef>
                <a:spcPts val="0"/>
              </a:spcBef>
            </a:pPr>
            <a:r>
              <a:rPr lang="en-US" sz="2800" dirty="0"/>
              <a:t>Self-assessment; self-reflection</a:t>
            </a:r>
          </a:p>
          <a:p>
            <a:pPr defTabSz="914400">
              <a:spcBef>
                <a:spcPts val="0"/>
              </a:spcBef>
            </a:pPr>
            <a:r>
              <a:rPr lang="en-US" sz="2800" dirty="0"/>
              <a:t>Peer review</a:t>
            </a:r>
          </a:p>
          <a:p>
            <a:pPr defTabSz="914400">
              <a:spcBef>
                <a:spcPts val="0"/>
              </a:spcBef>
            </a:pPr>
            <a:r>
              <a:rPr lang="en-US" sz="2800" dirty="0"/>
              <a:t>Peer consultation</a:t>
            </a:r>
          </a:p>
          <a:p>
            <a:pPr defTabSz="914400">
              <a:spcBef>
                <a:spcPts val="0"/>
              </a:spcBef>
            </a:pPr>
            <a:r>
              <a:rPr lang="en-US" sz="2800" dirty="0"/>
              <a:t>Attending professional conferences or workshops</a:t>
            </a:r>
          </a:p>
          <a:p>
            <a:pPr defTabSz="914400">
              <a:spcBef>
                <a:spcPts val="0"/>
              </a:spcBef>
            </a:pPr>
            <a:r>
              <a:rPr lang="en-US" sz="2800" dirty="0"/>
              <a:t>Presenting at professional conferences or workshops</a:t>
            </a:r>
          </a:p>
          <a:p>
            <a:pPr defTabSz="914400">
              <a:spcBef>
                <a:spcPts val="0"/>
              </a:spcBef>
            </a:pPr>
            <a:r>
              <a:rPr lang="en-US" sz="2800" dirty="0"/>
              <a:t>Applied research</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27</a:t>
            </a:fld>
            <a:endParaRPr lang="en-US"/>
          </a:p>
        </p:txBody>
      </p:sp>
    </p:spTree>
    <p:extLst>
      <p:ext uri="{BB962C8B-B14F-4D97-AF65-F5344CB8AC3E}">
        <p14:creationId xmlns:p14="http://schemas.microsoft.com/office/powerpoint/2010/main" val="58482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normAutofit fontScale="90000"/>
          </a:bodyPr>
          <a:lstStyle/>
          <a:p>
            <a:r>
              <a:rPr lang="en-US" sz="4000" b="1" dirty="0">
                <a:latin typeface="Calibri" charset="0"/>
              </a:rPr>
              <a:t>Behavior Analytic Problem Solving: Guides the Assessment Process</a:t>
            </a:r>
          </a:p>
        </p:txBody>
      </p:sp>
      <p:sp>
        <p:nvSpPr>
          <p:cNvPr id="89091" name="Content Placeholder 4"/>
          <p:cNvSpPr>
            <a:spLocks noGrp="1"/>
          </p:cNvSpPr>
          <p:nvPr>
            <p:ph idx="1"/>
          </p:nvPr>
        </p:nvSpPr>
        <p:spPr/>
        <p:txBody>
          <a:bodyPr>
            <a:normAutofit fontScale="92500"/>
          </a:bodyPr>
          <a:lstStyle/>
          <a:p>
            <a:pPr>
              <a:buFont typeface="Arial" charset="0"/>
              <a:buNone/>
            </a:pPr>
            <a:endParaRPr lang="en-US" altLang="ja-JP" i="1" dirty="0">
              <a:latin typeface="Calibri" charset="0"/>
            </a:endParaRPr>
          </a:p>
          <a:p>
            <a:pPr>
              <a:buFont typeface="Arial" charset="0"/>
              <a:buNone/>
            </a:pPr>
            <a:r>
              <a:rPr lang="ja-JP" altLang="en-US" i="1" dirty="0">
                <a:latin typeface="Calibri" charset="0"/>
              </a:rPr>
              <a:t>“</a:t>
            </a:r>
            <a:r>
              <a:rPr lang="en-US" altLang="ja-JP" i="1" dirty="0">
                <a:latin typeface="Calibri" charset="0"/>
              </a:rPr>
              <a:t>If you don</a:t>
            </a:r>
            <a:r>
              <a:rPr lang="ja-JP" altLang="en-US" i="1" dirty="0">
                <a:latin typeface="Calibri" charset="0"/>
              </a:rPr>
              <a:t>’</a:t>
            </a:r>
            <a:r>
              <a:rPr lang="en-US" altLang="ja-JP" i="1" dirty="0">
                <a:latin typeface="Calibri" charset="0"/>
              </a:rPr>
              <a:t>t know where you</a:t>
            </a:r>
            <a:r>
              <a:rPr lang="ja-JP" altLang="en-US" i="1" dirty="0">
                <a:latin typeface="Calibri" charset="0"/>
              </a:rPr>
              <a:t>’</a:t>
            </a:r>
            <a:r>
              <a:rPr lang="en-US" altLang="ja-JP" i="1" dirty="0">
                <a:latin typeface="Calibri" charset="0"/>
              </a:rPr>
              <a:t>re going…any road will take you there</a:t>
            </a:r>
            <a:r>
              <a:rPr lang="ja-JP" altLang="en-US" i="1" dirty="0">
                <a:latin typeface="Calibri" charset="0"/>
              </a:rPr>
              <a:t>”</a:t>
            </a:r>
            <a:endParaRPr lang="en-US" altLang="ja-JP" i="1" dirty="0">
              <a:latin typeface="Calibri" charset="0"/>
            </a:endParaRPr>
          </a:p>
          <a:p>
            <a:pPr>
              <a:buFont typeface="Arial" charset="0"/>
              <a:buNone/>
            </a:pPr>
            <a:r>
              <a:rPr lang="en-US" i="1" dirty="0">
                <a:latin typeface="Calibri" charset="0"/>
              </a:rPr>
              <a:t>                                      George Harrison (2001)</a:t>
            </a:r>
          </a:p>
          <a:p>
            <a:pPr>
              <a:buFont typeface="Arial" charset="0"/>
              <a:buNone/>
            </a:pPr>
            <a:endParaRPr lang="en-US" i="1" dirty="0">
              <a:latin typeface="Calibri" charset="0"/>
            </a:endParaRPr>
          </a:p>
          <a:p>
            <a:pPr>
              <a:buFont typeface="Arial" charset="0"/>
              <a:buNone/>
            </a:pPr>
            <a:r>
              <a:rPr lang="en-US" i="1" dirty="0">
                <a:latin typeface="Calibri" charset="0"/>
              </a:rPr>
              <a:t>“To be on your own…with no direction home…like  a complete unknown…like a rolling stone”</a:t>
            </a:r>
          </a:p>
          <a:p>
            <a:pPr>
              <a:buFont typeface="Arial" charset="0"/>
              <a:buNone/>
            </a:pPr>
            <a:r>
              <a:rPr lang="en-US" i="1" dirty="0">
                <a:latin typeface="Calibri" charset="0"/>
              </a:rPr>
              <a:t>                                      Bob Dylan (1965)</a:t>
            </a:r>
            <a:endParaRPr lang="en-US" dirty="0">
              <a:latin typeface="Calibri" charset="0"/>
            </a:endParaRPr>
          </a:p>
          <a:p>
            <a:pPr>
              <a:buFont typeface="Arial" charset="0"/>
              <a:buNone/>
            </a:pPr>
            <a:endParaRPr lang="en-US" i="1" dirty="0">
              <a:latin typeface="Calibri" charset="0"/>
            </a:endParaRPr>
          </a:p>
          <a:p>
            <a:pPr>
              <a:buFont typeface="Arial" charset="0"/>
              <a:buNone/>
            </a:pPr>
            <a:endParaRPr lang="en-US" i="1" dirty="0">
              <a:latin typeface="Calibri" charset="0"/>
            </a:endParaRPr>
          </a:p>
          <a:p>
            <a:pPr>
              <a:buFont typeface="Arial" charset="0"/>
              <a:buNone/>
            </a:pPr>
            <a:endParaRPr lang="en-US" dirty="0">
              <a:latin typeface="Calibri" charset="0"/>
            </a:endParaRPr>
          </a:p>
        </p:txBody>
      </p:sp>
      <p:sp>
        <p:nvSpPr>
          <p:cNvPr id="89089"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200">
                <a:solidFill>
                  <a:srgbClr val="898989"/>
                </a:solidFill>
              </a:rPr>
              <a:t>Steege (2019)</a:t>
            </a:r>
            <a:endParaRPr lang="en-US" sz="1200">
              <a:solidFill>
                <a:srgbClr val="898989"/>
              </a:solidFill>
            </a:endParaRPr>
          </a:p>
        </p:txBody>
      </p:sp>
      <p:sp>
        <p:nvSpPr>
          <p:cNvPr id="8909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3B970D-F4C2-AE47-B6EC-6DE2B7424673}" type="slidenum">
              <a:rPr lang="en-US" sz="1200">
                <a:solidFill>
                  <a:srgbClr val="898989"/>
                </a:solidFill>
              </a:rPr>
              <a:pPr eaLnBrk="1" hangingPunct="1"/>
              <a:t>28</a:t>
            </a:fld>
            <a:endParaRPr lang="en-US" sz="1200">
              <a:solidFill>
                <a:srgbClr val="898989"/>
              </a:solidFill>
            </a:endParaRPr>
          </a:p>
        </p:txBody>
      </p:sp>
    </p:spTree>
    <p:extLst>
      <p:ext uri="{BB962C8B-B14F-4D97-AF65-F5344CB8AC3E}">
        <p14:creationId xmlns:p14="http://schemas.microsoft.com/office/powerpoint/2010/main" val="2089307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Behavior Analytic Problem Solving (BAPS)</a:t>
            </a:r>
          </a:p>
        </p:txBody>
      </p:sp>
      <p:sp>
        <p:nvSpPr>
          <p:cNvPr id="3" name="Content Placeholder 2"/>
          <p:cNvSpPr>
            <a:spLocks noGrp="1"/>
          </p:cNvSpPr>
          <p:nvPr>
            <p:ph idx="1"/>
          </p:nvPr>
        </p:nvSpPr>
        <p:spPr/>
        <p:txBody>
          <a:bodyPr/>
          <a:lstStyle/>
          <a:p>
            <a:r>
              <a:rPr lang="en-US" b="1" dirty="0"/>
              <a:t>Formative</a:t>
            </a:r>
            <a:r>
              <a:rPr lang="en-US" dirty="0"/>
              <a:t>:  used to facilitate the FBA process</a:t>
            </a:r>
          </a:p>
          <a:p>
            <a:endParaRPr lang="en-US" dirty="0"/>
          </a:p>
          <a:p>
            <a:r>
              <a:rPr lang="en-US" b="1" dirty="0"/>
              <a:t>Summative</a:t>
            </a:r>
            <a:r>
              <a:rPr lang="en-US" dirty="0"/>
              <a:t>: used to organize and synthesize data collected during FBA</a:t>
            </a:r>
          </a:p>
          <a:p>
            <a:endParaRPr lang="en-US" dirty="0"/>
          </a:p>
          <a:p>
            <a:r>
              <a:rPr lang="en-US" b="1" dirty="0"/>
              <a:t>Prescriptive</a:t>
            </a:r>
            <a:r>
              <a:rPr lang="en-US" dirty="0"/>
              <a:t>:  used to identify function-based strategies to reduce interfering behavior and to increase logical replacement behavior</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29</a:t>
            </a:fld>
            <a:endParaRPr lang="en-US"/>
          </a:p>
        </p:txBody>
      </p:sp>
    </p:spTree>
    <p:extLst>
      <p:ext uri="{BB962C8B-B14F-4D97-AF65-F5344CB8AC3E}">
        <p14:creationId xmlns:p14="http://schemas.microsoft.com/office/powerpoint/2010/main" val="168190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 Analytic Problem Solving</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3600" b="1" dirty="0"/>
          </a:p>
          <a:p>
            <a:r>
              <a:rPr lang="en-US" sz="3600" b="1" dirty="0"/>
              <a:t>Philosophical and Ethical Considerations</a:t>
            </a:r>
          </a:p>
          <a:p>
            <a:r>
              <a:rPr lang="en-US" sz="3600" b="1" dirty="0"/>
              <a:t>Professional Development</a:t>
            </a:r>
          </a:p>
          <a:p>
            <a:r>
              <a:rPr lang="en-US" sz="3600" b="1" dirty="0"/>
              <a:t>Conceptual Model</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a:t>
            </a:fld>
            <a:endParaRPr lang="en-US"/>
          </a:p>
        </p:txBody>
      </p:sp>
    </p:spTree>
    <p:extLst>
      <p:ext uri="{BB962C8B-B14F-4D97-AF65-F5344CB8AC3E}">
        <p14:creationId xmlns:p14="http://schemas.microsoft.com/office/powerpoint/2010/main" val="1604888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BAPS: Eight Term Conceptual Model*</a:t>
            </a:r>
          </a:p>
        </p:txBody>
      </p:sp>
      <p:sp>
        <p:nvSpPr>
          <p:cNvPr id="3" name="Content Placeholder 2"/>
          <p:cNvSpPr>
            <a:spLocks noGrp="1"/>
          </p:cNvSpPr>
          <p:nvPr>
            <p:ph idx="1"/>
          </p:nvPr>
        </p:nvSpPr>
        <p:spPr/>
        <p:txBody>
          <a:bodyPr>
            <a:normAutofit lnSpcReduction="10000"/>
          </a:bodyPr>
          <a:lstStyle/>
          <a:p>
            <a:pPr marL="0" indent="0">
              <a:buNone/>
            </a:pPr>
            <a:r>
              <a:rPr lang="en-US" sz="4000" dirty="0"/>
              <a:t>8 Term Conceptual Model:  foundation of the BAPS model</a:t>
            </a:r>
          </a:p>
          <a:p>
            <a:pPr marL="0" indent="0">
              <a:buNone/>
            </a:pPr>
            <a:endParaRPr lang="en-US" sz="4000" dirty="0"/>
          </a:p>
          <a:p>
            <a:pPr marL="0" indent="0">
              <a:buNone/>
            </a:pPr>
            <a:r>
              <a:rPr lang="en-US" sz="4000" dirty="0"/>
              <a:t>*</a:t>
            </a:r>
            <a:r>
              <a:rPr lang="en-US" sz="4000" dirty="0" err="1"/>
              <a:t>Steege</a:t>
            </a:r>
            <a:r>
              <a:rPr lang="en-US" sz="4000" dirty="0"/>
              <a:t>, et al (2019) described a behavioral assessment model that embraces and expands previous behavior analytic conceptual models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30</a:t>
            </a:fld>
            <a:endParaRPr lang="en-US"/>
          </a:p>
        </p:txBody>
      </p:sp>
    </p:spTree>
    <p:extLst>
      <p:ext uri="{BB962C8B-B14F-4D97-AF65-F5344CB8AC3E}">
        <p14:creationId xmlns:p14="http://schemas.microsoft.com/office/powerpoint/2010/main" val="2744144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Behavior Analytic Conceptual Models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ABC:  </a:t>
            </a:r>
            <a:r>
              <a:rPr lang="en-US" b="1" dirty="0" err="1"/>
              <a:t>A</a:t>
            </a:r>
            <a:r>
              <a:rPr lang="en-US" dirty="0" err="1"/>
              <a:t>ntecdent</a:t>
            </a:r>
            <a:r>
              <a:rPr lang="en-US" dirty="0"/>
              <a:t>-</a:t>
            </a:r>
            <a:r>
              <a:rPr lang="en-US" b="1" dirty="0"/>
              <a:t>B</a:t>
            </a:r>
            <a:r>
              <a:rPr lang="en-US" dirty="0"/>
              <a:t>ehavior-</a:t>
            </a:r>
            <a:r>
              <a:rPr lang="en-US" b="1" dirty="0"/>
              <a:t>C</a:t>
            </a:r>
            <a:r>
              <a:rPr lang="en-US" dirty="0"/>
              <a:t>onsequence (Bijou, Peterson &amp; Ault, 1968)</a:t>
            </a:r>
          </a:p>
          <a:p>
            <a:pPr marL="0" indent="0">
              <a:buNone/>
            </a:pPr>
            <a:endParaRPr lang="en-US" dirty="0"/>
          </a:p>
          <a:p>
            <a:pPr marL="0" indent="0">
              <a:buNone/>
            </a:pPr>
            <a:r>
              <a:rPr lang="en-US" b="1" dirty="0"/>
              <a:t>SORC: S</a:t>
            </a:r>
            <a:r>
              <a:rPr lang="en-US" dirty="0"/>
              <a:t>timulus-</a:t>
            </a:r>
            <a:r>
              <a:rPr lang="en-US" b="1" dirty="0"/>
              <a:t>O</a:t>
            </a:r>
            <a:r>
              <a:rPr lang="en-US" dirty="0"/>
              <a:t>rganism-</a:t>
            </a:r>
            <a:r>
              <a:rPr lang="en-US" b="1" dirty="0"/>
              <a:t>R</a:t>
            </a:r>
            <a:r>
              <a:rPr lang="en-US" dirty="0"/>
              <a:t>esponse-</a:t>
            </a:r>
            <a:r>
              <a:rPr lang="en-US" b="1" dirty="0"/>
              <a:t>C</a:t>
            </a:r>
            <a:r>
              <a:rPr lang="en-US" dirty="0"/>
              <a:t>onsequence (Nelson &amp; Hayes, 1979)</a:t>
            </a:r>
          </a:p>
          <a:p>
            <a:pPr marL="0" indent="0">
              <a:buNone/>
            </a:pPr>
            <a:endParaRPr lang="en-US" dirty="0"/>
          </a:p>
          <a:p>
            <a:pPr marL="0" indent="0">
              <a:buNone/>
            </a:pPr>
            <a:r>
              <a:rPr lang="en-US" b="1" dirty="0"/>
              <a:t>Five-Term Conceptual Model </a:t>
            </a:r>
            <a:r>
              <a:rPr lang="en-US" dirty="0"/>
              <a:t>(</a:t>
            </a:r>
            <a:r>
              <a:rPr lang="en-US" dirty="0" err="1"/>
              <a:t>Steege</a:t>
            </a:r>
            <a:r>
              <a:rPr lang="en-US" dirty="0"/>
              <a:t> &amp; Watson, 2009)</a:t>
            </a:r>
          </a:p>
          <a:p>
            <a:pPr marL="0" indent="0">
              <a:buNone/>
            </a:pPr>
            <a:endParaRPr lang="en-US" dirty="0"/>
          </a:p>
          <a:p>
            <a:pPr marL="0" indent="0">
              <a:buNone/>
            </a:pPr>
            <a:r>
              <a:rPr lang="en-US" dirty="0"/>
              <a:t>See pages 80-81 of the text</a:t>
            </a:r>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31</a:t>
            </a:fld>
            <a:endParaRPr lang="en-US"/>
          </a:p>
        </p:txBody>
      </p:sp>
    </p:spTree>
    <p:extLst>
      <p:ext uri="{BB962C8B-B14F-4D97-AF65-F5344CB8AC3E}">
        <p14:creationId xmlns:p14="http://schemas.microsoft.com/office/powerpoint/2010/main" val="2111287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BAPS: Eight Term Conceptual Model</a:t>
            </a:r>
          </a:p>
        </p:txBody>
      </p:sp>
      <p:sp>
        <p:nvSpPr>
          <p:cNvPr id="3" name="Content Placeholder 2"/>
          <p:cNvSpPr>
            <a:spLocks noGrp="1"/>
          </p:cNvSpPr>
          <p:nvPr>
            <p:ph idx="1"/>
          </p:nvPr>
        </p:nvSpPr>
        <p:spPr/>
        <p:txBody>
          <a:bodyPr>
            <a:normAutofit lnSpcReduction="10000"/>
          </a:bodyPr>
          <a:lstStyle/>
          <a:p>
            <a:pPr marL="514350" indent="-514350">
              <a:buAutoNum type="arabicParenR"/>
            </a:pPr>
            <a:r>
              <a:rPr lang="en-US" dirty="0"/>
              <a:t>Context Variables</a:t>
            </a:r>
          </a:p>
          <a:p>
            <a:pPr marL="514350" indent="-514350">
              <a:buAutoNum type="arabicParenR"/>
            </a:pPr>
            <a:r>
              <a:rPr lang="en-US" dirty="0"/>
              <a:t>Personal Characteristics</a:t>
            </a:r>
          </a:p>
          <a:p>
            <a:pPr marL="514350" indent="-514350">
              <a:buAutoNum type="arabicParenR"/>
            </a:pPr>
            <a:r>
              <a:rPr lang="en-US" dirty="0"/>
              <a:t>Delays/Deficits</a:t>
            </a:r>
          </a:p>
          <a:p>
            <a:pPr marL="514350" indent="-514350">
              <a:buAutoNum type="arabicParenR"/>
            </a:pPr>
            <a:r>
              <a:rPr lang="en-US" dirty="0"/>
              <a:t>Motivational “Triggers”</a:t>
            </a:r>
          </a:p>
          <a:p>
            <a:pPr marL="514350" indent="-514350">
              <a:buAutoNum type="arabicParenR"/>
            </a:pPr>
            <a:r>
              <a:rPr lang="en-US" dirty="0"/>
              <a:t>Sources of Reinforcement</a:t>
            </a:r>
          </a:p>
          <a:p>
            <a:pPr marL="514350" indent="-514350">
              <a:buAutoNum type="arabicParenR"/>
            </a:pPr>
            <a:r>
              <a:rPr lang="en-US" dirty="0"/>
              <a:t>Interfering Behavior</a:t>
            </a:r>
          </a:p>
          <a:p>
            <a:pPr marL="514350" indent="-514350">
              <a:buAutoNum type="arabicParenR"/>
            </a:pPr>
            <a:r>
              <a:rPr lang="en-US" dirty="0"/>
              <a:t>Reinforcing Consequences</a:t>
            </a:r>
          </a:p>
          <a:p>
            <a:pPr marL="514350" indent="-514350">
              <a:buAutoNum type="arabicParenR"/>
            </a:pPr>
            <a:r>
              <a:rPr lang="en-US" dirty="0"/>
              <a:t>Parameters of Reinforcement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32</a:t>
            </a:fld>
            <a:endParaRPr lang="en-US"/>
          </a:p>
        </p:txBody>
      </p:sp>
    </p:spTree>
    <p:extLst>
      <p:ext uri="{BB962C8B-B14F-4D97-AF65-F5344CB8AC3E}">
        <p14:creationId xmlns:p14="http://schemas.microsoft.com/office/powerpoint/2010/main" val="422010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BAPS:  Assessment Results (see chapter 6, page 105)</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i="1" dirty="0"/>
              <a:t>Recommendation</a:t>
            </a:r>
            <a:r>
              <a:rPr lang="en-US" dirty="0"/>
              <a:t>: when conducting an FBA, use the BASP:  Assessment Results form </a:t>
            </a:r>
            <a:r>
              <a:rPr lang="en-US" b="1" i="1" dirty="0"/>
              <a:t>following</a:t>
            </a:r>
            <a:r>
              <a:rPr lang="en-US" dirty="0"/>
              <a:t> the completion of a comprehensive FBA</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Use the form as a reference as we continue the PowerPoint lecture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33</a:t>
            </a:fld>
            <a:endParaRPr lang="en-US"/>
          </a:p>
        </p:txBody>
      </p:sp>
    </p:spTree>
    <p:extLst>
      <p:ext uri="{BB962C8B-B14F-4D97-AF65-F5344CB8AC3E}">
        <p14:creationId xmlns:p14="http://schemas.microsoft.com/office/powerpoint/2010/main" val="1422985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34</a:t>
            </a:fld>
            <a:endParaRPr lang="en-US"/>
          </a:p>
        </p:txBody>
      </p:sp>
      <p:pic>
        <p:nvPicPr>
          <p:cNvPr id="25" name="Picture 24"/>
          <p:cNvPicPr>
            <a:picLocks noChangeAspect="1"/>
          </p:cNvPicPr>
          <p:nvPr/>
        </p:nvPicPr>
        <p:blipFill>
          <a:blip r:embed="rId2"/>
          <a:stretch>
            <a:fillRect/>
          </a:stretch>
        </p:blipFill>
        <p:spPr>
          <a:xfrm>
            <a:off x="2047810" y="0"/>
            <a:ext cx="5048379" cy="6858000"/>
          </a:xfrm>
          <a:prstGeom prst="rect">
            <a:avLst/>
          </a:prstGeom>
        </p:spPr>
      </p:pic>
    </p:spTree>
    <p:extLst>
      <p:ext uri="{BB962C8B-B14F-4D97-AF65-F5344CB8AC3E}">
        <p14:creationId xmlns:p14="http://schemas.microsoft.com/office/powerpoint/2010/main" val="134012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 Analytic Problem Solving</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3600" b="1" dirty="0"/>
          </a:p>
          <a:p>
            <a:r>
              <a:rPr lang="en-US" sz="3600" b="1" dirty="0"/>
              <a:t>Interfering Behavior</a:t>
            </a:r>
          </a:p>
          <a:p>
            <a:r>
              <a:rPr lang="en-US" sz="3600" b="1" dirty="0"/>
              <a:t>Personal Characteristics</a:t>
            </a:r>
          </a:p>
          <a:p>
            <a:r>
              <a:rPr lang="en-US" sz="3600" b="1" dirty="0"/>
              <a:t>Delays/Deficits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35</a:t>
            </a:fld>
            <a:endParaRPr lang="en-US"/>
          </a:p>
        </p:txBody>
      </p:sp>
    </p:spTree>
    <p:extLst>
      <p:ext uri="{BB962C8B-B14F-4D97-AF65-F5344CB8AC3E}">
        <p14:creationId xmlns:p14="http://schemas.microsoft.com/office/powerpoint/2010/main" val="1929148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BAPS Model:  Interfering Behavior</a:t>
            </a:r>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We begin the BAPS Model with identification and description of </a:t>
            </a:r>
            <a:r>
              <a:rPr lang="en-US" b="1" dirty="0"/>
              <a:t>interfering behavior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Rationale:</a:t>
            </a:r>
          </a:p>
          <a:p>
            <a:pPr defTabSz="914400">
              <a:spcBef>
                <a:spcPts val="0"/>
              </a:spcBef>
            </a:pPr>
            <a:r>
              <a:rPr lang="en-US" dirty="0"/>
              <a:t>This directly addresses the referral issue/question</a:t>
            </a:r>
          </a:p>
          <a:p>
            <a:pPr defTabSz="914400">
              <a:spcBef>
                <a:spcPts val="0"/>
              </a:spcBef>
            </a:pPr>
            <a:r>
              <a:rPr lang="en-US" dirty="0"/>
              <a:t>Behavior does not occur in a vacuum</a:t>
            </a:r>
          </a:p>
          <a:p>
            <a:pPr defTabSz="914400">
              <a:spcBef>
                <a:spcPts val="0"/>
              </a:spcBef>
            </a:pPr>
            <a:r>
              <a:rPr lang="en-US" dirty="0"/>
              <a:t>Behavior is contextual</a:t>
            </a:r>
          </a:p>
          <a:p>
            <a:pPr defTabSz="914400">
              <a:spcBef>
                <a:spcPts val="0"/>
              </a:spcBef>
            </a:pPr>
            <a:r>
              <a:rPr lang="en-US" dirty="0"/>
              <a:t>The BAPS Model contextualizes interfering behavior</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36</a:t>
            </a:fld>
            <a:endParaRPr lang="en-US"/>
          </a:p>
        </p:txBody>
      </p:sp>
    </p:spTree>
    <p:extLst>
      <p:ext uri="{BB962C8B-B14F-4D97-AF65-F5344CB8AC3E}">
        <p14:creationId xmlns:p14="http://schemas.microsoft.com/office/powerpoint/2010/main" val="789723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Interfering Behavior</a:t>
            </a:r>
          </a:p>
        </p:txBody>
      </p:sp>
      <p:sp>
        <p:nvSpPr>
          <p:cNvPr id="3" name="Content Placeholder 2"/>
          <p:cNvSpPr>
            <a:spLocks noGrp="1"/>
          </p:cNvSpPr>
          <p:nvPr>
            <p:ph idx="1"/>
          </p:nvPr>
        </p:nvSpPr>
        <p:spPr/>
        <p:txBody>
          <a:bodyPr>
            <a:normAutofit fontScale="92500" lnSpcReduction="10000"/>
          </a:bodyPr>
          <a:lstStyle/>
          <a:p>
            <a:pPr lvl="0"/>
            <a:r>
              <a:rPr lang="en-US" dirty="0"/>
              <a:t>Behaviors that are disruptive to the learning of the individual or others; observable behaviors that</a:t>
            </a:r>
            <a:r>
              <a:rPr lang="en-US" i="1" dirty="0"/>
              <a:t> interfere</a:t>
            </a:r>
            <a:r>
              <a:rPr lang="en-US" dirty="0"/>
              <a:t> with the individual’s progress or demonstration of skills</a:t>
            </a:r>
          </a:p>
          <a:p>
            <a:endParaRPr lang="en-US" dirty="0"/>
          </a:p>
          <a:p>
            <a:r>
              <a:rPr lang="en-US" dirty="0"/>
              <a:t>Examples: self-injury, aggression, verbal opposition, verbal threats, property destruction, non-verbal opposition, physical stereotypy, theft, micro aggressions, video/gaming addictions, binge eating, etc.</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37</a:t>
            </a:fld>
            <a:endParaRPr lang="en-US"/>
          </a:p>
        </p:txBody>
      </p:sp>
    </p:spTree>
    <p:extLst>
      <p:ext uri="{BB962C8B-B14F-4D97-AF65-F5344CB8AC3E}">
        <p14:creationId xmlns:p14="http://schemas.microsoft.com/office/powerpoint/2010/main" val="417767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Behavior: An Adaption to the Environment</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Behavior is the result of the interaction between the person and: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t>Antecedents (events that occur before behavior)</a:t>
            </a:r>
          </a:p>
          <a:p>
            <a:pPr marL="514350" marR="0" lvl="0" indent="-514350" defTabSz="914400" eaLnBrk="1" fontAlgn="auto" latinLnBrk="0" hangingPunct="1">
              <a:lnSpc>
                <a:spcPct val="100000"/>
              </a:lnSpc>
              <a:spcBef>
                <a:spcPts val="0"/>
              </a:spcBef>
              <a:spcAft>
                <a:spcPts val="0"/>
              </a:spcAft>
              <a:buClrTx/>
              <a:buSzTx/>
              <a:buFontTx/>
              <a:buAutoNum type="alphaL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t>Consequences (events that follow behavior)</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38</a:t>
            </a:fld>
            <a:endParaRPr lang="en-US"/>
          </a:p>
        </p:txBody>
      </p:sp>
    </p:spTree>
    <p:extLst>
      <p:ext uri="{BB962C8B-B14F-4D97-AF65-F5344CB8AC3E}">
        <p14:creationId xmlns:p14="http://schemas.microsoft.com/office/powerpoint/2010/main" val="1477100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BAPS Model: Contextual Variables</a:t>
            </a:r>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We will next describe and illustrate how the following </a:t>
            </a:r>
            <a:r>
              <a:rPr lang="en-US" b="1" dirty="0"/>
              <a:t>seven (7) variables </a:t>
            </a:r>
            <a:r>
              <a:rPr lang="en-US" dirty="0"/>
              <a:t>contribute to occurrences of interfering behavior:</a:t>
            </a:r>
          </a:p>
          <a:p>
            <a:pPr defTabSz="914400">
              <a:spcBef>
                <a:spcPts val="0"/>
              </a:spcBef>
            </a:pPr>
            <a:r>
              <a:rPr lang="en-US" dirty="0"/>
              <a:t>Context variables</a:t>
            </a:r>
          </a:p>
          <a:p>
            <a:pPr defTabSz="914400">
              <a:spcBef>
                <a:spcPts val="0"/>
              </a:spcBef>
            </a:pPr>
            <a:r>
              <a:rPr lang="en-US" dirty="0"/>
              <a:t>Personal characteristics</a:t>
            </a:r>
          </a:p>
          <a:p>
            <a:pPr defTabSz="914400">
              <a:spcBef>
                <a:spcPts val="0"/>
              </a:spcBef>
            </a:pPr>
            <a:r>
              <a:rPr lang="en-US" dirty="0"/>
              <a:t>Delays/Deficits</a:t>
            </a:r>
          </a:p>
          <a:p>
            <a:pPr defTabSz="914400">
              <a:spcBef>
                <a:spcPts val="0"/>
              </a:spcBef>
            </a:pPr>
            <a:r>
              <a:rPr lang="en-US" dirty="0"/>
              <a:t>Motivational triggers</a:t>
            </a:r>
          </a:p>
          <a:p>
            <a:pPr defTabSz="914400">
              <a:spcBef>
                <a:spcPts val="0"/>
              </a:spcBef>
            </a:pPr>
            <a:r>
              <a:rPr lang="en-US" dirty="0"/>
              <a:t>Sources of reinforcement</a:t>
            </a:r>
          </a:p>
          <a:p>
            <a:pPr defTabSz="914400">
              <a:spcBef>
                <a:spcPts val="0"/>
              </a:spcBef>
            </a:pPr>
            <a:r>
              <a:rPr lang="en-US" dirty="0"/>
              <a:t>Reinforcing consequences</a:t>
            </a:r>
          </a:p>
          <a:p>
            <a:pPr defTabSz="914400">
              <a:spcBef>
                <a:spcPts val="0"/>
              </a:spcBef>
            </a:pPr>
            <a:r>
              <a:rPr lang="en-US" dirty="0"/>
              <a:t>Parameters of reinforcement</a:t>
            </a:r>
          </a:p>
          <a:p>
            <a:pPr defTabSz="914400">
              <a:spcBef>
                <a:spcPts val="0"/>
              </a:spcBef>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39</a:t>
            </a:fld>
            <a:endParaRPr lang="en-US"/>
          </a:p>
        </p:txBody>
      </p:sp>
    </p:spTree>
    <p:extLst>
      <p:ext uri="{BB962C8B-B14F-4D97-AF65-F5344CB8AC3E}">
        <p14:creationId xmlns:p14="http://schemas.microsoft.com/office/powerpoint/2010/main" val="6107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7986"/>
          </a:xfrm>
        </p:spPr>
        <p:txBody>
          <a:bodyPr>
            <a:normAutofit fontScale="90000"/>
          </a:bodyPr>
          <a:lstStyle/>
          <a:p>
            <a:r>
              <a:rPr lang="en-US" b="1" dirty="0"/>
              <a:t>Resources</a:t>
            </a:r>
            <a:br>
              <a:rPr lang="en-US" b="1" dirty="0"/>
            </a:br>
            <a:endParaRPr lang="en-US" b="1" dirty="0"/>
          </a:p>
        </p:txBody>
      </p:sp>
      <p:sp>
        <p:nvSpPr>
          <p:cNvPr id="3" name="Content Placeholder 2"/>
          <p:cNvSpPr>
            <a:spLocks noGrp="1"/>
          </p:cNvSpPr>
          <p:nvPr>
            <p:ph idx="1"/>
          </p:nvPr>
        </p:nvSpPr>
        <p:spPr/>
        <p:txBody>
          <a:bodyPr>
            <a:normAutofit/>
          </a:bodyPr>
          <a:lstStyle/>
          <a:p>
            <a:pPr marL="0" indent="0">
              <a:buNone/>
            </a:pPr>
            <a:r>
              <a:rPr lang="en-US" sz="2800" dirty="0"/>
              <a:t>This presentation will include discussion and illustration of the </a:t>
            </a:r>
            <a:r>
              <a:rPr lang="en-US" sz="2800" b="1" dirty="0"/>
              <a:t>Behavior Analytic Problem Solving (BAPS) </a:t>
            </a:r>
            <a:r>
              <a:rPr lang="en-US" sz="2800" dirty="0"/>
              <a:t>model (</a:t>
            </a:r>
            <a:r>
              <a:rPr lang="en-US" sz="2800" dirty="0" err="1"/>
              <a:t>Steege</a:t>
            </a:r>
            <a:r>
              <a:rPr lang="en-US" sz="2800" dirty="0"/>
              <a:t>, Pratt, Wickers, </a:t>
            </a:r>
            <a:r>
              <a:rPr lang="en-US" sz="2800" dirty="0" err="1"/>
              <a:t>Guare</a:t>
            </a:r>
            <a:r>
              <a:rPr lang="en-US" sz="2800" dirty="0"/>
              <a:t>, &amp; Watson, 2019) </a:t>
            </a:r>
          </a:p>
          <a:p>
            <a:pPr marL="0" indent="0">
              <a:buNone/>
            </a:pPr>
            <a:endParaRPr lang="en-US" dirty="0"/>
          </a:p>
          <a:p>
            <a:pPr marL="0" indent="0">
              <a:buNone/>
            </a:pPr>
            <a:r>
              <a:rPr lang="en-US" sz="2800" dirty="0"/>
              <a:t>Required Readings:</a:t>
            </a:r>
          </a:p>
          <a:p>
            <a:r>
              <a:rPr lang="en-US" sz="2800" dirty="0"/>
              <a:t>Chapters:   1,2,3,4,5,6,11,12</a:t>
            </a:r>
          </a:p>
          <a:p>
            <a:r>
              <a:rPr lang="en-US" sz="2800" dirty="0"/>
              <a:t>Downloads:  (</a:t>
            </a:r>
            <a:r>
              <a:rPr lang="en-US" sz="2800" dirty="0">
                <a:hlinkClick r:id="rId2"/>
              </a:rPr>
              <a:t>www.guilford.com/steege-materials)</a:t>
            </a:r>
            <a:r>
              <a:rPr lang="en-US" sz="2800" dirty="0"/>
              <a:t> see page xx of text</a:t>
            </a:r>
          </a:p>
          <a:p>
            <a:endParaRPr lang="en-US" sz="2800"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a:t>
            </a:fld>
            <a:endParaRPr lang="en-US"/>
          </a:p>
        </p:txBody>
      </p:sp>
    </p:spTree>
    <p:extLst>
      <p:ext uri="{BB962C8B-B14F-4D97-AF65-F5344CB8AC3E}">
        <p14:creationId xmlns:p14="http://schemas.microsoft.com/office/powerpoint/2010/main" val="418622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Interactionism</a:t>
            </a:r>
          </a:p>
        </p:txBody>
      </p:sp>
      <p:sp>
        <p:nvSpPr>
          <p:cNvPr id="3" name="Content Placeholder 2"/>
          <p:cNvSpPr>
            <a:spLocks noGrp="1"/>
          </p:cNvSpPr>
          <p:nvPr>
            <p:ph idx="1"/>
          </p:nvPr>
        </p:nvSpPr>
        <p:spPr/>
        <p:txBody>
          <a:bodyPr/>
          <a:lstStyle/>
          <a:p>
            <a:r>
              <a:rPr lang="en-US" dirty="0"/>
              <a:t>Identifying the relative and </a:t>
            </a:r>
            <a:r>
              <a:rPr lang="en-US" b="1" dirty="0"/>
              <a:t>interactive effects </a:t>
            </a:r>
            <a:r>
              <a:rPr lang="en-US" dirty="0"/>
              <a:t>of these </a:t>
            </a:r>
            <a:r>
              <a:rPr lang="en-US" i="1" dirty="0"/>
              <a:t>seven (7) controlling variables </a:t>
            </a:r>
            <a:r>
              <a:rPr lang="en-US" dirty="0"/>
              <a:t>on </a:t>
            </a:r>
            <a:r>
              <a:rPr lang="en-US" i="1" dirty="0"/>
              <a:t>interfering behavior</a:t>
            </a:r>
            <a:r>
              <a:rPr lang="en-US" dirty="0"/>
              <a:t> is critical to understanding the function(s) of behavior. </a:t>
            </a:r>
          </a:p>
          <a:p>
            <a:r>
              <a:rPr lang="en-US" dirty="0"/>
              <a:t>The 8 Term Conceptual Model is not a linear model.  Instead, this is a </a:t>
            </a:r>
            <a:r>
              <a:rPr lang="en-US" b="1" dirty="0"/>
              <a:t>dynamic model </a:t>
            </a:r>
            <a:r>
              <a:rPr lang="en-US" dirty="0"/>
              <a:t>in which the contributing variables are always in a state of “ebb and flow”. </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40</a:t>
            </a:fld>
            <a:endParaRPr lang="en-US"/>
          </a:p>
        </p:txBody>
      </p:sp>
    </p:spTree>
    <p:extLst>
      <p:ext uri="{BB962C8B-B14F-4D97-AF65-F5344CB8AC3E}">
        <p14:creationId xmlns:p14="http://schemas.microsoft.com/office/powerpoint/2010/main" val="588191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Interactionism</a:t>
            </a:r>
          </a:p>
        </p:txBody>
      </p:sp>
      <p:sp>
        <p:nvSpPr>
          <p:cNvPr id="3" name="Content Placeholder 2"/>
          <p:cNvSpPr>
            <a:spLocks noGrp="1"/>
          </p:cNvSpPr>
          <p:nvPr>
            <p:ph idx="1"/>
          </p:nvPr>
        </p:nvSpPr>
        <p:spPr/>
        <p:txBody>
          <a:bodyPr>
            <a:normAutofit fontScale="92500" lnSpcReduction="10000"/>
          </a:bodyPr>
          <a:lstStyle/>
          <a:p>
            <a:r>
              <a:rPr lang="en-US" dirty="0"/>
              <a:t>Interfering behavior is a result of the relative contributions and intensities of these interacting variables.  </a:t>
            </a:r>
          </a:p>
          <a:p>
            <a:r>
              <a:rPr lang="en-US" dirty="0"/>
              <a:t>This is comparable to weather-related variables (e.g., temperature, wind flow, humidity, dew point, wind speed, high or low pressure systems, jet streams, polar vortexes, etc.) that interact to produce anything from weather conditions ranging from “calm with fair skies” to the “perfect storm”</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41</a:t>
            </a:fld>
            <a:endParaRPr lang="en-US"/>
          </a:p>
        </p:txBody>
      </p:sp>
    </p:spTree>
    <p:extLst>
      <p:ext uri="{BB962C8B-B14F-4D97-AF65-F5344CB8AC3E}">
        <p14:creationId xmlns:p14="http://schemas.microsoft.com/office/powerpoint/2010/main" val="2050688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BAPS: Assessment Results</a:t>
            </a:r>
          </a:p>
        </p:txBody>
      </p:sp>
      <p:sp>
        <p:nvSpPr>
          <p:cNvPr id="3" name="Content Placeholder 2"/>
          <p:cNvSpPr>
            <a:spLocks noGrp="1"/>
          </p:cNvSpPr>
          <p:nvPr>
            <p:ph idx="1"/>
          </p:nvPr>
        </p:nvSpPr>
        <p:spPr/>
        <p:txBody>
          <a:bodyPr/>
          <a:lstStyle/>
          <a:p>
            <a:pPr marL="0" indent="0" defTabSz="914400">
              <a:spcBef>
                <a:spcPts val="0"/>
              </a:spcBef>
              <a:buNone/>
            </a:pPr>
            <a:endParaRPr lang="en-US" dirty="0"/>
          </a:p>
          <a:p>
            <a:pPr defTabSz="914400">
              <a:spcBef>
                <a:spcPts val="0"/>
              </a:spcBef>
            </a:pPr>
            <a:r>
              <a:rPr lang="en-US" dirty="0"/>
              <a:t>Descriptions of the </a:t>
            </a:r>
            <a:r>
              <a:rPr lang="en-US" b="1" dirty="0"/>
              <a:t>behavior analytic contextual components </a:t>
            </a:r>
            <a:r>
              <a:rPr lang="en-US" dirty="0"/>
              <a:t>of the BAPS Model are identified, described and illustrated throughout this presentation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42</a:t>
            </a:fld>
            <a:endParaRPr lang="en-US"/>
          </a:p>
        </p:txBody>
      </p:sp>
    </p:spTree>
    <p:extLst>
      <p:ext uri="{BB962C8B-B14F-4D97-AF65-F5344CB8AC3E}">
        <p14:creationId xmlns:p14="http://schemas.microsoft.com/office/powerpoint/2010/main" val="898762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Context Variables</a:t>
            </a:r>
            <a:br>
              <a:rPr lang="en-US" dirty="0"/>
            </a:br>
            <a:endParaRPr lang="en-US" dirty="0"/>
          </a:p>
        </p:txBody>
      </p:sp>
      <p:sp>
        <p:nvSpPr>
          <p:cNvPr id="3" name="Content Placeholder 2"/>
          <p:cNvSpPr>
            <a:spLocks noGrp="1"/>
          </p:cNvSpPr>
          <p:nvPr>
            <p:ph idx="1"/>
          </p:nvPr>
        </p:nvSpPr>
        <p:spPr/>
        <p:txBody>
          <a:bodyPr/>
          <a:lstStyle/>
          <a:p>
            <a:r>
              <a:rPr lang="en-US" dirty="0"/>
              <a:t>Setting, task, activity in which interfering behavior occurs</a:t>
            </a:r>
          </a:p>
          <a:p>
            <a:endParaRPr lang="en-US" dirty="0"/>
          </a:p>
          <a:p>
            <a:r>
              <a:rPr lang="en-US" dirty="0"/>
              <a:t>Examples:  academic subjects (e.g., math/reading/written language/science/social studies); transitions; playground/recess; lunch; riding the bus; etc.</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43</a:t>
            </a:fld>
            <a:endParaRPr lang="en-US"/>
          </a:p>
        </p:txBody>
      </p:sp>
    </p:spTree>
    <p:extLst>
      <p:ext uri="{BB962C8B-B14F-4D97-AF65-F5344CB8AC3E}">
        <p14:creationId xmlns:p14="http://schemas.microsoft.com/office/powerpoint/2010/main" val="685575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Context Variables </a:t>
            </a:r>
          </a:p>
        </p:txBody>
      </p:sp>
      <p:sp>
        <p:nvSpPr>
          <p:cNvPr id="3" name="Content Placeholder 2"/>
          <p:cNvSpPr>
            <a:spLocks noGrp="1"/>
          </p:cNvSpPr>
          <p:nvPr>
            <p:ph idx="1"/>
          </p:nvPr>
        </p:nvSpPr>
        <p:spPr/>
        <p:txBody>
          <a:bodyPr/>
          <a:lstStyle/>
          <a:p>
            <a:pPr marL="0" indent="0">
              <a:buNone/>
            </a:pPr>
            <a:endParaRPr lang="en-US" dirty="0"/>
          </a:p>
          <a:p>
            <a:r>
              <a:rPr lang="en-US" dirty="0"/>
              <a:t>Consider the context in which interfering behavior often occurs</a:t>
            </a:r>
          </a:p>
          <a:p>
            <a:pPr marL="0" indent="0">
              <a:buNone/>
            </a:pPr>
            <a:endParaRPr lang="en-US" dirty="0"/>
          </a:p>
          <a:p>
            <a:r>
              <a:rPr lang="en-US" dirty="0"/>
              <a:t>Consider the social, behavioral, emotional, and academic expectations that are required to be successful within the context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44</a:t>
            </a:fld>
            <a:endParaRPr lang="en-US"/>
          </a:p>
        </p:txBody>
      </p:sp>
    </p:spTree>
    <p:extLst>
      <p:ext uri="{BB962C8B-B14F-4D97-AF65-F5344CB8AC3E}">
        <p14:creationId xmlns:p14="http://schemas.microsoft.com/office/powerpoint/2010/main" val="228126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Personal Characteristics</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Traits, sensitivities, beliefs, rules, tendencies, and/or values that contribute to interfering behavior</a:t>
            </a:r>
          </a:p>
          <a:p>
            <a:pPr marL="0" indent="0">
              <a:buNone/>
            </a:pPr>
            <a:r>
              <a:rPr lang="en-US" dirty="0"/>
              <a:t>Examples: </a:t>
            </a:r>
          </a:p>
          <a:p>
            <a:r>
              <a:rPr lang="en-US" dirty="0"/>
              <a:t>perfectionistic</a:t>
            </a:r>
          </a:p>
          <a:p>
            <a:r>
              <a:rPr lang="en-US" dirty="0"/>
              <a:t>sensitive to loud noises or touch</a:t>
            </a:r>
          </a:p>
          <a:p>
            <a:r>
              <a:rPr lang="en-US" dirty="0"/>
              <a:t>sensitive to corrective feedback </a:t>
            </a:r>
          </a:p>
          <a:p>
            <a:r>
              <a:rPr lang="en-US" dirty="0"/>
              <a:t>prefers sameness </a:t>
            </a:r>
          </a:p>
          <a:p>
            <a:r>
              <a:rPr lang="en-US" dirty="0"/>
              <a:t>intolerant to changes of routine </a:t>
            </a:r>
          </a:p>
          <a:p>
            <a:r>
              <a:rPr lang="en-US" dirty="0"/>
              <a:t>inflexible and rigid standards/expectations </a:t>
            </a:r>
          </a:p>
          <a:p>
            <a:r>
              <a:rPr lang="en-US" dirty="0"/>
              <a:t>tendency to be concrete or literal </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45</a:t>
            </a:fld>
            <a:endParaRPr lang="en-US"/>
          </a:p>
        </p:txBody>
      </p:sp>
    </p:spTree>
    <p:extLst>
      <p:ext uri="{BB962C8B-B14F-4D97-AF65-F5344CB8AC3E}">
        <p14:creationId xmlns:p14="http://schemas.microsoft.com/office/powerpoint/2010/main" val="4169402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Characteristics cont’d</a:t>
            </a:r>
          </a:p>
        </p:txBody>
      </p:sp>
      <p:sp>
        <p:nvSpPr>
          <p:cNvPr id="3" name="Content Placeholder 2"/>
          <p:cNvSpPr>
            <a:spLocks noGrp="1"/>
          </p:cNvSpPr>
          <p:nvPr>
            <p:ph idx="1"/>
          </p:nvPr>
        </p:nvSpPr>
        <p:spPr/>
        <p:txBody>
          <a:bodyPr>
            <a:normAutofit fontScale="85000" lnSpcReduction="20000"/>
          </a:bodyPr>
          <a:lstStyle/>
          <a:p>
            <a:r>
              <a:rPr lang="en-US" dirty="0"/>
              <a:t>impulsive  </a:t>
            </a:r>
          </a:p>
          <a:p>
            <a:r>
              <a:rPr lang="en-US" dirty="0"/>
              <a:t>paranoid ideations</a:t>
            </a:r>
          </a:p>
          <a:p>
            <a:r>
              <a:rPr lang="en-US" dirty="0"/>
              <a:t>phobic ideations </a:t>
            </a:r>
          </a:p>
          <a:p>
            <a:r>
              <a:rPr lang="en-US" dirty="0"/>
              <a:t>polarized thinking </a:t>
            </a:r>
          </a:p>
          <a:p>
            <a:r>
              <a:rPr lang="en-US" dirty="0"/>
              <a:t>catastrophized thinking</a:t>
            </a:r>
          </a:p>
          <a:p>
            <a:r>
              <a:rPr lang="en-US" dirty="0"/>
              <a:t>excessive worrying </a:t>
            </a:r>
          </a:p>
          <a:p>
            <a:r>
              <a:rPr lang="en-US" dirty="0"/>
              <a:t>rule governed </a:t>
            </a:r>
          </a:p>
          <a:p>
            <a:r>
              <a:rPr lang="en-US" dirty="0"/>
              <a:t>obsessive </a:t>
            </a:r>
          </a:p>
          <a:p>
            <a:r>
              <a:rPr lang="en-US" dirty="0"/>
              <a:t>compulsive </a:t>
            </a:r>
          </a:p>
          <a:p>
            <a:r>
              <a:rPr lang="en-US" dirty="0"/>
              <a:t>Others:  ____________________________________</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46</a:t>
            </a:fld>
            <a:endParaRPr lang="en-US"/>
          </a:p>
        </p:txBody>
      </p:sp>
    </p:spTree>
    <p:extLst>
      <p:ext uri="{BB962C8B-B14F-4D97-AF65-F5344CB8AC3E}">
        <p14:creationId xmlns:p14="http://schemas.microsoft.com/office/powerpoint/2010/main" val="145242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Executive Skills: Personal Characteristics </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See Chapter 5: Executive Skills in </a:t>
            </a:r>
            <a:r>
              <a:rPr lang="en-US" b="1" dirty="0" err="1"/>
              <a:t>Steege</a:t>
            </a:r>
            <a:r>
              <a:rPr lang="en-US" b="1" dirty="0"/>
              <a:t>, et al (2019) </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Table 5.1 Executive Skill Definitions and Examples</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This table identifies potential personal characteristics (“What is the problem?”)</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47</a:t>
            </a:fld>
            <a:endParaRPr lang="en-US"/>
          </a:p>
        </p:txBody>
      </p:sp>
    </p:spTree>
    <p:extLst>
      <p:ext uri="{BB962C8B-B14F-4D97-AF65-F5344CB8AC3E}">
        <p14:creationId xmlns:p14="http://schemas.microsoft.com/office/powerpoint/2010/main" val="1366317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Executive Skills: Personal Characteristics</a:t>
            </a:r>
          </a:p>
        </p:txBody>
      </p:sp>
      <p:sp>
        <p:nvSpPr>
          <p:cNvPr id="3" name="Content Placeholder 2"/>
          <p:cNvSpPr>
            <a:spLocks noGrp="1"/>
          </p:cNvSpPr>
          <p:nvPr>
            <p:ph idx="1"/>
          </p:nvPr>
        </p:nvSpPr>
        <p:spPr/>
        <p:txBody>
          <a:bodyPr/>
          <a:lstStyle/>
          <a:p>
            <a:pPr marL="0" lvl="0" indent="0" defTabSz="914400">
              <a:spcBef>
                <a:spcPts val="0"/>
              </a:spcBef>
              <a:buNone/>
              <a:defRPr/>
            </a:pPr>
            <a:r>
              <a:rPr lang="en-US" b="1" dirty="0"/>
              <a:t>See Chapter 5: Executive Skills in </a:t>
            </a:r>
            <a:r>
              <a:rPr lang="en-US" b="1" dirty="0" err="1"/>
              <a:t>Steege</a:t>
            </a:r>
            <a:r>
              <a:rPr lang="en-US" b="1" dirty="0"/>
              <a:t>, et al (2019) </a:t>
            </a:r>
          </a:p>
          <a:p>
            <a:pPr marL="0" lvl="0" indent="0" defTabSz="914400">
              <a:spcBef>
                <a:spcPts val="0"/>
              </a:spcBef>
              <a:buNone/>
              <a:defRPr/>
            </a:pPr>
            <a:endParaRPr lang="en-US" b="1" dirty="0"/>
          </a:p>
          <a:p>
            <a:pPr defTabSz="914400">
              <a:spcBef>
                <a:spcPts val="0"/>
              </a:spcBef>
              <a:defRPr/>
            </a:pPr>
            <a:r>
              <a:rPr lang="en-US" sz="2400" dirty="0"/>
              <a:t>5.1 Executive Skills Questionnaire for Parents/Teachers</a:t>
            </a:r>
          </a:p>
          <a:p>
            <a:pPr defTabSz="914400">
              <a:spcBef>
                <a:spcPts val="0"/>
              </a:spcBef>
              <a:defRPr/>
            </a:pPr>
            <a:r>
              <a:rPr lang="en-US" sz="2400" dirty="0"/>
              <a:t>5.2 Executive Skills Questionnaire for Students</a:t>
            </a:r>
          </a:p>
          <a:p>
            <a:pPr defTabSz="914400">
              <a:spcBef>
                <a:spcPts val="0"/>
              </a:spcBef>
              <a:defRPr/>
            </a:pPr>
            <a:r>
              <a:rPr lang="en-US" sz="2400" dirty="0"/>
              <a:t>5.3 Executive skills Problem Checklist, Elementary Version-Teacher</a:t>
            </a:r>
          </a:p>
          <a:p>
            <a:pPr defTabSz="914400">
              <a:spcBef>
                <a:spcPts val="0"/>
              </a:spcBef>
              <a:defRPr/>
            </a:pPr>
            <a:r>
              <a:rPr lang="en-US" sz="2400" dirty="0"/>
              <a:t>5.4 Executive Skills Problem Checklist, Middle/High School Version</a:t>
            </a:r>
          </a:p>
          <a:p>
            <a:pPr defTabSz="914400">
              <a:spcBef>
                <a:spcPts val="0"/>
              </a:spcBef>
              <a:defRPr/>
            </a:pPr>
            <a:r>
              <a:rPr lang="en-US" sz="2400" dirty="0"/>
              <a:t>5.5 Executive Skills Problem Checklist, Elementary Version-Parents</a:t>
            </a:r>
          </a:p>
          <a:p>
            <a:pPr defTabSz="914400">
              <a:spcBef>
                <a:spcPts val="0"/>
              </a:spcBef>
              <a:defRPr/>
            </a:pPr>
            <a:endParaRPr lang="en-US" dirty="0"/>
          </a:p>
          <a:p>
            <a:pPr defTabSz="914400">
              <a:spcBef>
                <a:spcPts val="0"/>
              </a:spcBef>
              <a:defRPr/>
            </a:pPr>
            <a:endParaRPr lang="en-US" dirty="0"/>
          </a:p>
          <a:p>
            <a:pPr defTabSz="914400">
              <a:spcBef>
                <a:spcPts val="0"/>
              </a:spcBef>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48</a:t>
            </a:fld>
            <a:endParaRPr lang="en-US"/>
          </a:p>
        </p:txBody>
      </p:sp>
    </p:spTree>
    <p:extLst>
      <p:ext uri="{BB962C8B-B14F-4D97-AF65-F5344CB8AC3E}">
        <p14:creationId xmlns:p14="http://schemas.microsoft.com/office/powerpoint/2010/main" val="1484896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Skill Delays/Deficits </a:t>
            </a:r>
            <a:endParaRPr lang="en-US" sz="4000"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Academic, communication, social, and/or self-management skills delays or deficits </a:t>
            </a:r>
            <a:r>
              <a:rPr lang="en-US" b="1" i="1" dirty="0"/>
              <a:t>that contribute to interfering behavior</a:t>
            </a:r>
          </a:p>
          <a:p>
            <a:pPr marL="0" indent="0">
              <a:buNone/>
            </a:pPr>
            <a:r>
              <a:rPr lang="en-US" b="1" dirty="0"/>
              <a:t>Examples: </a:t>
            </a:r>
          </a:p>
          <a:p>
            <a:r>
              <a:rPr lang="en-US" dirty="0"/>
              <a:t>receptive and/or expressive language skills</a:t>
            </a:r>
          </a:p>
          <a:p>
            <a:r>
              <a:rPr lang="en-US" dirty="0"/>
              <a:t>academic delays</a:t>
            </a:r>
          </a:p>
          <a:p>
            <a:r>
              <a:rPr lang="en-US" dirty="0"/>
              <a:t>social coping skills</a:t>
            </a:r>
          </a:p>
          <a:p>
            <a:r>
              <a:rPr lang="en-US" dirty="0"/>
              <a:t>self-management skills</a:t>
            </a:r>
          </a:p>
          <a:p>
            <a:r>
              <a:rPr lang="en-US" dirty="0"/>
              <a:t>psychological flexibility</a:t>
            </a:r>
          </a:p>
          <a:p>
            <a:r>
              <a:rPr lang="en-US" dirty="0"/>
              <a:t>reciprocal social skills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49</a:t>
            </a:fld>
            <a:endParaRPr lang="en-US"/>
          </a:p>
        </p:txBody>
      </p:sp>
    </p:spTree>
    <p:extLst>
      <p:ext uri="{BB962C8B-B14F-4D97-AF65-F5344CB8AC3E}">
        <p14:creationId xmlns:p14="http://schemas.microsoft.com/office/powerpoint/2010/main" val="427720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Why We Conduct FBAs</a:t>
            </a:r>
          </a:p>
        </p:txBody>
      </p:sp>
      <p:sp>
        <p:nvSpPr>
          <p:cNvPr id="3" name="Content Placeholder 2"/>
          <p:cNvSpPr>
            <a:spLocks noGrp="1"/>
          </p:cNvSpPr>
          <p:nvPr>
            <p:ph idx="1"/>
          </p:nvPr>
        </p:nvSpPr>
        <p:spPr/>
        <p:txBody>
          <a:bodyPr/>
          <a:lstStyle/>
          <a:p>
            <a:pPr marL="0" indent="0">
              <a:buFontTx/>
              <a:buNone/>
              <a:defRPr/>
            </a:pPr>
            <a:r>
              <a:rPr lang="en-US" sz="2800" b="1" dirty="0"/>
              <a:t>A Functional Behavioral Assessment (FBA) is conducted to answer three basic questions:</a:t>
            </a:r>
          </a:p>
          <a:p>
            <a:pPr marL="0" indent="0">
              <a:buFontTx/>
              <a:buNone/>
              <a:defRPr/>
            </a:pPr>
            <a:endParaRPr lang="en-US" sz="2800" b="1" dirty="0"/>
          </a:p>
          <a:p>
            <a:pPr>
              <a:defRPr/>
            </a:pPr>
            <a:r>
              <a:rPr lang="en-US" sz="2800" b="1" dirty="0"/>
              <a:t>Why</a:t>
            </a:r>
            <a:r>
              <a:rPr lang="en-US" sz="2800" dirty="0"/>
              <a:t> does the student </a:t>
            </a:r>
            <a:r>
              <a:rPr lang="en-US" sz="2800" b="1" dirty="0"/>
              <a:t>exhibit interfering behaviors</a:t>
            </a:r>
            <a:r>
              <a:rPr lang="en-US" sz="2800" dirty="0"/>
              <a:t>?</a:t>
            </a:r>
          </a:p>
          <a:p>
            <a:pPr>
              <a:defRPr/>
            </a:pPr>
            <a:r>
              <a:rPr lang="en-US" sz="2800" b="1" dirty="0"/>
              <a:t>What</a:t>
            </a:r>
            <a:r>
              <a:rPr lang="en-US" sz="2800" dirty="0"/>
              <a:t> can we do to </a:t>
            </a:r>
            <a:r>
              <a:rPr lang="en-US" sz="2800" b="1" i="1" dirty="0"/>
              <a:t>decrease</a:t>
            </a:r>
            <a:r>
              <a:rPr lang="en-US" sz="2800" b="1" dirty="0"/>
              <a:t> those interfering behaviors? </a:t>
            </a:r>
          </a:p>
          <a:p>
            <a:pPr>
              <a:defRPr/>
            </a:pPr>
            <a:r>
              <a:rPr lang="en-US" sz="2800" b="1" dirty="0"/>
              <a:t>What</a:t>
            </a:r>
            <a:r>
              <a:rPr lang="en-US" sz="2800" dirty="0"/>
              <a:t> can we do to </a:t>
            </a:r>
            <a:r>
              <a:rPr lang="en-US" sz="2800" b="1" dirty="0"/>
              <a:t>i</a:t>
            </a:r>
            <a:r>
              <a:rPr lang="en-US" sz="2800" b="1" i="1" dirty="0"/>
              <a:t>ncrease</a:t>
            </a:r>
            <a:r>
              <a:rPr lang="en-US" sz="2800" b="1" dirty="0"/>
              <a:t> socially meaningful replacement behaviors?</a:t>
            </a:r>
          </a:p>
        </p:txBody>
      </p:sp>
      <p:sp>
        <p:nvSpPr>
          <p:cNvPr id="4" name="Footer Placeholder 3"/>
          <p:cNvSpPr>
            <a:spLocks noGrp="1"/>
          </p:cNvSpPr>
          <p:nvPr>
            <p:ph type="ftr" sz="quarter" idx="11"/>
          </p:nvPr>
        </p:nvSpPr>
        <p:spPr/>
        <p:txBody>
          <a:bodyPr/>
          <a:lstStyle/>
          <a:p>
            <a:pPr>
              <a:defRPr/>
            </a:pPr>
            <a:r>
              <a:rPr lang="nl-NL" altLang="en-US"/>
              <a:t>Steege (2019)</a:t>
            </a:r>
            <a:endParaRPr lang="en-US" altLang="en-US"/>
          </a:p>
        </p:txBody>
      </p:sp>
    </p:spTree>
    <p:extLst>
      <p:ext uri="{BB962C8B-B14F-4D97-AF65-F5344CB8AC3E}">
        <p14:creationId xmlns:p14="http://schemas.microsoft.com/office/powerpoint/2010/main" val="1751380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Delays/Deficits cont’d</a:t>
            </a:r>
          </a:p>
        </p:txBody>
      </p:sp>
      <p:sp>
        <p:nvSpPr>
          <p:cNvPr id="3" name="Content Placeholder 2"/>
          <p:cNvSpPr>
            <a:spLocks noGrp="1"/>
          </p:cNvSpPr>
          <p:nvPr>
            <p:ph idx="1"/>
          </p:nvPr>
        </p:nvSpPr>
        <p:spPr/>
        <p:txBody>
          <a:bodyPr>
            <a:normAutofit lnSpcReduction="10000"/>
          </a:bodyPr>
          <a:lstStyle/>
          <a:p>
            <a:r>
              <a:rPr lang="en-US" dirty="0"/>
              <a:t>recreation-leisure skills</a:t>
            </a:r>
          </a:p>
          <a:p>
            <a:r>
              <a:rPr lang="en-US" dirty="0"/>
              <a:t>adaptive living skills</a:t>
            </a:r>
          </a:p>
          <a:p>
            <a:r>
              <a:rPr lang="en-US" dirty="0"/>
              <a:t>problem solving skills</a:t>
            </a:r>
          </a:p>
          <a:p>
            <a:r>
              <a:rPr lang="en-US" dirty="0"/>
              <a:t>rational thinking skills</a:t>
            </a:r>
          </a:p>
          <a:p>
            <a:r>
              <a:rPr lang="en-US" dirty="0"/>
              <a:t>response inhibition</a:t>
            </a:r>
          </a:p>
          <a:p>
            <a:r>
              <a:rPr lang="en-US" dirty="0"/>
              <a:t>Others: ______________________________</a:t>
            </a:r>
          </a:p>
          <a:p>
            <a:pPr marL="0" indent="0">
              <a:buNone/>
            </a:pPr>
            <a:r>
              <a:rPr lang="en-US" dirty="0"/>
              <a:t>______________________________________</a:t>
            </a:r>
          </a:p>
          <a:p>
            <a:pPr marL="0" indent="0">
              <a:buNone/>
            </a:pPr>
            <a:r>
              <a:rPr lang="en-US" dirty="0"/>
              <a:t>______________________________________</a:t>
            </a:r>
          </a:p>
          <a:p>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50</a:t>
            </a:fld>
            <a:endParaRPr lang="en-US"/>
          </a:p>
        </p:txBody>
      </p:sp>
    </p:spTree>
    <p:extLst>
      <p:ext uri="{BB962C8B-B14F-4D97-AF65-F5344CB8AC3E}">
        <p14:creationId xmlns:p14="http://schemas.microsoft.com/office/powerpoint/2010/main" val="1169142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Executive Skills:  Delays/Deficits</a:t>
            </a:r>
          </a:p>
        </p:txBody>
      </p:sp>
      <p:sp>
        <p:nvSpPr>
          <p:cNvPr id="3" name="Content Placeholder 2"/>
          <p:cNvSpPr>
            <a:spLocks noGrp="1"/>
          </p:cNvSpPr>
          <p:nvPr>
            <p:ph idx="1"/>
          </p:nvPr>
        </p:nvSpPr>
        <p:spPr/>
        <p:txBody>
          <a:bodyPr>
            <a:normAutofit/>
          </a:bodyPr>
          <a:lstStyle/>
          <a:p>
            <a:pPr marL="0" lvl="0" indent="0" defTabSz="914400">
              <a:spcBef>
                <a:spcPts val="0"/>
              </a:spcBef>
              <a:buNone/>
              <a:defRPr/>
            </a:pPr>
            <a:r>
              <a:rPr lang="en-US" b="1" dirty="0"/>
              <a:t>See Chapter 5: Executive Skills in </a:t>
            </a:r>
            <a:r>
              <a:rPr lang="en-US" b="1" dirty="0" err="1"/>
              <a:t>Steege</a:t>
            </a:r>
            <a:r>
              <a:rPr lang="en-US" b="1" dirty="0"/>
              <a:t>, et al (2019) </a:t>
            </a:r>
          </a:p>
          <a:p>
            <a:pPr marL="0" lvl="0" indent="0" defTabSz="914400">
              <a:spcBef>
                <a:spcPts val="0"/>
              </a:spcBef>
              <a:buNone/>
              <a:defRPr/>
            </a:pPr>
            <a:endParaRPr lang="en-US" b="1" dirty="0"/>
          </a:p>
          <a:p>
            <a:pPr marL="0" lvl="0" indent="0" defTabSz="914400">
              <a:spcBef>
                <a:spcPts val="0"/>
              </a:spcBef>
              <a:buNone/>
              <a:defRPr/>
            </a:pPr>
            <a:r>
              <a:rPr lang="en-US" b="1" dirty="0"/>
              <a:t>Table 5.1 Executive Skill Definitions and Examples</a:t>
            </a:r>
          </a:p>
          <a:p>
            <a:pPr marL="0" lvl="0" indent="0" defTabSz="914400">
              <a:spcBef>
                <a:spcPts val="0"/>
              </a:spcBef>
              <a:buNone/>
              <a:defRPr/>
            </a:pPr>
            <a:endParaRPr lang="en-US" b="1" dirty="0"/>
          </a:p>
          <a:p>
            <a:pPr marL="0" lvl="0" indent="0" defTabSz="914400">
              <a:spcBef>
                <a:spcPts val="0"/>
              </a:spcBef>
              <a:buNone/>
              <a:defRPr/>
            </a:pPr>
            <a:r>
              <a:rPr lang="en-US" dirty="0"/>
              <a:t>This table identifies potential skills that may be </a:t>
            </a:r>
            <a:r>
              <a:rPr lang="en-US" u="sng" dirty="0"/>
              <a:t>delayed</a:t>
            </a:r>
            <a:r>
              <a:rPr lang="en-US" dirty="0"/>
              <a:t> within the individual </a:t>
            </a:r>
            <a:r>
              <a:rPr lang="en-US" b="1" dirty="0"/>
              <a:t>(see:   “Corresponding executive skills and definition”)</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51</a:t>
            </a:fld>
            <a:endParaRPr lang="en-US"/>
          </a:p>
        </p:txBody>
      </p:sp>
    </p:spTree>
    <p:extLst>
      <p:ext uri="{BB962C8B-B14F-4D97-AF65-F5344CB8AC3E}">
        <p14:creationId xmlns:p14="http://schemas.microsoft.com/office/powerpoint/2010/main" val="1158556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sp>
        <p:nvSpPr>
          <p:cNvPr id="3" name="Content Placeholder 2"/>
          <p:cNvSpPr>
            <a:spLocks noGrp="1"/>
          </p:cNvSpPr>
          <p:nvPr>
            <p:ph idx="1"/>
          </p:nvPr>
        </p:nvSpPr>
        <p:spPr/>
        <p:txBody>
          <a:bodyPr>
            <a:normAutofit/>
          </a:bodyPr>
          <a:lstStyle/>
          <a:p>
            <a:pPr marL="0" lvl="0" indent="0" defTabSz="914400">
              <a:spcBef>
                <a:spcPts val="0"/>
              </a:spcBef>
              <a:buNone/>
              <a:defRPr/>
            </a:pPr>
            <a:r>
              <a:rPr lang="en-US" b="1" dirty="0"/>
              <a:t>See Chapter 5: Executive Skills in </a:t>
            </a:r>
            <a:r>
              <a:rPr lang="en-US" b="1" dirty="0" err="1"/>
              <a:t>Steege</a:t>
            </a:r>
            <a:r>
              <a:rPr lang="en-US" b="1" dirty="0"/>
              <a:t>, et al (2019):  See pages 59-62</a:t>
            </a:r>
          </a:p>
          <a:p>
            <a:pPr marL="0" lvl="0" indent="0" defTabSz="914400">
              <a:spcBef>
                <a:spcPts val="0"/>
              </a:spcBef>
              <a:buNone/>
              <a:defRPr/>
            </a:pPr>
            <a:endParaRPr lang="en-US" b="1" dirty="0"/>
          </a:p>
          <a:p>
            <a:pPr marL="0" lvl="0" indent="0" defTabSz="914400">
              <a:spcBef>
                <a:spcPts val="0"/>
              </a:spcBef>
              <a:buNone/>
              <a:defRPr/>
            </a:pPr>
            <a:r>
              <a:rPr lang="en-US" b="1" dirty="0"/>
              <a:t>Review this example:</a:t>
            </a:r>
          </a:p>
          <a:p>
            <a:pPr defTabSz="914400">
              <a:spcBef>
                <a:spcPts val="0"/>
              </a:spcBef>
              <a:defRPr/>
            </a:pPr>
            <a:r>
              <a:rPr lang="en-US" dirty="0"/>
              <a:t>Characteristics of student with a weakness in flexibility</a:t>
            </a:r>
          </a:p>
          <a:p>
            <a:pPr defTabSz="914400">
              <a:spcBef>
                <a:spcPts val="0"/>
              </a:spcBef>
              <a:defRPr/>
            </a:pPr>
            <a:r>
              <a:rPr lang="en-US" dirty="0"/>
              <a:t>Environmental Modifications</a:t>
            </a:r>
          </a:p>
          <a:p>
            <a:pPr defTabSz="914400">
              <a:spcBef>
                <a:spcPts val="0"/>
              </a:spcBef>
              <a:defRPr/>
            </a:pPr>
            <a:r>
              <a:rPr lang="en-US" dirty="0"/>
              <a:t>Teaching and Reinforcing the Skill </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52</a:t>
            </a:fld>
            <a:endParaRPr lang="en-US"/>
          </a:p>
        </p:txBody>
      </p:sp>
    </p:spTree>
    <p:extLst>
      <p:ext uri="{BB962C8B-B14F-4D97-AF65-F5344CB8AC3E}">
        <p14:creationId xmlns:p14="http://schemas.microsoft.com/office/powerpoint/2010/main" val="318343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Personal Characteristics and Delays/Deficits</a:t>
            </a:r>
          </a:p>
        </p:txBody>
      </p:sp>
      <p:sp>
        <p:nvSpPr>
          <p:cNvPr id="3" name="Content Placeholder 2"/>
          <p:cNvSpPr>
            <a:spLocks noGrp="1"/>
          </p:cNvSpPr>
          <p:nvPr>
            <p:ph idx="1"/>
          </p:nvPr>
        </p:nvSpPr>
        <p:spPr/>
        <p:txBody>
          <a:bodyPr>
            <a:normAutofit lnSpcReduction="10000"/>
          </a:bodyPr>
          <a:lstStyle/>
          <a:p>
            <a:pPr marL="0" indent="0">
              <a:buNone/>
            </a:pPr>
            <a:r>
              <a:rPr lang="en-US" dirty="0"/>
              <a:t>When completing the BAPS: Assessment Results</a:t>
            </a:r>
          </a:p>
          <a:p>
            <a:pPr marL="0" indent="0">
              <a:buNone/>
            </a:pPr>
            <a:endParaRPr lang="en-US" dirty="0"/>
          </a:p>
          <a:p>
            <a:r>
              <a:rPr lang="en-US" dirty="0"/>
              <a:t>Consider the variables that make it difficult or challenging for the individual to navigate or to be successful within the context</a:t>
            </a:r>
          </a:p>
          <a:p>
            <a:r>
              <a:rPr lang="en-US" b="1" dirty="0"/>
              <a:t>Do not list all personal characteristics and deficits/delays</a:t>
            </a:r>
          </a:p>
          <a:p>
            <a:r>
              <a:rPr lang="en-US" dirty="0"/>
              <a:t>List only those variables that </a:t>
            </a:r>
            <a:r>
              <a:rPr lang="en-US" b="1" i="1" dirty="0"/>
              <a:t>contribute</a:t>
            </a:r>
            <a:r>
              <a:rPr lang="en-US" dirty="0"/>
              <a:t> to interfering behavior</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53</a:t>
            </a:fld>
            <a:endParaRPr lang="en-US"/>
          </a:p>
        </p:txBody>
      </p:sp>
    </p:spTree>
    <p:extLst>
      <p:ext uri="{BB962C8B-B14F-4D97-AF65-F5344CB8AC3E}">
        <p14:creationId xmlns:p14="http://schemas.microsoft.com/office/powerpoint/2010/main" val="266513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Example: Personal Characteristics and Delays/Deficits:  Yin and Yang</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Consider the case of the child with the following </a:t>
            </a:r>
            <a:r>
              <a:rPr lang="en-US" sz="2800" b="1" dirty="0"/>
              <a:t>personal characteristics (tendencies) and delays/deficits </a:t>
            </a:r>
            <a:r>
              <a:rPr lang="en-US" sz="2800" dirty="0"/>
              <a:t>that contributed to interfering behaviors</a:t>
            </a:r>
            <a:br>
              <a:rPr lang="en-US" sz="2800" dirty="0"/>
            </a:br>
            <a:br>
              <a:rPr lang="en-US" sz="2800" dirty="0"/>
            </a:br>
            <a:r>
              <a:rPr lang="en-US" sz="2800" b="1" dirty="0"/>
              <a:t>Personal characteristics </a:t>
            </a:r>
            <a:r>
              <a:rPr lang="en-US" sz="2800" dirty="0"/>
              <a:t>(irrational “black and white” thinking; rigid/resistant to change; impulsive)</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t>Delays/Deficits</a:t>
            </a:r>
            <a:r>
              <a:rPr lang="en-US" sz="2800" dirty="0"/>
              <a:t>  (rational thinking, psychological flexibility, response inhibition, self-management skills)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54</a:t>
            </a:fld>
            <a:endParaRPr lang="en-US"/>
          </a:p>
        </p:txBody>
      </p:sp>
    </p:spTree>
    <p:extLst>
      <p:ext uri="{BB962C8B-B14F-4D97-AF65-F5344CB8AC3E}">
        <p14:creationId xmlns:p14="http://schemas.microsoft.com/office/powerpoint/2010/main" val="1809035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Steege (2019)</a:t>
            </a:r>
            <a:endParaRPr lang="en-US"/>
          </a:p>
        </p:txBody>
      </p:sp>
      <p:sp>
        <p:nvSpPr>
          <p:cNvPr id="3" name="Slide Number Placeholder 2"/>
          <p:cNvSpPr>
            <a:spLocks noGrp="1"/>
          </p:cNvSpPr>
          <p:nvPr>
            <p:ph type="sldNum" sz="quarter" idx="12"/>
          </p:nvPr>
        </p:nvSpPr>
        <p:spPr/>
        <p:txBody>
          <a:bodyPr/>
          <a:lstStyle/>
          <a:p>
            <a:fld id="{D5A7EBEB-D7A3-6D4C-B048-59E0F5BB94A8}" type="slidenum">
              <a:rPr lang="en-US" smtClean="0"/>
              <a:t>55</a:t>
            </a:fld>
            <a:endParaRPr lang="en-US"/>
          </a:p>
        </p:txBody>
      </p:sp>
      <p:pic>
        <p:nvPicPr>
          <p:cNvPr id="25" name="Picture 24"/>
          <p:cNvPicPr>
            <a:picLocks noChangeAspect="1"/>
          </p:cNvPicPr>
          <p:nvPr/>
        </p:nvPicPr>
        <p:blipFill>
          <a:blip r:embed="rId2"/>
          <a:stretch>
            <a:fillRect/>
          </a:stretch>
        </p:blipFill>
        <p:spPr>
          <a:xfrm>
            <a:off x="2047810" y="0"/>
            <a:ext cx="5048379" cy="6858000"/>
          </a:xfrm>
          <a:prstGeom prst="rect">
            <a:avLst/>
          </a:prstGeom>
        </p:spPr>
      </p:pic>
    </p:spTree>
    <p:extLst>
      <p:ext uri="{BB962C8B-B14F-4D97-AF65-F5344CB8AC3E}">
        <p14:creationId xmlns:p14="http://schemas.microsoft.com/office/powerpoint/2010/main" val="650051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 Analytic Problem Solving</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3600" b="1" dirty="0"/>
          </a:p>
          <a:p>
            <a:r>
              <a:rPr lang="en-US" sz="3600" b="1" dirty="0"/>
              <a:t>Reinforcing Consequences </a:t>
            </a:r>
          </a:p>
          <a:p>
            <a:r>
              <a:rPr lang="en-US" sz="3600" b="1" dirty="0"/>
              <a:t>Parameters of Reinforcement </a:t>
            </a:r>
          </a:p>
          <a:p>
            <a:pPr marL="0" indent="0" algn="ctr">
              <a:buNone/>
            </a:pPr>
            <a:endParaRPr lang="en-US" b="1" dirty="0"/>
          </a:p>
          <a:p>
            <a:pPr marL="0" indent="0" algn="ctr">
              <a:buNone/>
            </a:pPr>
            <a:endParaRPr lang="en-US" b="1"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56</a:t>
            </a:fld>
            <a:endParaRPr lang="en-US"/>
          </a:p>
        </p:txBody>
      </p:sp>
    </p:spTree>
    <p:extLst>
      <p:ext uri="{BB962C8B-B14F-4D97-AF65-F5344CB8AC3E}">
        <p14:creationId xmlns:p14="http://schemas.microsoft.com/office/powerpoint/2010/main" val="1231164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Reinforcing Consequences</a:t>
            </a:r>
          </a:p>
        </p:txBody>
      </p:sp>
      <p:sp>
        <p:nvSpPr>
          <p:cNvPr id="3" name="Content Placeholder 2"/>
          <p:cNvSpPr>
            <a:spLocks noGrp="1"/>
          </p:cNvSpPr>
          <p:nvPr>
            <p:ph idx="1"/>
          </p:nvPr>
        </p:nvSpPr>
        <p:spPr>
          <a:xfrm>
            <a:off x="457200" y="2032000"/>
            <a:ext cx="8229600" cy="4094163"/>
          </a:xfrm>
        </p:spPr>
        <p:txBody>
          <a:bodyPr>
            <a:normAutofit/>
          </a:bodyPr>
          <a:lstStyle/>
          <a:p>
            <a:pPr marL="0" indent="0">
              <a:buNone/>
            </a:pPr>
            <a:r>
              <a:rPr lang="en-US" sz="2800" dirty="0"/>
              <a:t>Identification and description of </a:t>
            </a:r>
            <a:r>
              <a:rPr lang="en-US" sz="2800" b="1" dirty="0"/>
              <a:t>reinforcing consequences </a:t>
            </a:r>
            <a:r>
              <a:rPr lang="en-US" sz="2800" dirty="0"/>
              <a:t>results in the determination of:</a:t>
            </a:r>
          </a:p>
          <a:p>
            <a:pPr marL="0" indent="0">
              <a:buNone/>
            </a:pPr>
            <a:endParaRPr lang="en-US" sz="2800" dirty="0"/>
          </a:p>
          <a:p>
            <a:r>
              <a:rPr lang="en-US" sz="2800" dirty="0"/>
              <a:t>Motivational triggers</a:t>
            </a:r>
          </a:p>
          <a:p>
            <a:r>
              <a:rPr lang="en-US" sz="2800" dirty="0"/>
              <a:t>Sources of reinforcement</a:t>
            </a:r>
          </a:p>
          <a:p>
            <a:r>
              <a:rPr lang="en-US" sz="2800" dirty="0"/>
              <a:t>Parameters of reinforcement</a:t>
            </a:r>
          </a:p>
          <a:p>
            <a:endParaRPr lang="en-US" sz="2800" dirty="0"/>
          </a:p>
          <a:p>
            <a:pPr marL="0" indent="0">
              <a:buNone/>
            </a:pPr>
            <a:r>
              <a:rPr lang="en-US" sz="2800" dirty="0"/>
              <a:t>We will </a:t>
            </a:r>
            <a:r>
              <a:rPr lang="en-US" sz="2800" b="1" i="1" dirty="0"/>
              <a:t>next</a:t>
            </a:r>
            <a:r>
              <a:rPr lang="en-US" sz="2800" dirty="0"/>
              <a:t> focus on </a:t>
            </a:r>
            <a:r>
              <a:rPr lang="en-US" sz="2800" b="1" dirty="0"/>
              <a:t>Reinforcing Consequences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57</a:t>
            </a:fld>
            <a:endParaRPr lang="en-US"/>
          </a:p>
        </p:txBody>
      </p:sp>
    </p:spTree>
    <p:extLst>
      <p:ext uri="{BB962C8B-B14F-4D97-AF65-F5344CB8AC3E}">
        <p14:creationId xmlns:p14="http://schemas.microsoft.com/office/powerpoint/2010/main" val="1354425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Reinforcing Consequences </a:t>
            </a:r>
            <a:endParaRPr lang="en-US" sz="4000"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dirty="0"/>
              <a:t>Variables that </a:t>
            </a:r>
            <a:r>
              <a:rPr lang="en-US" sz="3000" b="1" dirty="0"/>
              <a:t>follow </a:t>
            </a:r>
            <a:r>
              <a:rPr lang="en-US" sz="3000" dirty="0"/>
              <a:t>interfering behavior and thereby </a:t>
            </a:r>
            <a:r>
              <a:rPr lang="en-US" sz="3000" b="1" dirty="0"/>
              <a:t>strengthen </a:t>
            </a:r>
            <a:r>
              <a:rPr lang="en-US" sz="3000" dirty="0"/>
              <a:t>the future probability of behaviors(see pages 31-33 and Table 3.1 of text)</a:t>
            </a:r>
          </a:p>
          <a:p>
            <a:pPr marL="0" indent="0">
              <a:buNone/>
            </a:pPr>
            <a:endParaRPr lang="en-US" sz="3000" b="1" dirty="0"/>
          </a:p>
          <a:p>
            <a:r>
              <a:rPr lang="en-US" sz="3000" b="1" dirty="0"/>
              <a:t>Individually Mediated Positive Reinforcement</a:t>
            </a:r>
          </a:p>
          <a:p>
            <a:r>
              <a:rPr lang="en-US" sz="3000" b="1" dirty="0"/>
              <a:t>Individually Mediated Negative Reinforcement</a:t>
            </a:r>
          </a:p>
          <a:p>
            <a:r>
              <a:rPr lang="en-US" sz="3000" b="1" dirty="0"/>
              <a:t>Socially Mediated Positive Reinforcement</a:t>
            </a:r>
          </a:p>
          <a:p>
            <a:r>
              <a:rPr lang="en-US" sz="3000" b="1" dirty="0"/>
              <a:t>Socially Mediated Negative Reinforcement</a:t>
            </a:r>
          </a:p>
          <a:p>
            <a:r>
              <a:rPr lang="en-US" sz="3000" b="1" dirty="0"/>
              <a:t>Automatic Positive Reinforcement </a:t>
            </a:r>
          </a:p>
          <a:p>
            <a:r>
              <a:rPr lang="en-US" sz="3000" b="1" dirty="0"/>
              <a:t>Automatic Negative Reinforcement</a:t>
            </a:r>
          </a:p>
          <a:p>
            <a:endParaRPr lang="en-US" sz="3000" b="1" dirty="0"/>
          </a:p>
          <a:p>
            <a:endParaRPr lang="en-US" b="1"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58</a:t>
            </a:fld>
            <a:endParaRPr lang="en-US"/>
          </a:p>
        </p:txBody>
      </p:sp>
    </p:spTree>
    <p:extLst>
      <p:ext uri="{BB962C8B-B14F-4D97-AF65-F5344CB8AC3E}">
        <p14:creationId xmlns:p14="http://schemas.microsoft.com/office/powerpoint/2010/main" val="1307127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Positive Reinforcement (R+)</a:t>
            </a:r>
          </a:p>
        </p:txBody>
      </p:sp>
      <p:sp>
        <p:nvSpPr>
          <p:cNvPr id="3" name="Content Placeholder 2"/>
          <p:cNvSpPr>
            <a:spLocks noGrp="1"/>
          </p:cNvSpPr>
          <p:nvPr>
            <p:ph idx="1"/>
          </p:nvPr>
        </p:nvSpPr>
        <p:spPr/>
        <p:txBody>
          <a:bodyPr>
            <a:normAutofit lnSpcReduction="10000"/>
          </a:bodyPr>
          <a:lstStyle/>
          <a:p>
            <a:pPr marL="0" indent="0">
              <a:buNone/>
            </a:pPr>
            <a:r>
              <a:rPr lang="en-US" dirty="0"/>
              <a:t>Presentation (+) of: </a:t>
            </a:r>
          </a:p>
          <a:p>
            <a:pPr marL="0" indent="0">
              <a:buNone/>
            </a:pPr>
            <a:endParaRPr lang="en-US" dirty="0"/>
          </a:p>
          <a:p>
            <a:r>
              <a:rPr lang="en-US" b="1" dirty="0"/>
              <a:t>Preferred</a:t>
            </a:r>
            <a:r>
              <a:rPr lang="en-US" dirty="0"/>
              <a:t> stimuli/events that follow and </a:t>
            </a:r>
            <a:r>
              <a:rPr lang="en-US" i="1" dirty="0"/>
              <a:t>strengthen</a:t>
            </a:r>
            <a:r>
              <a:rPr lang="en-US" dirty="0"/>
              <a:t> interfering behavior</a:t>
            </a:r>
          </a:p>
          <a:p>
            <a:endParaRPr lang="en-US" dirty="0"/>
          </a:p>
          <a:p>
            <a:r>
              <a:rPr lang="en-US" dirty="0"/>
              <a:t>Examples:  social attention, tangibles (food/toys/games/social media devices), activities (preferred leisure, preferred academic)</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59</a:t>
            </a:fld>
            <a:endParaRPr lang="en-US"/>
          </a:p>
        </p:txBody>
      </p:sp>
    </p:spTree>
    <p:extLst>
      <p:ext uri="{BB962C8B-B14F-4D97-AF65-F5344CB8AC3E}">
        <p14:creationId xmlns:p14="http://schemas.microsoft.com/office/powerpoint/2010/main" val="229129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 Analytic Problem Solving</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Based on:</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defTabSz="914400">
              <a:spcBef>
                <a:spcPts val="0"/>
              </a:spcBef>
            </a:pPr>
            <a:r>
              <a:rPr lang="en-US" b="1" dirty="0"/>
              <a:t>Philosophical Doubt</a:t>
            </a:r>
          </a:p>
          <a:p>
            <a:pPr defTabSz="914400">
              <a:spcBef>
                <a:spcPts val="0"/>
              </a:spcBef>
            </a:pPr>
            <a:endParaRPr lang="en-US" b="1" dirty="0"/>
          </a:p>
          <a:p>
            <a:pPr defTabSz="914400">
              <a:spcBef>
                <a:spcPts val="0"/>
              </a:spcBef>
            </a:pPr>
            <a:r>
              <a:rPr lang="en-US" b="1" dirty="0"/>
              <a:t>Empiricism</a:t>
            </a:r>
          </a:p>
          <a:p>
            <a:pPr defTabSz="914400">
              <a:spcBef>
                <a:spcPts val="0"/>
              </a:spcBef>
            </a:pPr>
            <a:endParaRPr lang="en-US" b="1" dirty="0"/>
          </a:p>
          <a:p>
            <a:pPr defTabSz="914400">
              <a:spcBef>
                <a:spcPts val="0"/>
              </a:spcBef>
            </a:pPr>
            <a:r>
              <a:rPr lang="en-US" b="1" dirty="0"/>
              <a:t>Behavioral Compassion</a:t>
            </a:r>
          </a:p>
          <a:p>
            <a:pPr marL="0" indent="0" defTabSz="914400">
              <a:spcBef>
                <a:spcPts val="0"/>
              </a:spcBef>
              <a:buNone/>
            </a:pPr>
            <a:endParaRPr lang="en-US" b="1" dirty="0"/>
          </a:p>
          <a:p>
            <a:pPr defTabSz="914400">
              <a:spcBef>
                <a:spcPts val="0"/>
              </a:spcBef>
            </a:pPr>
            <a:r>
              <a:rPr lang="en-US" b="1" dirty="0"/>
              <a:t>Behavioral Empathy</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a:t>
            </a:fld>
            <a:endParaRPr lang="en-US"/>
          </a:p>
        </p:txBody>
      </p:sp>
    </p:spTree>
    <p:extLst>
      <p:ext uri="{BB962C8B-B14F-4D97-AF65-F5344CB8AC3E}">
        <p14:creationId xmlns:p14="http://schemas.microsoft.com/office/powerpoint/2010/main" val="1008683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Negative Reinforcement (R-)</a:t>
            </a:r>
          </a:p>
        </p:txBody>
      </p:sp>
      <p:sp>
        <p:nvSpPr>
          <p:cNvPr id="3" name="Content Placeholder 2"/>
          <p:cNvSpPr>
            <a:spLocks noGrp="1"/>
          </p:cNvSpPr>
          <p:nvPr>
            <p:ph idx="1"/>
          </p:nvPr>
        </p:nvSpPr>
        <p:spPr/>
        <p:txBody>
          <a:bodyPr>
            <a:normAutofit lnSpcReduction="10000"/>
          </a:bodyPr>
          <a:lstStyle/>
          <a:p>
            <a:pPr marL="0" indent="0">
              <a:buNone/>
            </a:pPr>
            <a:r>
              <a:rPr lang="en-US" dirty="0"/>
              <a:t>Avoiding or removing ( -):</a:t>
            </a:r>
          </a:p>
          <a:p>
            <a:r>
              <a:rPr lang="en-US" b="1" dirty="0"/>
              <a:t>Personally Aversive</a:t>
            </a:r>
            <a:r>
              <a:rPr lang="en-US" dirty="0"/>
              <a:t> (or non-preferred) stimuli/events contingent on interfering behavior and that </a:t>
            </a:r>
            <a:r>
              <a:rPr lang="en-US" i="1" dirty="0"/>
              <a:t>strengthen</a:t>
            </a:r>
            <a:r>
              <a:rPr lang="en-US" dirty="0"/>
              <a:t> interfering behavior</a:t>
            </a:r>
          </a:p>
          <a:p>
            <a:endParaRPr lang="en-US" dirty="0"/>
          </a:p>
          <a:p>
            <a:r>
              <a:rPr lang="en-US" dirty="0"/>
              <a:t>Examples:  avoidance or withdrawal of </a:t>
            </a:r>
            <a:r>
              <a:rPr lang="en-US" b="1" dirty="0"/>
              <a:t>non-preferred </a:t>
            </a:r>
            <a:r>
              <a:rPr lang="en-US" dirty="0"/>
              <a:t>attention, </a:t>
            </a:r>
            <a:r>
              <a:rPr lang="en-US" b="1" dirty="0"/>
              <a:t>difficult</a:t>
            </a:r>
            <a:r>
              <a:rPr lang="en-US" dirty="0"/>
              <a:t> academic tasks, </a:t>
            </a:r>
            <a:r>
              <a:rPr lang="en-US" b="1" dirty="0"/>
              <a:t>non-preferred</a:t>
            </a:r>
            <a:r>
              <a:rPr lang="en-US" dirty="0"/>
              <a:t> activities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60</a:t>
            </a:fld>
            <a:endParaRPr lang="en-US"/>
          </a:p>
        </p:txBody>
      </p:sp>
    </p:spTree>
    <p:extLst>
      <p:ext uri="{BB962C8B-B14F-4D97-AF65-F5344CB8AC3E}">
        <p14:creationId xmlns:p14="http://schemas.microsoft.com/office/powerpoint/2010/main" val="3116912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Negative Reinforcement (R-)</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not to be confused with punishment</a:t>
            </a:r>
          </a:p>
          <a:p>
            <a:endParaRPr lang="en-US" dirty="0"/>
          </a:p>
          <a:p>
            <a:r>
              <a:rPr lang="en-US" dirty="0"/>
              <a:t>avoidance of or escape from “demands”</a:t>
            </a:r>
          </a:p>
          <a:p>
            <a:endParaRPr lang="en-US" dirty="0"/>
          </a:p>
          <a:p>
            <a:r>
              <a:rPr lang="en-US" dirty="0"/>
              <a:t>strengthens behavior just as positive reinforcement strengthens behavior</a:t>
            </a:r>
          </a:p>
          <a:p>
            <a:endParaRPr lang="en-US" dirty="0"/>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61</a:t>
            </a:fld>
            <a:endParaRPr lang="en-US"/>
          </a:p>
        </p:txBody>
      </p:sp>
    </p:spTree>
    <p:extLst>
      <p:ext uri="{BB962C8B-B14F-4D97-AF65-F5344CB8AC3E}">
        <p14:creationId xmlns:p14="http://schemas.microsoft.com/office/powerpoint/2010/main" val="212464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Reinforcement: Socially vs. Individually Mediated  </a:t>
            </a:r>
          </a:p>
        </p:txBody>
      </p:sp>
      <p:sp>
        <p:nvSpPr>
          <p:cNvPr id="3" name="Content Placeholder 2"/>
          <p:cNvSpPr>
            <a:spLocks noGrp="1"/>
          </p:cNvSpPr>
          <p:nvPr>
            <p:ph idx="1"/>
          </p:nvPr>
        </p:nvSpPr>
        <p:spPr/>
        <p:txBody>
          <a:bodyPr/>
          <a:lstStyle/>
          <a:p>
            <a:pPr marL="0" indent="0" defTabSz="914400">
              <a:spcBef>
                <a:spcPts val="0"/>
              </a:spcBef>
              <a:buNone/>
            </a:pPr>
            <a:r>
              <a:rPr lang="en-US" b="1" dirty="0"/>
              <a:t>Socially mediated</a:t>
            </a:r>
            <a:r>
              <a:rPr lang="en-US" dirty="0"/>
              <a:t>: reinforcement provided by another (e.g., teacher, classmate, parent, etc.)</a:t>
            </a:r>
          </a:p>
          <a:p>
            <a:pPr defTabSz="914400">
              <a:spcBef>
                <a:spcPts val="0"/>
              </a:spcBef>
            </a:pPr>
            <a:r>
              <a:rPr lang="en-US" b="1" dirty="0"/>
              <a:t>Parent</a:t>
            </a:r>
            <a:r>
              <a:rPr lang="en-US" dirty="0"/>
              <a:t> providing praise (positive reinforcement)</a:t>
            </a:r>
          </a:p>
          <a:p>
            <a:pPr defTabSz="914400">
              <a:spcBef>
                <a:spcPts val="0"/>
              </a:spcBef>
            </a:pPr>
            <a:r>
              <a:rPr lang="en-US" b="1" dirty="0"/>
              <a:t>Teacher </a:t>
            </a:r>
            <a:r>
              <a:rPr lang="en-US" dirty="0"/>
              <a:t>directing student to leave the classroom (negative reinforcement)</a:t>
            </a:r>
          </a:p>
          <a:p>
            <a:pPr marL="0" indent="0" defTabSz="914400">
              <a:spcBef>
                <a:spcPts val="0"/>
              </a:spcBef>
              <a:buNone/>
            </a:pPr>
            <a:endParaRPr lang="en-US" b="1" dirty="0"/>
          </a:p>
          <a:p>
            <a:pPr marL="0" indent="0" defTabSz="914400">
              <a:spcBef>
                <a:spcPts val="0"/>
              </a:spcBef>
              <a:buNone/>
            </a:pPr>
            <a:r>
              <a:rPr lang="en-US" b="1" dirty="0"/>
              <a:t>Individually mediated: </a:t>
            </a:r>
            <a:r>
              <a:rPr lang="en-US" dirty="0"/>
              <a:t>the individual directly accesses/produces the reinforcement</a:t>
            </a:r>
            <a:endParaRPr lang="en-US" b="1"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62</a:t>
            </a:fld>
            <a:endParaRPr lang="en-US"/>
          </a:p>
        </p:txBody>
      </p:sp>
    </p:spTree>
    <p:extLst>
      <p:ext uri="{BB962C8B-B14F-4D97-AF65-F5344CB8AC3E}">
        <p14:creationId xmlns:p14="http://schemas.microsoft.com/office/powerpoint/2010/main" val="210459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Reinforcement: Individually Mediated </a:t>
            </a:r>
            <a:endParaRPr lang="en-US" sz="3200" dirty="0"/>
          </a:p>
        </p:txBody>
      </p:sp>
      <p:sp>
        <p:nvSpPr>
          <p:cNvPr id="3" name="Content Placeholder 2"/>
          <p:cNvSpPr>
            <a:spLocks noGrp="1"/>
          </p:cNvSpPr>
          <p:nvPr>
            <p:ph idx="1"/>
          </p:nvPr>
        </p:nvSpPr>
        <p:spPr/>
        <p:txBody>
          <a:bodyPr>
            <a:normAutofit/>
          </a:bodyPr>
          <a:lstStyle/>
          <a:p>
            <a:pPr marL="0" indent="0">
              <a:buNone/>
            </a:pPr>
            <a:r>
              <a:rPr lang="en-US" b="1" dirty="0"/>
              <a:t>Individually mediated: </a:t>
            </a:r>
            <a:r>
              <a:rPr lang="en-US" dirty="0"/>
              <a:t>the individual directly accesses/produces the reinforcement</a:t>
            </a:r>
          </a:p>
          <a:p>
            <a:pPr marL="0" indent="0">
              <a:buNone/>
            </a:pPr>
            <a:endParaRPr lang="en-US" dirty="0"/>
          </a:p>
          <a:p>
            <a:r>
              <a:rPr lang="en-US" b="1" dirty="0"/>
              <a:t>Child (alone in room) </a:t>
            </a:r>
            <a:r>
              <a:rPr lang="en-US" dirty="0"/>
              <a:t>picks up and plays guitar</a:t>
            </a:r>
          </a:p>
          <a:p>
            <a:endParaRPr lang="en-US" b="1" dirty="0"/>
          </a:p>
          <a:p>
            <a:r>
              <a:rPr lang="en-US" b="1" dirty="0"/>
              <a:t>Adult </a:t>
            </a:r>
            <a:r>
              <a:rPr lang="en-US" dirty="0"/>
              <a:t>stops reading textbook (brief break from task</a:t>
            </a:r>
            <a:r>
              <a:rPr lang="mr-IN" dirty="0"/>
              <a:t>…</a:t>
            </a:r>
            <a:r>
              <a:rPr lang="en-US" dirty="0"/>
              <a:t>.negative reinforcement) and plays the piano (positive reinforcement)</a:t>
            </a:r>
            <a:endParaRPr lang="en-US" b="1"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63</a:t>
            </a:fld>
            <a:endParaRPr lang="en-US"/>
          </a:p>
        </p:txBody>
      </p:sp>
    </p:spTree>
    <p:extLst>
      <p:ext uri="{BB962C8B-B14F-4D97-AF65-F5344CB8AC3E}">
        <p14:creationId xmlns:p14="http://schemas.microsoft.com/office/powerpoint/2010/main" val="587213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Automatic Positive Reinforcement</a:t>
            </a:r>
          </a:p>
        </p:txBody>
      </p:sp>
      <p:sp>
        <p:nvSpPr>
          <p:cNvPr id="3" name="Content Placeholder 2"/>
          <p:cNvSpPr>
            <a:spLocks noGrp="1"/>
          </p:cNvSpPr>
          <p:nvPr>
            <p:ph idx="1"/>
          </p:nvPr>
        </p:nvSpPr>
        <p:spPr/>
        <p:txBody>
          <a:bodyPr>
            <a:normAutofit lnSpcReduction="10000"/>
          </a:bodyPr>
          <a:lstStyle/>
          <a:p>
            <a:r>
              <a:rPr lang="en-US" dirty="0"/>
              <a:t>The behavior produces reinforcement (private event)</a:t>
            </a:r>
          </a:p>
          <a:p>
            <a:endParaRPr lang="en-US" dirty="0"/>
          </a:p>
          <a:p>
            <a:r>
              <a:rPr lang="en-US" dirty="0"/>
              <a:t>Behavior produces sensory consequences that are </a:t>
            </a:r>
            <a:r>
              <a:rPr lang="en-US" i="1" dirty="0"/>
              <a:t>preferred</a:t>
            </a:r>
            <a:r>
              <a:rPr lang="en-US" dirty="0"/>
              <a:t> (also referred to as </a:t>
            </a:r>
            <a:r>
              <a:rPr lang="en-US" b="1" i="1" dirty="0"/>
              <a:t>sensory induction</a:t>
            </a:r>
            <a:r>
              <a:rPr lang="en-US" dirty="0"/>
              <a:t>)…or “self-stimulation”</a:t>
            </a:r>
          </a:p>
          <a:p>
            <a:endParaRPr lang="en-US" dirty="0"/>
          </a:p>
          <a:p>
            <a:r>
              <a:rPr lang="en-US" dirty="0"/>
              <a:t>Examples:  visual, auditory, motor, cognitive stimulation</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64</a:t>
            </a:fld>
            <a:endParaRPr lang="en-US"/>
          </a:p>
        </p:txBody>
      </p:sp>
    </p:spTree>
    <p:extLst>
      <p:ext uri="{BB962C8B-B14F-4D97-AF65-F5344CB8AC3E}">
        <p14:creationId xmlns:p14="http://schemas.microsoft.com/office/powerpoint/2010/main" val="1835637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Automatic Negative Reinforcement</a:t>
            </a:r>
          </a:p>
        </p:txBody>
      </p:sp>
      <p:sp>
        <p:nvSpPr>
          <p:cNvPr id="3" name="Content Placeholder 2"/>
          <p:cNvSpPr>
            <a:spLocks noGrp="1"/>
          </p:cNvSpPr>
          <p:nvPr>
            <p:ph idx="1"/>
          </p:nvPr>
        </p:nvSpPr>
        <p:spPr/>
        <p:txBody>
          <a:bodyPr>
            <a:normAutofit lnSpcReduction="10000"/>
          </a:bodyPr>
          <a:lstStyle/>
          <a:p>
            <a:r>
              <a:rPr lang="en-US" dirty="0"/>
              <a:t>The behavior produces reinforcement (private event)</a:t>
            </a:r>
          </a:p>
          <a:p>
            <a:r>
              <a:rPr lang="en-US" dirty="0"/>
              <a:t>Behavior reduces sensory consequences that are personally aversive (also referred to as </a:t>
            </a:r>
            <a:r>
              <a:rPr lang="en-US" b="1" i="1" dirty="0"/>
              <a:t>sensory reduction</a:t>
            </a:r>
            <a:r>
              <a:rPr lang="en-US" dirty="0"/>
              <a:t>)…</a:t>
            </a:r>
          </a:p>
          <a:p>
            <a:pPr marL="0" indent="0">
              <a:buNone/>
            </a:pPr>
            <a:r>
              <a:rPr lang="en-US" dirty="0"/>
              <a:t>Examples:</a:t>
            </a:r>
          </a:p>
          <a:p>
            <a:r>
              <a:rPr lang="en-US" dirty="0"/>
              <a:t>reduction of biological drives/states of  arousal/aversive emotional states/aversive thoughts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65</a:t>
            </a:fld>
            <a:endParaRPr lang="en-US"/>
          </a:p>
        </p:txBody>
      </p:sp>
    </p:spTree>
    <p:extLst>
      <p:ext uri="{BB962C8B-B14F-4D97-AF65-F5344CB8AC3E}">
        <p14:creationId xmlns:p14="http://schemas.microsoft.com/office/powerpoint/2010/main" val="568446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Automatic Negative Reinforcement cont’d</a:t>
            </a:r>
          </a:p>
        </p:txBody>
      </p:sp>
      <p:sp>
        <p:nvSpPr>
          <p:cNvPr id="3" name="Content Placeholder 2"/>
          <p:cNvSpPr>
            <a:spLocks noGrp="1"/>
          </p:cNvSpPr>
          <p:nvPr>
            <p:ph idx="1"/>
          </p:nvPr>
        </p:nvSpPr>
        <p:spPr/>
        <p:txBody>
          <a:bodyPr>
            <a:normAutofit lnSpcReduction="10000"/>
          </a:bodyPr>
          <a:lstStyle/>
          <a:p>
            <a:pPr marL="0" indent="0">
              <a:buNone/>
            </a:pPr>
            <a:r>
              <a:rPr lang="en-US" dirty="0"/>
              <a:t>Examples: </a:t>
            </a:r>
          </a:p>
          <a:p>
            <a:r>
              <a:rPr lang="en-US" dirty="0"/>
              <a:t>reduction of an itch</a:t>
            </a:r>
          </a:p>
          <a:p>
            <a:r>
              <a:rPr lang="en-US" dirty="0"/>
              <a:t>reduction of tension</a:t>
            </a:r>
          </a:p>
          <a:p>
            <a:r>
              <a:rPr lang="en-US" dirty="0"/>
              <a:t>reduction of pain</a:t>
            </a:r>
          </a:p>
          <a:p>
            <a:r>
              <a:rPr lang="en-US" dirty="0"/>
              <a:t>reduction of anxiety</a:t>
            </a:r>
          </a:p>
          <a:p>
            <a:r>
              <a:rPr lang="en-US" dirty="0"/>
              <a:t>reduction anger</a:t>
            </a:r>
          </a:p>
          <a:p>
            <a:r>
              <a:rPr lang="en-US" dirty="0"/>
              <a:t>reduction of aversive thoughts</a:t>
            </a:r>
          </a:p>
          <a:p>
            <a:r>
              <a:rPr lang="en-US" dirty="0"/>
              <a:t>Others:  ____________________________</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66</a:t>
            </a:fld>
            <a:endParaRPr lang="en-US"/>
          </a:p>
        </p:txBody>
      </p:sp>
    </p:spTree>
    <p:extLst>
      <p:ext uri="{BB962C8B-B14F-4D97-AF65-F5344CB8AC3E}">
        <p14:creationId xmlns:p14="http://schemas.microsoft.com/office/powerpoint/2010/main" val="244863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Reinforcement Summary</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Individually mediated reinforcement</a:t>
            </a:r>
          </a:p>
          <a:p>
            <a:pPr defTabSz="914400">
              <a:spcBef>
                <a:spcPts val="0"/>
              </a:spcBef>
            </a:pPr>
            <a:r>
              <a:rPr lang="en-US" dirty="0"/>
              <a:t>Positive and negative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Socially mediated reinforcement</a:t>
            </a:r>
          </a:p>
          <a:p>
            <a:pPr defTabSz="914400">
              <a:spcBef>
                <a:spcPts val="0"/>
              </a:spcBef>
            </a:pPr>
            <a:r>
              <a:rPr lang="en-US" dirty="0"/>
              <a:t>Positive and negative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Automatic reinforcement</a:t>
            </a:r>
          </a:p>
          <a:p>
            <a:pPr defTabSz="914400">
              <a:spcBef>
                <a:spcPts val="0"/>
              </a:spcBef>
            </a:pPr>
            <a:r>
              <a:rPr lang="en-US" dirty="0"/>
              <a:t>Positive and negative</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67</a:t>
            </a:fld>
            <a:endParaRPr lang="en-US"/>
          </a:p>
        </p:txBody>
      </p:sp>
    </p:spTree>
    <p:extLst>
      <p:ext uri="{BB962C8B-B14F-4D97-AF65-F5344CB8AC3E}">
        <p14:creationId xmlns:p14="http://schemas.microsoft.com/office/powerpoint/2010/main" val="1389096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Multiple Reinforcing Consequences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Within subject</a:t>
            </a:r>
            <a:r>
              <a:rPr lang="en-US" dirty="0"/>
              <a:t>: Interfering behavior may be reinforced by 2 or more reinforcing consequences.  </a:t>
            </a:r>
          </a:p>
          <a:p>
            <a:pPr marL="0" indent="0">
              <a:buNone/>
            </a:pPr>
            <a:endParaRPr lang="en-US" dirty="0"/>
          </a:p>
          <a:p>
            <a:pPr marL="0" indent="0">
              <a:buNone/>
            </a:pPr>
            <a:r>
              <a:rPr lang="en-US" b="1" dirty="0"/>
              <a:t>Example:  Dylan</a:t>
            </a:r>
          </a:p>
          <a:p>
            <a:pPr marL="0" indent="0">
              <a:buNone/>
            </a:pPr>
            <a:endParaRPr lang="en-US" dirty="0"/>
          </a:p>
          <a:p>
            <a:pPr marL="0" indent="0">
              <a:buNone/>
            </a:pPr>
            <a:r>
              <a:rPr lang="en-US" dirty="0"/>
              <a:t>Disruptive behavior maintained by </a:t>
            </a:r>
            <a:r>
              <a:rPr lang="en-US" b="1" dirty="0"/>
              <a:t>two forms of reinforcement:</a:t>
            </a:r>
            <a:endParaRPr lang="en-US" dirty="0"/>
          </a:p>
          <a:p>
            <a:pPr marL="0" indent="0">
              <a:buNone/>
            </a:pPr>
            <a:endParaRPr lang="en-US" dirty="0"/>
          </a:p>
          <a:p>
            <a:pPr marL="514350" indent="-514350">
              <a:buAutoNum type="alphaLcParenR"/>
            </a:pPr>
            <a:r>
              <a:rPr lang="en-US" dirty="0"/>
              <a:t>Individually mediated negative reinforcement (escape from non-preferred homework) and </a:t>
            </a:r>
          </a:p>
          <a:p>
            <a:pPr marL="514350" indent="-514350">
              <a:buAutoNum type="alphaLcParenR"/>
            </a:pPr>
            <a:r>
              <a:rPr lang="en-US" dirty="0"/>
              <a:t>individually mediated positive reinforcement (access to preferred video games)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68</a:t>
            </a:fld>
            <a:endParaRPr lang="en-US"/>
          </a:p>
        </p:txBody>
      </p:sp>
    </p:spTree>
    <p:extLst>
      <p:ext uri="{BB962C8B-B14F-4D97-AF65-F5344CB8AC3E}">
        <p14:creationId xmlns:p14="http://schemas.microsoft.com/office/powerpoint/2010/main" val="21579076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t>Within Subject </a:t>
            </a:r>
            <a:r>
              <a:rPr lang="en-US" sz="3600" b="1" dirty="0"/>
              <a:t>Multiple Reinforcing Consequences cont’d</a:t>
            </a:r>
            <a:endParaRPr lang="en-US" sz="3600"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Example Neil: </a:t>
            </a:r>
          </a:p>
          <a:p>
            <a:pPr marL="0" indent="0">
              <a:buNone/>
            </a:pPr>
            <a:endParaRPr lang="en-US" dirty="0"/>
          </a:p>
          <a:p>
            <a:pPr marL="0" indent="0">
              <a:buNone/>
            </a:pPr>
            <a:r>
              <a:rPr lang="en-US" dirty="0"/>
              <a:t>Disruptive behavior maintained by </a:t>
            </a:r>
            <a:r>
              <a:rPr lang="en-US" b="1" dirty="0"/>
              <a:t>three (3) reinforcing consequences:</a:t>
            </a:r>
          </a:p>
          <a:p>
            <a:pPr marL="514350" indent="-514350">
              <a:buAutoNum type="alphaLcParenR"/>
            </a:pPr>
            <a:endParaRPr lang="en-US" dirty="0"/>
          </a:p>
          <a:p>
            <a:pPr marL="514350" indent="-514350">
              <a:buAutoNum type="alphaLcParenR"/>
            </a:pPr>
            <a:r>
              <a:rPr lang="en-US" dirty="0"/>
              <a:t>Socially mediated negative reinforcement (escape from non-preferred task), </a:t>
            </a:r>
          </a:p>
          <a:p>
            <a:pPr marL="514350" indent="-514350">
              <a:buAutoNum type="alphaLcParenR"/>
            </a:pPr>
            <a:r>
              <a:rPr lang="en-US" dirty="0"/>
              <a:t>socially mediated positive reinforcement (social attention) and </a:t>
            </a:r>
          </a:p>
          <a:p>
            <a:pPr marL="514350" indent="-514350">
              <a:buAutoNum type="alphaLcParenR"/>
            </a:pPr>
            <a:r>
              <a:rPr lang="en-US" dirty="0"/>
              <a:t>automatic negative reinforcement (arousal reduction)</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69</a:t>
            </a:fld>
            <a:endParaRPr lang="en-US"/>
          </a:p>
        </p:txBody>
      </p:sp>
    </p:spTree>
    <p:extLst>
      <p:ext uri="{BB962C8B-B14F-4D97-AF65-F5344CB8AC3E}">
        <p14:creationId xmlns:p14="http://schemas.microsoft.com/office/powerpoint/2010/main" val="65921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Philosophical Doubt</a:t>
            </a:r>
          </a:p>
        </p:txBody>
      </p:sp>
      <p:sp>
        <p:nvSpPr>
          <p:cNvPr id="3" name="Content Placeholder 2"/>
          <p:cNvSpPr>
            <a:spLocks noGrp="1"/>
          </p:cNvSpPr>
          <p:nvPr>
            <p:ph idx="1"/>
          </p:nvPr>
        </p:nvSpPr>
        <p:spPr/>
        <p:txBody>
          <a:bodyPr/>
          <a:lstStyle/>
          <a:p>
            <a:pPr marL="0" indent="0">
              <a:buFontTx/>
              <a:buNone/>
              <a:defRPr/>
            </a:pPr>
            <a:r>
              <a:rPr lang="en-US" b="1" dirty="0"/>
              <a:t>Healthy skepticism </a:t>
            </a:r>
            <a:r>
              <a:rPr lang="en-US" dirty="0"/>
              <a:t>promotes a </a:t>
            </a:r>
            <a:r>
              <a:rPr lang="en-US" b="1" i="1" dirty="0"/>
              <a:t>scientific approach</a:t>
            </a:r>
            <a:r>
              <a:rPr lang="en-US" b="1" dirty="0"/>
              <a:t> </a:t>
            </a:r>
            <a:r>
              <a:rPr lang="en-US" dirty="0"/>
              <a:t>to understanding human behavior</a:t>
            </a:r>
          </a:p>
          <a:p>
            <a:pPr marL="0" indent="0">
              <a:buFontTx/>
              <a:buNone/>
              <a:defRPr/>
            </a:pPr>
            <a:endParaRPr lang="en-US" b="1" dirty="0"/>
          </a:p>
          <a:p>
            <a:pPr marL="0" indent="0">
              <a:buFontTx/>
              <a:buNone/>
              <a:defRPr/>
            </a:pPr>
            <a:r>
              <a:rPr lang="en-US" dirty="0"/>
              <a:t>We begin the FBA process with an open mind and test multiple hypotheses to </a:t>
            </a:r>
            <a:r>
              <a:rPr lang="en-US" b="1" dirty="0"/>
              <a:t>confirm functional relationships </a:t>
            </a:r>
            <a:r>
              <a:rPr lang="en-US" dirty="0"/>
              <a:t>and</a:t>
            </a:r>
            <a:r>
              <a:rPr lang="en-US" b="1" dirty="0"/>
              <a:t> disconfirm “fake functions"</a:t>
            </a:r>
          </a:p>
        </p:txBody>
      </p:sp>
      <p:sp>
        <p:nvSpPr>
          <p:cNvPr id="4" name="Footer Placeholder 3"/>
          <p:cNvSpPr>
            <a:spLocks noGrp="1"/>
          </p:cNvSpPr>
          <p:nvPr>
            <p:ph type="ftr" sz="quarter" idx="11"/>
          </p:nvPr>
        </p:nvSpPr>
        <p:spPr/>
        <p:txBody>
          <a:bodyPr/>
          <a:lstStyle/>
          <a:p>
            <a:pPr>
              <a:defRPr/>
            </a:pPr>
            <a:r>
              <a:rPr lang="nl-NL" altLang="en-US"/>
              <a:t>Steege (2019)</a:t>
            </a:r>
            <a:endParaRPr lang="en-US" altLang="en-US"/>
          </a:p>
        </p:txBody>
      </p:sp>
    </p:spTree>
    <p:extLst>
      <p:ext uri="{BB962C8B-B14F-4D97-AF65-F5344CB8AC3E}">
        <p14:creationId xmlns:p14="http://schemas.microsoft.com/office/powerpoint/2010/main" val="1433431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Applied Learning Experience</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a:t>Read “Out of the Frying Pan</a:t>
            </a:r>
            <a:r>
              <a:rPr lang="mr-IN" b="1" dirty="0"/>
              <a:t>…</a:t>
            </a:r>
            <a:r>
              <a:rPr lang="en-US" b="1" dirty="0"/>
              <a:t>.but into the Fun” (page 33 of text)</a:t>
            </a:r>
          </a:p>
          <a:p>
            <a:pPr marL="0" indent="0">
              <a:buNone/>
            </a:pPr>
            <a:endParaRPr lang="en-US" b="1" dirty="0"/>
          </a:p>
          <a:p>
            <a:pPr marL="0" indent="0">
              <a:buNone/>
            </a:pPr>
            <a:r>
              <a:rPr lang="en-US" b="1" dirty="0"/>
              <a:t>Student: </a:t>
            </a:r>
            <a:r>
              <a:rPr lang="en-US" dirty="0" err="1"/>
              <a:t>Myway</a:t>
            </a:r>
            <a:endParaRPr lang="en-US" dirty="0"/>
          </a:p>
          <a:p>
            <a:pPr marL="0" indent="0">
              <a:buNone/>
            </a:pPr>
            <a:r>
              <a:rPr lang="en-US" b="1" dirty="0"/>
              <a:t>Interfering Behavior:  </a:t>
            </a:r>
            <a:r>
              <a:rPr lang="en-US" dirty="0"/>
              <a:t>verbal opposition/arguing</a:t>
            </a:r>
          </a:p>
          <a:p>
            <a:pPr marL="0" indent="0">
              <a:buNone/>
            </a:pPr>
            <a:endParaRPr lang="en-US" b="1" dirty="0"/>
          </a:p>
          <a:p>
            <a:pPr marL="0" indent="0">
              <a:buNone/>
            </a:pPr>
            <a:r>
              <a:rPr lang="en-US" b="1" dirty="0"/>
              <a:t>Identify Two Reinforcing Consequences</a:t>
            </a:r>
          </a:p>
          <a:p>
            <a:r>
              <a:rPr lang="en-US" b="1" dirty="0"/>
              <a:t>_________________________________</a:t>
            </a:r>
          </a:p>
          <a:p>
            <a:r>
              <a:rPr lang="en-US" b="1" dirty="0"/>
              <a:t>_________________________________</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70</a:t>
            </a:fld>
            <a:endParaRPr lang="en-US"/>
          </a:p>
        </p:txBody>
      </p:sp>
    </p:spTree>
    <p:extLst>
      <p:ext uri="{BB962C8B-B14F-4D97-AF65-F5344CB8AC3E}">
        <p14:creationId xmlns:p14="http://schemas.microsoft.com/office/powerpoint/2010/main" val="4041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Reinforcement Summary</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Individually mediated reinforcement</a:t>
            </a:r>
          </a:p>
          <a:p>
            <a:pPr defTabSz="914400">
              <a:spcBef>
                <a:spcPts val="0"/>
              </a:spcBef>
            </a:pPr>
            <a:r>
              <a:rPr lang="en-US" dirty="0"/>
              <a:t>Positive and negative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Socially mediated reinforcement</a:t>
            </a:r>
          </a:p>
          <a:p>
            <a:pPr defTabSz="914400">
              <a:spcBef>
                <a:spcPts val="0"/>
              </a:spcBef>
            </a:pPr>
            <a:r>
              <a:rPr lang="en-US" dirty="0"/>
              <a:t>Positive and negative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Automatic reinforcement</a:t>
            </a:r>
          </a:p>
          <a:p>
            <a:pPr defTabSz="914400">
              <a:spcBef>
                <a:spcPts val="0"/>
              </a:spcBef>
            </a:pPr>
            <a:r>
              <a:rPr lang="en-US" dirty="0"/>
              <a:t>Positive and negative</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71</a:t>
            </a:fld>
            <a:endParaRPr lang="en-US"/>
          </a:p>
        </p:txBody>
      </p:sp>
    </p:spTree>
    <p:extLst>
      <p:ext uri="{BB962C8B-B14F-4D97-AF65-F5344CB8AC3E}">
        <p14:creationId xmlns:p14="http://schemas.microsoft.com/office/powerpoint/2010/main" val="884614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Multiple Reinforcing Consequences</a:t>
            </a:r>
            <a:endParaRPr lang="en-US" dirty="0"/>
          </a:p>
        </p:txBody>
      </p:sp>
      <p:sp>
        <p:nvSpPr>
          <p:cNvPr id="3" name="Content Placeholder 2"/>
          <p:cNvSpPr>
            <a:spLocks noGrp="1"/>
          </p:cNvSpPr>
          <p:nvPr>
            <p:ph idx="1"/>
          </p:nvPr>
        </p:nvSpPr>
        <p:spPr/>
        <p:txBody>
          <a:bodyPr/>
          <a:lstStyle/>
          <a:p>
            <a:pPr marL="0" indent="0">
              <a:buNone/>
            </a:pPr>
            <a:r>
              <a:rPr lang="en-US" b="1" u="sng" dirty="0"/>
              <a:t>Between </a:t>
            </a:r>
            <a:r>
              <a:rPr lang="en-US" b="1" dirty="0"/>
              <a:t>subjects</a:t>
            </a:r>
            <a:r>
              <a:rPr lang="en-US" dirty="0"/>
              <a:t>: The “same” behavior (i.e., response topography) exhibited by two or more persons but </a:t>
            </a:r>
            <a:r>
              <a:rPr lang="en-US" b="1" i="1" dirty="0"/>
              <a:t>maintained by </a:t>
            </a:r>
            <a:r>
              <a:rPr lang="en-US" b="1" i="1" u="sng" dirty="0"/>
              <a:t>different</a:t>
            </a:r>
            <a:r>
              <a:rPr lang="en-US" b="1" i="1" dirty="0"/>
              <a:t> reinforcing consequences</a:t>
            </a:r>
          </a:p>
          <a:p>
            <a:pPr marL="0" indent="0">
              <a:buNone/>
            </a:pPr>
            <a:endParaRPr lang="en-US" b="1" dirty="0"/>
          </a:p>
          <a:p>
            <a:pPr marL="0" indent="0">
              <a:buNone/>
            </a:pPr>
            <a:r>
              <a:rPr lang="en-US" b="1" dirty="0"/>
              <a:t>Example:  </a:t>
            </a:r>
            <a:r>
              <a:rPr lang="en-US" dirty="0"/>
              <a:t>Matt and Dan (and Lisa)</a:t>
            </a:r>
          </a:p>
          <a:p>
            <a:pPr marL="0" indent="0">
              <a:buNone/>
            </a:pPr>
            <a:endParaRPr lang="en-US" b="1" dirty="0"/>
          </a:p>
          <a:p>
            <a:pPr marL="0" indent="0">
              <a:buNone/>
            </a:pPr>
            <a:r>
              <a:rPr lang="en-US" b="1" dirty="0"/>
              <a:t>”What the </a:t>
            </a:r>
            <a:r>
              <a:rPr lang="en-US" b="1" i="1" dirty="0" err="1"/>
              <a:t>Func</a:t>
            </a:r>
            <a:r>
              <a:rPr lang="mr-IN" b="1" dirty="0"/>
              <a:t>…</a:t>
            </a:r>
            <a:r>
              <a:rPr lang="en-US" b="1" dirty="0"/>
              <a:t>..</a:t>
            </a:r>
            <a:r>
              <a:rPr lang="en-US" b="1" dirty="0" err="1"/>
              <a:t>tion</a:t>
            </a:r>
            <a:r>
              <a:rPr lang="en-US" b="1" dirty="0"/>
              <a:t>” (page  40 of text)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72</a:t>
            </a:fld>
            <a:endParaRPr lang="en-US"/>
          </a:p>
        </p:txBody>
      </p:sp>
    </p:spTree>
    <p:extLst>
      <p:ext uri="{BB962C8B-B14F-4D97-AF65-F5344CB8AC3E}">
        <p14:creationId xmlns:p14="http://schemas.microsoft.com/office/powerpoint/2010/main" val="732126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Applied Learning Experience</a:t>
            </a:r>
          </a:p>
        </p:txBody>
      </p:sp>
      <p:sp>
        <p:nvSpPr>
          <p:cNvPr id="3" name="Content Placeholder 2"/>
          <p:cNvSpPr>
            <a:spLocks noGrp="1"/>
          </p:cNvSpPr>
          <p:nvPr>
            <p:ph idx="1"/>
          </p:nvPr>
        </p:nvSpPr>
        <p:spPr/>
        <p:txBody>
          <a:bodyPr>
            <a:normAutofit lnSpcReduction="10000"/>
          </a:bodyPr>
          <a:lstStyle/>
          <a:p>
            <a:pPr marL="0" indent="0" algn="ctr">
              <a:buNone/>
            </a:pPr>
            <a:r>
              <a:rPr lang="en-US" b="1" dirty="0"/>
              <a:t>Read “What the </a:t>
            </a:r>
            <a:r>
              <a:rPr lang="en-US" b="1" i="1" dirty="0" err="1"/>
              <a:t>Func</a:t>
            </a:r>
            <a:r>
              <a:rPr lang="mr-IN" b="1" i="1" dirty="0"/>
              <a:t>…</a:t>
            </a:r>
            <a:r>
              <a:rPr lang="en-US" b="1" i="1" dirty="0"/>
              <a:t>..</a:t>
            </a:r>
            <a:r>
              <a:rPr lang="en-US" b="1" dirty="0" err="1"/>
              <a:t>tion</a:t>
            </a:r>
            <a:r>
              <a:rPr lang="en-US" b="1" i="1" dirty="0"/>
              <a:t>” </a:t>
            </a:r>
            <a:r>
              <a:rPr lang="en-US" b="1" dirty="0"/>
              <a:t>(page 40 of text)</a:t>
            </a:r>
          </a:p>
          <a:p>
            <a:pPr marL="0" indent="0">
              <a:buNone/>
            </a:pPr>
            <a:endParaRPr lang="en-US" b="1" dirty="0"/>
          </a:p>
          <a:p>
            <a:pPr marL="0" indent="0">
              <a:buNone/>
            </a:pPr>
            <a:r>
              <a:rPr lang="en-US" b="1" dirty="0"/>
              <a:t>Children:  </a:t>
            </a:r>
            <a:r>
              <a:rPr lang="en-US" dirty="0"/>
              <a:t>Matt and Dan</a:t>
            </a:r>
          </a:p>
          <a:p>
            <a:pPr marL="0" indent="0">
              <a:buNone/>
            </a:pPr>
            <a:r>
              <a:rPr lang="en-US" b="1" dirty="0"/>
              <a:t>Interfering Behavior: </a:t>
            </a:r>
            <a:r>
              <a:rPr lang="en-US" dirty="0"/>
              <a:t>self-slapping</a:t>
            </a:r>
          </a:p>
          <a:p>
            <a:pPr marL="0" indent="0">
              <a:buNone/>
            </a:pPr>
            <a:endParaRPr lang="en-US" b="1" dirty="0"/>
          </a:p>
          <a:p>
            <a:pPr marL="0" indent="0">
              <a:buNone/>
            </a:pPr>
            <a:r>
              <a:rPr lang="en-US" dirty="0"/>
              <a:t>Reinforcing Consequence Matt:  ____________</a:t>
            </a:r>
          </a:p>
          <a:p>
            <a:pPr marL="0" indent="0">
              <a:buNone/>
            </a:pPr>
            <a:endParaRPr lang="en-US" dirty="0"/>
          </a:p>
          <a:p>
            <a:pPr marL="0" indent="0">
              <a:buNone/>
            </a:pPr>
            <a:r>
              <a:rPr lang="en-US" dirty="0"/>
              <a:t>Reinforcing Consequence Dan:  _____________</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73</a:t>
            </a:fld>
            <a:endParaRPr lang="en-US"/>
          </a:p>
        </p:txBody>
      </p:sp>
    </p:spTree>
    <p:extLst>
      <p:ext uri="{BB962C8B-B14F-4D97-AF65-F5344CB8AC3E}">
        <p14:creationId xmlns:p14="http://schemas.microsoft.com/office/powerpoint/2010/main" val="2036642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Parameters of Reinforcement</a:t>
            </a:r>
          </a:p>
        </p:txBody>
      </p:sp>
      <p:sp>
        <p:nvSpPr>
          <p:cNvPr id="3" name="Content Placeholder 2"/>
          <p:cNvSpPr>
            <a:spLocks noGrp="1"/>
          </p:cNvSpPr>
          <p:nvPr>
            <p:ph idx="1"/>
          </p:nvPr>
        </p:nvSpPr>
        <p:spPr/>
        <p:txBody>
          <a:bodyPr/>
          <a:lstStyle/>
          <a:p>
            <a:pPr marL="0" lvl="0" indent="0">
              <a:buNone/>
            </a:pPr>
            <a:r>
              <a:rPr lang="en-US" dirty="0"/>
              <a:t>Determining how </a:t>
            </a:r>
            <a:r>
              <a:rPr lang="en-US" b="1" dirty="0"/>
              <a:t>robust</a:t>
            </a:r>
            <a:r>
              <a:rPr lang="en-US" dirty="0"/>
              <a:t> reinforcing consequences are by examining/estimating: </a:t>
            </a:r>
          </a:p>
          <a:p>
            <a:r>
              <a:rPr lang="en-US" dirty="0"/>
              <a:t>Quality (value….MOs)</a:t>
            </a:r>
          </a:p>
          <a:p>
            <a:r>
              <a:rPr lang="en-US" dirty="0"/>
              <a:t>Timing (immediate or delayed)</a:t>
            </a:r>
          </a:p>
          <a:p>
            <a:r>
              <a:rPr lang="en-US" dirty="0"/>
              <a:t>Amount (how much)</a:t>
            </a:r>
          </a:p>
          <a:p>
            <a:r>
              <a:rPr lang="en-US" dirty="0"/>
              <a:t>Schedule (rate of behavior before reinforcement)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74</a:t>
            </a:fld>
            <a:endParaRPr lang="en-US"/>
          </a:p>
        </p:txBody>
      </p:sp>
    </p:spTree>
    <p:extLst>
      <p:ext uri="{BB962C8B-B14F-4D97-AF65-F5344CB8AC3E}">
        <p14:creationId xmlns:p14="http://schemas.microsoft.com/office/powerpoint/2010/main" val="476562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Parameters of Reinforcement</a:t>
            </a:r>
            <a:br>
              <a:rPr lang="en-US" sz="4000" b="1" dirty="0"/>
            </a:br>
            <a:r>
              <a:rPr lang="en-US" sz="4000" b="1" dirty="0"/>
              <a:t>Robust vs. Weak Reinforcement</a:t>
            </a:r>
          </a:p>
        </p:txBody>
      </p:sp>
      <p:sp>
        <p:nvSpPr>
          <p:cNvPr id="3" name="Content Placeholder 2"/>
          <p:cNvSpPr>
            <a:spLocks noGrp="1"/>
          </p:cNvSpPr>
          <p:nvPr>
            <p:ph idx="1"/>
          </p:nvPr>
        </p:nvSpPr>
        <p:spPr/>
        <p:txBody>
          <a:bodyPr/>
          <a:lstStyle/>
          <a:p>
            <a:pPr marL="0" indent="0">
              <a:buNone/>
            </a:pPr>
            <a:r>
              <a:rPr lang="en-US" b="1" dirty="0"/>
              <a:t>Robust reinforcement</a:t>
            </a:r>
            <a:r>
              <a:rPr lang="en-US" dirty="0"/>
              <a:t>:  high value, very available, immediate delivery, high amount, lean schedule (e.g., FR1 or VI 30 seconds)</a:t>
            </a:r>
          </a:p>
          <a:p>
            <a:pPr marL="0" indent="0">
              <a:buNone/>
            </a:pPr>
            <a:endParaRPr lang="en-US" dirty="0"/>
          </a:p>
          <a:p>
            <a:pPr marL="0" indent="0">
              <a:buNone/>
            </a:pPr>
            <a:r>
              <a:rPr lang="en-US" b="1" dirty="0"/>
              <a:t>Weak reinforcement:  </a:t>
            </a:r>
            <a:r>
              <a:rPr lang="en-US" dirty="0"/>
              <a:t>low value, restricted access, delayed delivery, low amount, ratio strain schedule (i.e. high rates of behavior required for reinforcement)</a:t>
            </a:r>
            <a:endParaRPr lang="en-US" b="1"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75</a:t>
            </a:fld>
            <a:endParaRPr lang="en-US"/>
          </a:p>
        </p:txBody>
      </p:sp>
    </p:spTree>
    <p:extLst>
      <p:ext uri="{BB962C8B-B14F-4D97-AF65-F5344CB8AC3E}">
        <p14:creationId xmlns:p14="http://schemas.microsoft.com/office/powerpoint/2010/main" val="659980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Matching Law</a:t>
            </a:r>
          </a:p>
        </p:txBody>
      </p:sp>
      <p:sp>
        <p:nvSpPr>
          <p:cNvPr id="3" name="Content Placeholder 2"/>
          <p:cNvSpPr>
            <a:spLocks noGrp="1"/>
          </p:cNvSpPr>
          <p:nvPr>
            <p:ph idx="1"/>
          </p:nvPr>
        </p:nvSpPr>
        <p:spPr/>
        <p:txBody>
          <a:bodyPr/>
          <a:lstStyle/>
          <a:p>
            <a:pPr marL="0" indent="0">
              <a:buNone/>
            </a:pPr>
            <a:r>
              <a:rPr lang="en-US" dirty="0"/>
              <a:t>Matching Law (Herrnstein, 1961):  allocate behavioral responses to those conditions with robust vs. weak reinforcement</a:t>
            </a:r>
          </a:p>
          <a:p>
            <a:pPr marL="0" indent="0">
              <a:buNone/>
            </a:pPr>
            <a:endParaRPr lang="en-US" sz="2800" dirty="0"/>
          </a:p>
          <a:p>
            <a:pPr marL="0" indent="0">
              <a:buNone/>
            </a:pPr>
            <a:r>
              <a:rPr lang="en-US" sz="2800" dirty="0"/>
              <a:t>Consider:</a:t>
            </a:r>
          </a:p>
          <a:p>
            <a:r>
              <a:rPr lang="en-US" sz="2800" dirty="0"/>
              <a:t>interfering behavior (how robust are reinforcing consequences?) vs. </a:t>
            </a:r>
          </a:p>
          <a:p>
            <a:r>
              <a:rPr lang="en-US" sz="2800" dirty="0"/>
              <a:t>appropriate/expected behavior (how robust are reinforcing consequences?)</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76</a:t>
            </a:fld>
            <a:endParaRPr lang="en-US"/>
          </a:p>
        </p:txBody>
      </p:sp>
    </p:spTree>
    <p:extLst>
      <p:ext uri="{BB962C8B-B14F-4D97-AF65-F5344CB8AC3E}">
        <p14:creationId xmlns:p14="http://schemas.microsoft.com/office/powerpoint/2010/main" val="2078803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Matching Law cont’d</a:t>
            </a:r>
          </a:p>
        </p:txBody>
      </p:sp>
      <p:sp>
        <p:nvSpPr>
          <p:cNvPr id="3" name="Content Placeholder 2"/>
          <p:cNvSpPr>
            <a:spLocks noGrp="1"/>
          </p:cNvSpPr>
          <p:nvPr>
            <p:ph idx="1"/>
          </p:nvPr>
        </p:nvSpPr>
        <p:spPr/>
        <p:txBody>
          <a:bodyPr/>
          <a:lstStyle/>
          <a:p>
            <a:pPr marL="0" indent="0">
              <a:buNone/>
            </a:pPr>
            <a:r>
              <a:rPr lang="en-US" dirty="0">
                <a:latin typeface="Calibri" charset="0"/>
              </a:rPr>
              <a:t>The behavior analyst can design an intervention that should effectively </a:t>
            </a:r>
            <a:r>
              <a:rPr lang="en-US" b="1" dirty="0">
                <a:latin typeface="Calibri" charset="0"/>
              </a:rPr>
              <a:t>compete with the parameters of reinforcement that maintain interfering behavior </a:t>
            </a:r>
            <a:r>
              <a:rPr lang="en-US" dirty="0">
                <a:latin typeface="Calibri" charset="0"/>
              </a:rPr>
              <a:t>(Mace, Pratt, </a:t>
            </a:r>
            <a:r>
              <a:rPr lang="en-US" dirty="0" err="1">
                <a:latin typeface="Calibri" charset="0"/>
              </a:rPr>
              <a:t>Zangrillo</a:t>
            </a:r>
            <a:r>
              <a:rPr lang="en-US" dirty="0">
                <a:latin typeface="Calibri" charset="0"/>
              </a:rPr>
              <a:t>, &amp; Steege, 2011)</a:t>
            </a:r>
          </a:p>
          <a:p>
            <a:pPr marL="0" indent="0">
              <a:buNone/>
            </a:pPr>
            <a:endParaRPr lang="en-US" dirty="0">
              <a:latin typeface="Calibri" charset="0"/>
            </a:endParaRPr>
          </a:p>
          <a:p>
            <a:r>
              <a:rPr lang="en-US" dirty="0">
                <a:latin typeface="Calibri" charset="0"/>
              </a:rPr>
              <a:t>Concurrent schedules of reinforcement</a:t>
            </a: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77</a:t>
            </a:fld>
            <a:endParaRPr lang="en-US"/>
          </a:p>
        </p:txBody>
      </p:sp>
    </p:spTree>
    <p:extLst>
      <p:ext uri="{BB962C8B-B14F-4D97-AF65-F5344CB8AC3E}">
        <p14:creationId xmlns:p14="http://schemas.microsoft.com/office/powerpoint/2010/main" val="15623443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Matching Law Examples</a:t>
            </a:r>
          </a:p>
        </p:txBody>
      </p:sp>
      <p:sp>
        <p:nvSpPr>
          <p:cNvPr id="3" name="Content Placeholder 2"/>
          <p:cNvSpPr>
            <a:spLocks noGrp="1"/>
          </p:cNvSpPr>
          <p:nvPr>
            <p:ph idx="1"/>
          </p:nvPr>
        </p:nvSpPr>
        <p:spPr/>
        <p:txBody>
          <a:bodyPr>
            <a:normAutofit fontScale="85000" lnSpcReduction="10000"/>
          </a:bodyPr>
          <a:lstStyle/>
          <a:p>
            <a:pPr>
              <a:defRPr/>
            </a:pPr>
            <a:endParaRPr lang="en-US" dirty="0"/>
          </a:p>
          <a:p>
            <a:pPr>
              <a:defRPr/>
            </a:pPr>
            <a:r>
              <a:rPr lang="en-US" dirty="0"/>
              <a:t>Steege, M. W., </a:t>
            </a:r>
            <a:r>
              <a:rPr lang="en-US" dirty="0" err="1"/>
              <a:t>Wacker</a:t>
            </a:r>
            <a:r>
              <a:rPr lang="en-US" dirty="0"/>
              <a:t>, D. P., Berg, W. K., </a:t>
            </a:r>
            <a:r>
              <a:rPr lang="en-US" dirty="0" err="1"/>
              <a:t>Cigrand</a:t>
            </a:r>
            <a:r>
              <a:rPr lang="en-US" dirty="0"/>
              <a:t>, K. K., &amp; Cooper, L. J. (1989). The use of behavioral assessment to prescribe and evaluate treatments for severely handicapped children. </a:t>
            </a:r>
            <a:r>
              <a:rPr lang="en-US" i="1" dirty="0"/>
              <a:t>Journal of Applied Behavior Analysis, 22</a:t>
            </a:r>
            <a:r>
              <a:rPr lang="en-US" dirty="0"/>
              <a:t>, 23-33</a:t>
            </a:r>
          </a:p>
          <a:p>
            <a:pPr>
              <a:defRPr/>
            </a:pPr>
            <a:endParaRPr lang="en-US" dirty="0"/>
          </a:p>
          <a:p>
            <a:pPr>
              <a:defRPr/>
            </a:pPr>
            <a:r>
              <a:rPr lang="en-US" dirty="0"/>
              <a:t>Steege, M.W., </a:t>
            </a:r>
            <a:r>
              <a:rPr lang="en-US" dirty="0" err="1"/>
              <a:t>Wacker</a:t>
            </a:r>
            <a:r>
              <a:rPr lang="en-US" dirty="0"/>
              <a:t>, D.P., Berg, W. K., </a:t>
            </a:r>
            <a:r>
              <a:rPr lang="en-US" dirty="0" err="1"/>
              <a:t>Cigrand</a:t>
            </a:r>
            <a:r>
              <a:rPr lang="en-US" dirty="0"/>
              <a:t>, K.C., &amp; Cooper, L.J. (1990). Use of negative reinforcement in the treatment of self-injurious behavior. </a:t>
            </a:r>
            <a:r>
              <a:rPr lang="en-US" i="1" dirty="0"/>
              <a:t>Journal of Applied Behavior Analysis, </a:t>
            </a:r>
            <a:r>
              <a:rPr lang="en-US" dirty="0"/>
              <a:t>23, 459-467.</a:t>
            </a:r>
          </a:p>
          <a:p>
            <a:pPr>
              <a:defRPr/>
            </a:pPr>
            <a:endParaRPr lang="en-US" sz="2400"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78</a:t>
            </a:fld>
            <a:endParaRPr lang="en-US"/>
          </a:p>
        </p:txBody>
      </p:sp>
    </p:spTree>
    <p:extLst>
      <p:ext uri="{BB962C8B-B14F-4D97-AF65-F5344CB8AC3E}">
        <p14:creationId xmlns:p14="http://schemas.microsoft.com/office/powerpoint/2010/main" val="1219042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Applied Learning Experience</a:t>
            </a:r>
          </a:p>
        </p:txBody>
      </p:sp>
      <p:sp>
        <p:nvSpPr>
          <p:cNvPr id="3" name="Content Placeholder 2"/>
          <p:cNvSpPr>
            <a:spLocks noGrp="1"/>
          </p:cNvSpPr>
          <p:nvPr>
            <p:ph idx="1"/>
          </p:nvPr>
        </p:nvSpPr>
        <p:spPr/>
        <p:txBody>
          <a:bodyPr/>
          <a:lstStyle/>
          <a:p>
            <a:pPr marL="0" lvl="0" indent="0">
              <a:buNone/>
            </a:pPr>
            <a:r>
              <a:rPr lang="en-US" dirty="0"/>
              <a:t>Consider an interfering behavior. Determine how </a:t>
            </a:r>
            <a:r>
              <a:rPr lang="en-US" b="1" dirty="0"/>
              <a:t>robust</a:t>
            </a:r>
            <a:r>
              <a:rPr lang="en-US" dirty="0"/>
              <a:t> reinforcing consequences are by examining/estimating: </a:t>
            </a:r>
          </a:p>
          <a:p>
            <a:r>
              <a:rPr lang="en-US" dirty="0"/>
              <a:t>Quality (value….MOs)</a:t>
            </a:r>
          </a:p>
          <a:p>
            <a:r>
              <a:rPr lang="en-US" dirty="0"/>
              <a:t>Timing (immediate or delayed)</a:t>
            </a:r>
          </a:p>
          <a:p>
            <a:r>
              <a:rPr lang="en-US" dirty="0"/>
              <a:t>Amount (how much)</a:t>
            </a:r>
          </a:p>
          <a:p>
            <a:r>
              <a:rPr lang="en-US" dirty="0"/>
              <a:t>Schedule (rate of behavior before reinforcement)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79</a:t>
            </a:fld>
            <a:endParaRPr lang="en-US"/>
          </a:p>
        </p:txBody>
      </p:sp>
    </p:spTree>
    <p:extLst>
      <p:ext uri="{BB962C8B-B14F-4D97-AF65-F5344CB8AC3E}">
        <p14:creationId xmlns:p14="http://schemas.microsoft.com/office/powerpoint/2010/main" val="54213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Philosophical Doubt</a:t>
            </a:r>
          </a:p>
        </p:txBody>
      </p:sp>
      <p:sp>
        <p:nvSpPr>
          <p:cNvPr id="3" name="Content Placeholder 2"/>
          <p:cNvSpPr>
            <a:spLocks noGrp="1"/>
          </p:cNvSpPr>
          <p:nvPr>
            <p:ph idx="1"/>
          </p:nvPr>
        </p:nvSpPr>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“It is with an objective mind endowed with curious skepticism that we engage in careful analysis”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“When there is skepticism, constant inquiry takes place”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a:buFontTx/>
              <a:buNone/>
              <a:defRPr/>
            </a:pPr>
            <a:r>
              <a:rPr lang="en-US" dirty="0"/>
              <a:t>“One of the reasons science progresses is because it persistently inquires and performs experiments on the basis of genuine objectivity”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8</a:t>
            </a:fld>
            <a:endParaRPr lang="en-US"/>
          </a:p>
        </p:txBody>
      </p:sp>
    </p:spTree>
    <p:extLst>
      <p:ext uri="{BB962C8B-B14F-4D97-AF65-F5344CB8AC3E}">
        <p14:creationId xmlns:p14="http://schemas.microsoft.com/office/powerpoint/2010/main" val="625693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Applied Learning Experience cont’d </a:t>
            </a:r>
            <a:br>
              <a:rPr lang="en-US" sz="3600" b="1" dirty="0"/>
            </a:br>
            <a:r>
              <a:rPr lang="en-US" sz="3600" b="1" dirty="0"/>
              <a:t>Parameters of Reinforcement </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Behavior:  ______________________________</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Reinforcing Consequence:  _________________</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r>
              <a:rPr lang="en-US" dirty="0"/>
              <a:t>Quality:  _____________________________</a:t>
            </a:r>
          </a:p>
          <a:p>
            <a:r>
              <a:rPr lang="en-US" dirty="0"/>
              <a:t>Timing:  _____________________________</a:t>
            </a:r>
          </a:p>
          <a:p>
            <a:r>
              <a:rPr lang="en-US" dirty="0"/>
              <a:t>Amount: _____________________________</a:t>
            </a:r>
          </a:p>
          <a:p>
            <a:r>
              <a:rPr lang="en-US" dirty="0"/>
              <a:t>Schedule:  ____________________________</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80</a:t>
            </a:fld>
            <a:endParaRPr lang="en-US"/>
          </a:p>
        </p:txBody>
      </p:sp>
    </p:spTree>
    <p:extLst>
      <p:ext uri="{BB962C8B-B14F-4D97-AF65-F5344CB8AC3E}">
        <p14:creationId xmlns:p14="http://schemas.microsoft.com/office/powerpoint/2010/main" val="2817611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 Analytic Problem Solving</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3600" b="1" dirty="0"/>
          </a:p>
          <a:p>
            <a:r>
              <a:rPr lang="en-US" sz="3600" b="1" dirty="0"/>
              <a:t>Motivational Triggers</a:t>
            </a:r>
          </a:p>
          <a:p>
            <a:r>
              <a:rPr lang="en-US" sz="3600" b="1" dirty="0"/>
              <a:t>Sources of Reinforcement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81</a:t>
            </a:fld>
            <a:endParaRPr lang="en-US"/>
          </a:p>
        </p:txBody>
      </p:sp>
    </p:spTree>
    <p:extLst>
      <p:ext uri="{BB962C8B-B14F-4D97-AF65-F5344CB8AC3E}">
        <p14:creationId xmlns:p14="http://schemas.microsoft.com/office/powerpoint/2010/main" val="20892378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200">
                <a:solidFill>
                  <a:srgbClr val="898989"/>
                </a:solidFill>
              </a:rPr>
              <a:t>Steege (2019)</a:t>
            </a:r>
            <a:endParaRPr lang="en-US" sz="1200">
              <a:solidFill>
                <a:srgbClr val="898989"/>
              </a:solidFill>
            </a:endParaRPr>
          </a:p>
        </p:txBody>
      </p:sp>
      <p:sp>
        <p:nvSpPr>
          <p:cNvPr id="11469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FA935E-8D1A-9E42-BA19-D9F1E42D87EC}" type="slidenum">
              <a:rPr lang="en-US" sz="1200">
                <a:solidFill>
                  <a:srgbClr val="898989"/>
                </a:solidFill>
              </a:rPr>
              <a:pPr eaLnBrk="1" hangingPunct="1"/>
              <a:t>82</a:t>
            </a:fld>
            <a:endParaRPr lang="en-US" sz="1200">
              <a:solidFill>
                <a:srgbClr val="898989"/>
              </a:solidFill>
            </a:endParaRPr>
          </a:p>
        </p:txBody>
      </p:sp>
      <p:sp>
        <p:nvSpPr>
          <p:cNvPr id="2" name="Title 1"/>
          <p:cNvSpPr>
            <a:spLocks noGrp="1"/>
          </p:cNvSpPr>
          <p:nvPr>
            <p:ph type="title" idx="4294967295"/>
          </p:nvPr>
        </p:nvSpPr>
        <p:spPr>
          <a:xfrm>
            <a:off x="0" y="304800"/>
            <a:ext cx="8229600" cy="1143000"/>
          </a:xfrm>
          <a:ln>
            <a:miter lim="800000"/>
            <a:headEnd/>
            <a:tailEnd/>
          </a:ln>
          <a:extLst/>
        </p:spPr>
        <p:txBody>
          <a:bodyPr rtlCol="0" anchor="b">
            <a:normAutofit/>
            <a:scene3d>
              <a:camera prst="orthographicFront"/>
              <a:lightRig rig="soft" dir="t">
                <a:rot lat="0" lon="0" rev="2100000"/>
              </a:lightRig>
            </a:scene3d>
            <a:sp3d prstMaterial="matte">
              <a:bevelT w="38100" h="38100"/>
            </a:sp3d>
          </a:bodyPr>
          <a:lstStyle/>
          <a:p>
            <a:pPr eaLnBrk="1" fontAlgn="auto" hangingPunct="1">
              <a:spcBef>
                <a:spcPts val="0"/>
              </a:spcBef>
              <a:spcAft>
                <a:spcPts val="0"/>
              </a:spcAft>
              <a:defRPr/>
            </a:pPr>
            <a:r>
              <a:rPr lang="en-US" sz="4000" b="1" dirty="0">
                <a:ea typeface="+mj-lt"/>
                <a:cs typeface="+mj-lt"/>
              </a:rPr>
              <a:t>Motivational Triggers</a:t>
            </a:r>
          </a:p>
        </p:txBody>
      </p:sp>
      <p:sp>
        <p:nvSpPr>
          <p:cNvPr id="114692" name="Content Placeholder 2"/>
          <p:cNvSpPr>
            <a:spLocks noGrp="1"/>
          </p:cNvSpPr>
          <p:nvPr>
            <p:ph idx="4294967295"/>
          </p:nvPr>
        </p:nvSpPr>
        <p:spPr>
          <a:xfrm>
            <a:off x="0" y="1600200"/>
            <a:ext cx="8229600" cy="4525963"/>
          </a:xfrm>
        </p:spPr>
        <p:txBody>
          <a:bodyPr lIns="45720" rIns="45720"/>
          <a:lstStyle/>
          <a:p>
            <a:pPr marL="0" indent="0" algn="ctr">
              <a:spcBef>
                <a:spcPct val="0"/>
              </a:spcBef>
              <a:buNone/>
            </a:pPr>
            <a:r>
              <a:rPr lang="en-US" b="1" dirty="0">
                <a:ea typeface="+mj-lt"/>
                <a:cs typeface="+mj-lt"/>
              </a:rPr>
              <a:t>Motivating Operations (MOs)</a:t>
            </a:r>
          </a:p>
          <a:p>
            <a:pPr marL="0" indent="0" algn="ctr">
              <a:spcBef>
                <a:spcPct val="0"/>
              </a:spcBef>
              <a:buNone/>
            </a:pPr>
            <a:endParaRPr lang="en-US" dirty="0">
              <a:latin typeface="Calibri" charset="0"/>
            </a:endParaRPr>
          </a:p>
          <a:p>
            <a:pPr marL="184150" indent="-457200">
              <a:spcBef>
                <a:spcPct val="0"/>
              </a:spcBef>
            </a:pPr>
            <a:r>
              <a:rPr lang="en-US" dirty="0">
                <a:latin typeface="Calibri" charset="0"/>
              </a:rPr>
              <a:t>Recent years, examination of MOs has increased our understanding of behavior</a:t>
            </a:r>
          </a:p>
          <a:p>
            <a:pPr marL="184150" indent="-457200">
              <a:spcBef>
                <a:spcPct val="0"/>
              </a:spcBef>
            </a:pPr>
            <a:endParaRPr lang="en-US" dirty="0">
              <a:latin typeface="Calibri" charset="0"/>
            </a:endParaRPr>
          </a:p>
          <a:p>
            <a:pPr marL="184150" indent="-457200">
              <a:spcBef>
                <a:spcPct val="0"/>
              </a:spcBef>
            </a:pPr>
            <a:r>
              <a:rPr lang="en-US" dirty="0">
                <a:latin typeface="Calibri" charset="0"/>
              </a:rPr>
              <a:t>MOs are antecedent variables that influence behavior change by </a:t>
            </a:r>
            <a:r>
              <a:rPr lang="en-US" i="1" dirty="0">
                <a:latin typeface="Calibri" charset="0"/>
              </a:rPr>
              <a:t>momentarily </a:t>
            </a:r>
            <a:r>
              <a:rPr lang="en-US" dirty="0">
                <a:latin typeface="Calibri" charset="0"/>
              </a:rPr>
              <a:t>altering the effectiveness  (</a:t>
            </a:r>
            <a:r>
              <a:rPr lang="en-US" i="1" dirty="0">
                <a:latin typeface="Calibri" charset="0"/>
              </a:rPr>
              <a:t>value) </a:t>
            </a:r>
            <a:r>
              <a:rPr lang="en-US" dirty="0">
                <a:latin typeface="Calibri" charset="0"/>
              </a:rPr>
              <a:t>of consequences</a:t>
            </a:r>
          </a:p>
          <a:p>
            <a:pPr marL="0" indent="-273050" algn="ctr" eaLnBrk="1" hangingPunct="1">
              <a:spcBef>
                <a:spcPct val="0"/>
              </a:spcBef>
              <a:buFontTx/>
              <a:buNone/>
            </a:pPr>
            <a:endParaRPr lang="en-US" dirty="0">
              <a:latin typeface="Calibri" charset="0"/>
            </a:endParaRPr>
          </a:p>
          <a:p>
            <a:pPr marL="0" indent="-273050" algn="ctr" eaLnBrk="1" hangingPunct="1">
              <a:spcBef>
                <a:spcPct val="0"/>
              </a:spcBef>
              <a:buFontTx/>
              <a:buNone/>
            </a:pPr>
            <a:endParaRPr lang="en-US" dirty="0">
              <a:latin typeface="Calibri" charset="0"/>
            </a:endParaRPr>
          </a:p>
          <a:p>
            <a:pPr marL="0" indent="-273050" eaLnBrk="1" hangingPunct="1">
              <a:spcBef>
                <a:spcPct val="0"/>
              </a:spcBef>
              <a:buFontTx/>
              <a:buNone/>
            </a:pPr>
            <a:endParaRPr lang="en-US" dirty="0">
              <a:latin typeface="Calibri" charset="0"/>
            </a:endParaRPr>
          </a:p>
          <a:p>
            <a:pPr marL="0" indent="-273050" eaLnBrk="1" hangingPunct="1">
              <a:spcBef>
                <a:spcPct val="0"/>
              </a:spcBef>
              <a:buFontTx/>
              <a:buNone/>
            </a:pPr>
            <a:endParaRPr lang="en-US" dirty="0">
              <a:latin typeface="Calibri" charset="0"/>
            </a:endParaRPr>
          </a:p>
        </p:txBody>
      </p:sp>
    </p:spTree>
    <p:extLst>
      <p:ext uri="{BB962C8B-B14F-4D97-AF65-F5344CB8AC3E}">
        <p14:creationId xmlns:p14="http://schemas.microsoft.com/office/powerpoint/2010/main" val="799708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Motivating Operations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MOs are </a:t>
            </a:r>
            <a:r>
              <a:rPr lang="en-US" b="1" dirty="0"/>
              <a:t>antecedents</a:t>
            </a:r>
            <a:r>
              <a:rPr lang="en-US" dirty="0"/>
              <a:t> (events/stimuli that occur </a:t>
            </a:r>
            <a:r>
              <a:rPr lang="en-US" b="1" dirty="0"/>
              <a:t>prior</a:t>
            </a:r>
            <a:r>
              <a:rPr lang="en-US" dirty="0"/>
              <a:t> to interfering behavior)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MOs serve to: </a:t>
            </a:r>
          </a:p>
          <a:p>
            <a:pPr defTabSz="914400">
              <a:spcBef>
                <a:spcPts val="0"/>
              </a:spcBef>
            </a:pPr>
            <a:endParaRPr lang="en-US" dirty="0"/>
          </a:p>
          <a:p>
            <a:pPr defTabSz="914400">
              <a:spcBef>
                <a:spcPts val="0"/>
              </a:spcBef>
            </a:pPr>
            <a:r>
              <a:rPr lang="en-US" dirty="0"/>
              <a:t>make reinforcing consequences more </a:t>
            </a:r>
            <a:r>
              <a:rPr lang="en-US" b="1" i="1" dirty="0"/>
              <a:t>valuable</a:t>
            </a:r>
          </a:p>
          <a:p>
            <a:pPr defTabSz="914400">
              <a:spcBef>
                <a:spcPts val="0"/>
              </a:spcBef>
            </a:pPr>
            <a:r>
              <a:rPr lang="en-US" dirty="0"/>
              <a:t>make discriminative stimuli more </a:t>
            </a:r>
            <a:r>
              <a:rPr lang="en-US" b="1" i="1" dirty="0"/>
              <a:t>relevant</a:t>
            </a:r>
          </a:p>
          <a:p>
            <a:pPr defTabSz="914400">
              <a:spcBef>
                <a:spcPts val="0"/>
              </a:spcBef>
            </a:pPr>
            <a:r>
              <a:rPr lang="en-US" dirty="0"/>
              <a:t>make interfering behavior more </a:t>
            </a:r>
            <a:r>
              <a:rPr lang="en-US" b="1" i="1" dirty="0"/>
              <a:t>probable</a:t>
            </a:r>
            <a:endParaRPr lang="en-US" b="1" dirty="0"/>
          </a:p>
          <a:p>
            <a:pPr defTabSz="914400">
              <a:spcBef>
                <a:spcPts val="0"/>
              </a:spcBef>
            </a:pPr>
            <a:endParaRPr lang="en-US" i="1" dirty="0"/>
          </a:p>
          <a:p>
            <a:pPr defTabSz="914400">
              <a:spcBef>
                <a:spcPts val="0"/>
              </a:spcBef>
            </a:pPr>
            <a:endParaRPr lang="en-US" dirty="0"/>
          </a:p>
          <a:p>
            <a:pPr defTabSz="914400">
              <a:spcBef>
                <a:spcPts val="0"/>
              </a:spcBef>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83</a:t>
            </a:fld>
            <a:endParaRPr lang="en-US"/>
          </a:p>
        </p:txBody>
      </p:sp>
    </p:spTree>
    <p:extLst>
      <p:ext uri="{BB962C8B-B14F-4D97-AF65-F5344CB8AC3E}">
        <p14:creationId xmlns:p14="http://schemas.microsoft.com/office/powerpoint/2010/main" val="627610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Motivating Operations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Motivational Triggers (MOs): </a:t>
            </a:r>
            <a:r>
              <a:rPr lang="en-US" dirty="0" err="1"/>
              <a:t>pps</a:t>
            </a:r>
            <a:r>
              <a:rPr lang="en-US" dirty="0"/>
              <a:t> 88-89 of text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spcBef>
                <a:spcPts val="0"/>
              </a:spcBef>
            </a:pPr>
            <a:r>
              <a:rPr lang="en-US" dirty="0"/>
              <a:t>Deprivation of preferred</a:t>
            </a:r>
          </a:p>
          <a:p>
            <a:pPr defTabSz="914400">
              <a:spcBef>
                <a:spcPts val="0"/>
              </a:spcBef>
            </a:pPr>
            <a:endParaRPr lang="en-US" dirty="0"/>
          </a:p>
          <a:p>
            <a:pPr defTabSz="914400">
              <a:spcBef>
                <a:spcPts val="0"/>
              </a:spcBef>
            </a:pPr>
            <a:r>
              <a:rPr lang="en-US" dirty="0"/>
              <a:t>Presentation of aversive (non preferred)</a:t>
            </a:r>
          </a:p>
          <a:p>
            <a:pPr defTabSz="914400">
              <a:spcBef>
                <a:spcPts val="0"/>
              </a:spcBef>
            </a:pPr>
            <a:endParaRPr lang="en-US" dirty="0"/>
          </a:p>
          <a:p>
            <a:pPr defTabSz="914400">
              <a:spcBef>
                <a:spcPts val="0"/>
              </a:spcBef>
            </a:pPr>
            <a:r>
              <a:rPr lang="en-US" dirty="0"/>
              <a:t>Consider:  biological variables, emotions, thoughts (See chapter 4 of the text)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84</a:t>
            </a:fld>
            <a:endParaRPr lang="en-US"/>
          </a:p>
        </p:txBody>
      </p:sp>
    </p:spTree>
    <p:extLst>
      <p:ext uri="{BB962C8B-B14F-4D97-AF65-F5344CB8AC3E}">
        <p14:creationId xmlns:p14="http://schemas.microsoft.com/office/powerpoint/2010/main" val="17768495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609600" y="274638"/>
            <a:ext cx="8229600" cy="1143000"/>
          </a:xfrm>
        </p:spPr>
        <p:txBody>
          <a:bodyPr>
            <a:normAutofit/>
          </a:bodyPr>
          <a:lstStyle/>
          <a:p>
            <a:pPr eaLnBrk="1" hangingPunct="1"/>
            <a:r>
              <a:rPr lang="en-US" sz="4000" b="1" dirty="0">
                <a:latin typeface="Calibri" charset="0"/>
              </a:rPr>
              <a:t>Examples of MOs</a:t>
            </a:r>
          </a:p>
        </p:txBody>
      </p:sp>
      <p:sp>
        <p:nvSpPr>
          <p:cNvPr id="121860" name="Rectangle 3"/>
          <p:cNvSpPr>
            <a:spLocks noGrp="1" noChangeArrowheads="1"/>
          </p:cNvSpPr>
          <p:nvPr>
            <p:ph idx="1"/>
          </p:nvPr>
        </p:nvSpPr>
        <p:spPr>
          <a:xfrm>
            <a:off x="0" y="1447800"/>
            <a:ext cx="5943600" cy="5486400"/>
          </a:xfrm>
        </p:spPr>
        <p:txBody>
          <a:bodyPr/>
          <a:lstStyle/>
          <a:p>
            <a:pPr eaLnBrk="1" hangingPunct="1"/>
            <a:r>
              <a:rPr lang="en-US">
                <a:latin typeface="Calibri" charset="0"/>
              </a:rPr>
              <a:t>Deprivation of food </a:t>
            </a:r>
            <a:r>
              <a:rPr lang="en-US" b="1">
                <a:latin typeface="Calibri" charset="0"/>
              </a:rPr>
              <a:t>increases</a:t>
            </a:r>
            <a:r>
              <a:rPr lang="en-US">
                <a:latin typeface="Calibri" charset="0"/>
              </a:rPr>
              <a:t> (a) the value of food as a positive reinforcer and (b) the probability of food acquisition behaviors</a:t>
            </a:r>
          </a:p>
          <a:p>
            <a:pPr eaLnBrk="1" hangingPunct="1"/>
            <a:r>
              <a:rPr lang="en-US">
                <a:latin typeface="Calibri" charset="0"/>
              </a:rPr>
              <a:t>Presentation of loud noises </a:t>
            </a:r>
            <a:r>
              <a:rPr lang="en-US" b="1">
                <a:latin typeface="Calibri" charset="0"/>
              </a:rPr>
              <a:t>increases</a:t>
            </a:r>
            <a:r>
              <a:rPr lang="en-US">
                <a:latin typeface="Calibri" charset="0"/>
              </a:rPr>
              <a:t> (a) the value of escape as a negative reinforcer and (b) the probability of escape reinforced behaviors</a:t>
            </a:r>
          </a:p>
          <a:p>
            <a:pPr eaLnBrk="1" hangingPunct="1"/>
            <a:endParaRPr lang="en-US">
              <a:latin typeface="Calibri" charset="0"/>
            </a:endParaRPr>
          </a:p>
          <a:p>
            <a:pPr eaLnBrk="1" hangingPunct="1"/>
            <a:endParaRPr lang="en-US">
              <a:latin typeface="Calibri" charset="0"/>
            </a:endParaRPr>
          </a:p>
        </p:txBody>
      </p:sp>
      <p:sp>
        <p:nvSpPr>
          <p:cNvPr id="121857"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200">
                <a:solidFill>
                  <a:srgbClr val="898989"/>
                </a:solidFill>
              </a:rPr>
              <a:t>Steege (2019)</a:t>
            </a:r>
            <a:endParaRPr lang="en-US" sz="1200">
              <a:solidFill>
                <a:srgbClr val="898989"/>
              </a:solidFill>
            </a:endParaRPr>
          </a:p>
        </p:txBody>
      </p:sp>
      <p:sp>
        <p:nvSpPr>
          <p:cNvPr id="12185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8898CC-9235-784E-9E40-0520CC82C096}" type="slidenum">
              <a:rPr lang="en-US" sz="1200">
                <a:solidFill>
                  <a:srgbClr val="898989"/>
                </a:solidFill>
              </a:rPr>
              <a:pPr eaLnBrk="1" hangingPunct="1"/>
              <a:t>85</a:t>
            </a:fld>
            <a:endParaRPr lang="en-US" sz="1200">
              <a:solidFill>
                <a:srgbClr val="898989"/>
              </a:solidFill>
            </a:endParaRPr>
          </a:p>
        </p:txBody>
      </p:sp>
      <p:pic>
        <p:nvPicPr>
          <p:cNvPr id="121861" name="Picture 3" descr="FD0047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3175"/>
            <a:ext cx="3121025" cy="312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01060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Example of MO</a:t>
            </a:r>
          </a:p>
        </p:txBody>
      </p:sp>
      <p:sp>
        <p:nvSpPr>
          <p:cNvPr id="3" name="Content Placeholder 2"/>
          <p:cNvSpPr>
            <a:spLocks noGrp="1"/>
          </p:cNvSpPr>
          <p:nvPr>
            <p:ph idx="1"/>
          </p:nvPr>
        </p:nvSpPr>
        <p:spPr/>
        <p:txBody>
          <a:bodyPr/>
          <a:lstStyle/>
          <a:p>
            <a:pPr marL="0" indent="0">
              <a:buNone/>
            </a:pPr>
            <a:r>
              <a:rPr lang="en-US" dirty="0">
                <a:latin typeface="Calibri" charset="0"/>
              </a:rPr>
              <a:t>CMO-R:  math worksheets (warning stimulus) </a:t>
            </a:r>
            <a:r>
              <a:rPr lang="en-US" b="1" i="1" dirty="0">
                <a:latin typeface="Calibri" charset="0"/>
              </a:rPr>
              <a:t>increases</a:t>
            </a:r>
            <a:r>
              <a:rPr lang="en-US" dirty="0">
                <a:latin typeface="Calibri" charset="0"/>
              </a:rPr>
              <a:t> (a) the value of escape from task and (b) escape reinforced behaviors (e.g., verbal opposition)</a:t>
            </a:r>
          </a:p>
          <a:p>
            <a:pPr marL="0" indent="0">
              <a:buNone/>
            </a:pPr>
            <a:endParaRPr lang="en-US" dirty="0">
              <a:latin typeface="Calibri" charset="0"/>
            </a:endParaRPr>
          </a:p>
          <a:p>
            <a:pPr marL="0" indent="0">
              <a:buNone/>
            </a:pPr>
            <a:r>
              <a:rPr lang="en-US" dirty="0">
                <a:latin typeface="Calibri" charset="0"/>
              </a:rPr>
              <a:t>CMO-R = Reflexive</a:t>
            </a:r>
          </a:p>
          <a:p>
            <a:pPr marL="0" indent="0">
              <a:buNone/>
            </a:pPr>
            <a:endParaRPr lang="en-US" dirty="0">
              <a:latin typeface="Calibri" charset="0"/>
            </a:endParaRPr>
          </a:p>
          <a:p>
            <a:pPr marL="0" indent="0">
              <a:buNone/>
            </a:pPr>
            <a:r>
              <a:rPr lang="en-US" dirty="0">
                <a:latin typeface="Calibri" charset="0"/>
              </a:rPr>
              <a:t>Signals a </a:t>
            </a:r>
            <a:r>
              <a:rPr lang="en-US" b="1" dirty="0">
                <a:latin typeface="Calibri" charset="0"/>
              </a:rPr>
              <a:t>worsening </a:t>
            </a:r>
            <a:r>
              <a:rPr lang="en-US" dirty="0">
                <a:latin typeface="Calibri" charset="0"/>
              </a:rPr>
              <a:t>condition….</a:t>
            </a:r>
          </a:p>
          <a:p>
            <a:pPr marL="0" indent="0">
              <a:buNone/>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86</a:t>
            </a:fld>
            <a:endParaRPr lang="en-US"/>
          </a:p>
        </p:txBody>
      </p:sp>
    </p:spTree>
    <p:extLst>
      <p:ext uri="{BB962C8B-B14F-4D97-AF65-F5344CB8AC3E}">
        <p14:creationId xmlns:p14="http://schemas.microsoft.com/office/powerpoint/2010/main" val="13067033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CMO-Surrogate (CMO-S)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Stimuli that are paired with a MO may be capable of the same value altering and behavior altering effects of the MO.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Such a stimulus is referred to as a surrogate CMO, or as a </a:t>
            </a:r>
            <a:r>
              <a:rPr lang="en-US" b="1" dirty="0"/>
              <a:t>CMO-S</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87</a:t>
            </a:fld>
            <a:endParaRPr lang="en-US"/>
          </a:p>
        </p:txBody>
      </p:sp>
    </p:spTree>
    <p:extLst>
      <p:ext uri="{BB962C8B-B14F-4D97-AF65-F5344CB8AC3E}">
        <p14:creationId xmlns:p14="http://schemas.microsoft.com/office/powerpoint/2010/main" val="17293584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p:txBody>
          <a:bodyPr>
            <a:normAutofit/>
          </a:bodyPr>
          <a:lstStyle/>
          <a:p>
            <a:pPr eaLnBrk="1" hangingPunct="1"/>
            <a:r>
              <a:rPr lang="en-US" sz="4000" b="1" dirty="0">
                <a:latin typeface="Calibri" charset="0"/>
              </a:rPr>
              <a:t>Example of CMO-S</a:t>
            </a:r>
          </a:p>
        </p:txBody>
      </p:sp>
      <p:sp>
        <p:nvSpPr>
          <p:cNvPr id="122884" name="Rectangle 3"/>
          <p:cNvSpPr>
            <a:spLocks noGrp="1" noChangeArrowheads="1"/>
          </p:cNvSpPr>
          <p:nvPr>
            <p:ph idx="1"/>
          </p:nvPr>
        </p:nvSpPr>
        <p:spPr>
          <a:xfrm>
            <a:off x="457200" y="1570038"/>
            <a:ext cx="8377084" cy="4786312"/>
          </a:xfrm>
        </p:spPr>
        <p:txBody>
          <a:bodyPr>
            <a:normAutofit/>
          </a:bodyPr>
          <a:lstStyle/>
          <a:p>
            <a:pPr eaLnBrk="1" hangingPunct="1">
              <a:buFontTx/>
              <a:buNone/>
            </a:pPr>
            <a:r>
              <a:rPr lang="en-US" dirty="0">
                <a:latin typeface="Calibri" charset="0"/>
              </a:rPr>
              <a:t>CMO-Surrogate (CMO-S): </a:t>
            </a:r>
          </a:p>
          <a:p>
            <a:pPr marL="0">
              <a:spcBef>
                <a:spcPts val="0"/>
              </a:spcBef>
            </a:pPr>
            <a:r>
              <a:rPr lang="en-US" b="1" dirty="0">
                <a:latin typeface="Calibri" charset="0"/>
              </a:rPr>
              <a:t>thought</a:t>
            </a:r>
            <a:r>
              <a:rPr lang="en-US" dirty="0">
                <a:latin typeface="Calibri" charset="0"/>
              </a:rPr>
              <a:t> (“my classmates think I’m a</a:t>
            </a:r>
          </a:p>
          <a:p>
            <a:pPr marL="0" indent="0">
              <a:spcBef>
                <a:spcPts val="0"/>
              </a:spcBef>
              <a:buNone/>
            </a:pPr>
            <a:r>
              <a:rPr lang="en-US" dirty="0">
                <a:latin typeface="Calibri" charset="0"/>
              </a:rPr>
              <a:t>   loser….they are always judging me”</a:t>
            </a:r>
          </a:p>
          <a:p>
            <a:pPr marL="0">
              <a:spcBef>
                <a:spcPts val="0"/>
              </a:spcBef>
            </a:pPr>
            <a:r>
              <a:rPr lang="en-US" dirty="0">
                <a:latin typeface="Calibri" charset="0"/>
              </a:rPr>
              <a:t>elicits </a:t>
            </a:r>
            <a:r>
              <a:rPr lang="en-US" b="1" dirty="0">
                <a:latin typeface="Calibri" charset="0"/>
              </a:rPr>
              <a:t>feelings </a:t>
            </a:r>
            <a:r>
              <a:rPr lang="en-US" dirty="0">
                <a:latin typeface="Calibri" charset="0"/>
              </a:rPr>
              <a:t>of anxiety</a:t>
            </a:r>
          </a:p>
          <a:p>
            <a:pPr marL="0">
              <a:spcBef>
                <a:spcPts val="0"/>
              </a:spcBef>
            </a:pPr>
            <a:r>
              <a:rPr lang="en-US" dirty="0">
                <a:latin typeface="Calibri" charset="0"/>
              </a:rPr>
              <a:t>evokes </a:t>
            </a:r>
            <a:r>
              <a:rPr lang="en-US" altLang="ja-JP" b="1" dirty="0">
                <a:latin typeface="Calibri" charset="0"/>
              </a:rPr>
              <a:t>behaviors</a:t>
            </a:r>
            <a:r>
              <a:rPr lang="en-US" altLang="ja-JP" dirty="0">
                <a:latin typeface="Calibri" charset="0"/>
              </a:rPr>
              <a:t> (e.g., nail biting; </a:t>
            </a:r>
          </a:p>
          <a:p>
            <a:pPr marL="0" eaLnBrk="1" hangingPunct="1">
              <a:spcBef>
                <a:spcPts val="0"/>
              </a:spcBef>
              <a:buFontTx/>
              <a:buNone/>
            </a:pPr>
            <a:r>
              <a:rPr lang="en-US" altLang="ja-JP" dirty="0">
                <a:latin typeface="Calibri" charset="0"/>
              </a:rPr>
              <a:t>    hair pulling disorder) that </a:t>
            </a:r>
          </a:p>
          <a:p>
            <a:pPr marL="0">
              <a:spcBef>
                <a:spcPts val="0"/>
              </a:spcBef>
            </a:pPr>
            <a:r>
              <a:rPr lang="en-US" altLang="ja-JP" dirty="0">
                <a:latin typeface="Calibri" charset="0"/>
              </a:rPr>
              <a:t>temporarily  reduce  aversive  feelings</a:t>
            </a:r>
          </a:p>
          <a:p>
            <a:pPr marL="0" indent="0">
              <a:spcBef>
                <a:spcPts val="0"/>
              </a:spcBef>
              <a:buNone/>
            </a:pPr>
            <a:r>
              <a:rPr lang="en-US" altLang="ja-JP" dirty="0">
                <a:latin typeface="Calibri" charset="0"/>
              </a:rPr>
              <a:t>   (i.e., </a:t>
            </a:r>
            <a:r>
              <a:rPr lang="en-US" altLang="ja-JP" b="1" dirty="0">
                <a:latin typeface="Calibri" charset="0"/>
              </a:rPr>
              <a:t>automatic negative reinforcement</a:t>
            </a:r>
            <a:r>
              <a:rPr lang="en-US" altLang="ja-JP" dirty="0">
                <a:latin typeface="Calibri" charset="0"/>
              </a:rPr>
              <a:t>)</a:t>
            </a:r>
          </a:p>
          <a:p>
            <a:pPr eaLnBrk="1" hangingPunct="1">
              <a:buFontTx/>
              <a:buNone/>
            </a:pPr>
            <a:endParaRPr lang="en-US" sz="1600" dirty="0">
              <a:latin typeface="Calibri" charset="0"/>
            </a:endParaRPr>
          </a:p>
        </p:txBody>
      </p:sp>
      <p:sp>
        <p:nvSpPr>
          <p:cNvPr id="122881"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200">
                <a:solidFill>
                  <a:srgbClr val="898989"/>
                </a:solidFill>
              </a:rPr>
              <a:t>Steege (2019)</a:t>
            </a:r>
            <a:endParaRPr lang="en-US" sz="1200">
              <a:solidFill>
                <a:srgbClr val="898989"/>
              </a:solidFill>
            </a:endParaRPr>
          </a:p>
        </p:txBody>
      </p:sp>
      <p:sp>
        <p:nvSpPr>
          <p:cNvPr id="12288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739B955-3A9F-3A43-9468-CC64A26B5FFF}" type="slidenum">
              <a:rPr lang="en-US" sz="1200">
                <a:solidFill>
                  <a:srgbClr val="898989"/>
                </a:solidFill>
              </a:rPr>
              <a:pPr eaLnBrk="1" hangingPunct="1"/>
              <a:t>88</a:t>
            </a:fld>
            <a:endParaRPr lang="en-US" sz="1200">
              <a:solidFill>
                <a:srgbClr val="898989"/>
              </a:solidFill>
            </a:endParaRPr>
          </a:p>
        </p:txBody>
      </p:sp>
      <p:pic>
        <p:nvPicPr>
          <p:cNvPr id="122885" name="Picture 1" descr="BU0059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570038"/>
            <a:ext cx="1371600"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71812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About Trauma or PTSD?</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Many students within school settings or children/adolescents within home-based programs have histories in which they have experienced trauma.</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Consider that memories of traumatic events (thoughts, images, odors, etc.) may operate as </a:t>
            </a:r>
            <a:r>
              <a:rPr lang="en-US" b="1" dirty="0"/>
              <a:t>Motivating Operations </a:t>
            </a:r>
            <a:r>
              <a:rPr lang="en-US" dirty="0"/>
              <a:t>(CMO-S)</a:t>
            </a:r>
            <a:r>
              <a:rPr lang="mr-IN" dirty="0"/>
              <a:t>…</a:t>
            </a:r>
            <a:r>
              <a:rPr lang="en-US" dirty="0"/>
              <a:t>.surrogates for the actual events/experiences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89</a:t>
            </a:fld>
            <a:endParaRPr lang="en-US"/>
          </a:p>
        </p:txBody>
      </p:sp>
    </p:spTree>
    <p:extLst>
      <p:ext uri="{BB962C8B-B14F-4D97-AF65-F5344CB8AC3E}">
        <p14:creationId xmlns:p14="http://schemas.microsoft.com/office/powerpoint/2010/main" val="170055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Philosophical Doubt</a:t>
            </a:r>
          </a:p>
        </p:txBody>
      </p:sp>
      <p:sp>
        <p:nvSpPr>
          <p:cNvPr id="3" name="Content Placeholder 2"/>
          <p:cNvSpPr>
            <a:spLocks noGrp="1"/>
          </p:cNvSpPr>
          <p:nvPr>
            <p:ph idx="1"/>
          </p:nvPr>
        </p:nvSpPr>
        <p:spPr>
          <a:xfrm>
            <a:off x="457200" y="1417638"/>
            <a:ext cx="8229600" cy="4938712"/>
          </a:xfrm>
        </p:spPr>
        <p:txBody>
          <a:bodyPr>
            <a:noAutofit/>
          </a:bodyPr>
          <a:lstStyle/>
          <a:p>
            <a:pPr marL="0" indent="0">
              <a:buFontTx/>
              <a:buNone/>
              <a:defRPr/>
            </a:pPr>
            <a:r>
              <a:rPr lang="en-US" sz="2400" dirty="0"/>
              <a:t>“Careful analysis indicates that a rough or incomplete analysis is not adequate”</a:t>
            </a:r>
          </a:p>
          <a:p>
            <a:pPr marL="0" indent="0">
              <a:buFontTx/>
              <a:buNone/>
              <a:defRPr/>
            </a:pPr>
            <a:endParaRPr lang="en-US" sz="2400" b="1" dirty="0"/>
          </a:p>
          <a:p>
            <a:pPr marL="0" indent="0">
              <a:buFontTx/>
              <a:buNone/>
              <a:defRPr/>
            </a:pPr>
            <a:r>
              <a:rPr lang="en-US" sz="2400" dirty="0"/>
              <a:t>“…logic and epistemology texts emphasize the need for proving the truth of an assertion based on sound reasoning rooted in direct observation” </a:t>
            </a:r>
          </a:p>
          <a:p>
            <a:pPr marL="0" indent="0">
              <a:buFontTx/>
              <a:buNone/>
              <a:defRPr/>
            </a:pPr>
            <a:endParaRPr lang="en-US" sz="2400" u="sng" dirty="0"/>
          </a:p>
          <a:p>
            <a:pPr marL="0" indent="0">
              <a:buFontTx/>
              <a:buNone/>
              <a:defRPr/>
            </a:pPr>
            <a:r>
              <a:rPr lang="en-US" sz="2400" dirty="0"/>
              <a:t>“With a careful analysis, our conclusions are more stable and sound”</a:t>
            </a:r>
          </a:p>
          <a:p>
            <a:pPr marL="0" indent="0">
              <a:buFontTx/>
              <a:buNone/>
              <a:defRPr/>
            </a:pPr>
            <a:endParaRPr lang="en-US" sz="2400" dirty="0"/>
          </a:p>
          <a:p>
            <a:pPr marL="0" indent="0">
              <a:buFontTx/>
              <a:buNone/>
              <a:defRPr/>
            </a:pPr>
            <a:r>
              <a:rPr lang="en-US" sz="2400" dirty="0"/>
              <a:t>The Dalai Lama (2009)</a:t>
            </a:r>
          </a:p>
          <a:p>
            <a:pPr marL="0" indent="0">
              <a:buFontTx/>
              <a:buNone/>
              <a:defRPr/>
            </a:pPr>
            <a:endParaRPr lang="en-US" sz="2400" b="1" dirty="0"/>
          </a:p>
          <a:p>
            <a:pPr marL="0" indent="0">
              <a:buFontTx/>
              <a:buNone/>
              <a:defRPr/>
            </a:pPr>
            <a:endParaRPr lang="en-US" sz="2400" b="1" dirty="0"/>
          </a:p>
          <a:p>
            <a:pPr marL="0" indent="0">
              <a:buFontTx/>
              <a:buNone/>
              <a:defRPr/>
            </a:pPr>
            <a:endParaRPr lang="en-US" sz="2400" b="1" dirty="0"/>
          </a:p>
          <a:p>
            <a:pPr marL="0" indent="0">
              <a:buFontTx/>
              <a:buNone/>
              <a:defRPr/>
            </a:pPr>
            <a:endParaRPr lang="en-US" sz="2400" b="1" dirty="0"/>
          </a:p>
          <a:p>
            <a:pPr marL="0" indent="0">
              <a:buFontTx/>
              <a:buNone/>
              <a:defRPr/>
            </a:pPr>
            <a:endParaRPr lang="en-US" sz="2400" b="1" dirty="0"/>
          </a:p>
          <a:p>
            <a:pPr marL="0" indent="0">
              <a:buFontTx/>
              <a:buNone/>
              <a:defRPr/>
            </a:pPr>
            <a:r>
              <a:rPr lang="en-US" sz="2400" dirty="0"/>
              <a:t> </a:t>
            </a:r>
          </a:p>
        </p:txBody>
      </p:sp>
      <p:sp>
        <p:nvSpPr>
          <p:cNvPr id="4" name="Footer Placeholder 3"/>
          <p:cNvSpPr>
            <a:spLocks noGrp="1"/>
          </p:cNvSpPr>
          <p:nvPr>
            <p:ph type="ftr" sz="quarter" idx="11"/>
          </p:nvPr>
        </p:nvSpPr>
        <p:spPr/>
        <p:txBody>
          <a:bodyPr/>
          <a:lstStyle/>
          <a:p>
            <a:pPr>
              <a:defRPr/>
            </a:pPr>
            <a:r>
              <a:rPr lang="nl-NL" altLang="en-US" dirty="0"/>
              <a:t>Steege (2019)</a:t>
            </a:r>
            <a:endParaRPr lang="en-US" altLang="en-US" dirty="0"/>
          </a:p>
        </p:txBody>
      </p:sp>
    </p:spTree>
    <p:extLst>
      <p:ext uri="{BB962C8B-B14F-4D97-AF65-F5344CB8AC3E}">
        <p14:creationId xmlns:p14="http://schemas.microsoft.com/office/powerpoint/2010/main" val="15821057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Applied Learning Experience</a:t>
            </a:r>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Read:  “Mr. </a:t>
            </a:r>
            <a:r>
              <a:rPr lang="en-US" b="1" dirty="0" err="1"/>
              <a:t>Bojangles</a:t>
            </a:r>
            <a:r>
              <a:rPr lang="en-US" b="1" dirty="0"/>
              <a: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Now that’s a warning stimulus</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defTabSz="914400">
              <a:spcBef>
                <a:spcPts val="0"/>
              </a:spcBef>
            </a:pPr>
            <a:r>
              <a:rPr lang="en-US" b="1" dirty="0"/>
              <a:t>Consider the seven (7) additional examples offered</a:t>
            </a:r>
          </a:p>
          <a:p>
            <a:pPr defTabSz="914400">
              <a:spcBef>
                <a:spcPts val="0"/>
              </a:spcBef>
            </a:pPr>
            <a:endParaRPr lang="en-US" b="1" dirty="0"/>
          </a:p>
          <a:p>
            <a:pPr defTabSz="914400">
              <a:spcBef>
                <a:spcPts val="0"/>
              </a:spcBef>
            </a:pPr>
            <a:endParaRPr lang="en-US" b="1" dirty="0"/>
          </a:p>
          <a:p>
            <a:pPr marL="0" indent="0" defTabSz="914400">
              <a:spcBef>
                <a:spcPts val="0"/>
              </a:spcBef>
              <a:buNone/>
            </a:pPr>
            <a:r>
              <a:rPr lang="en-US" sz="2400" b="1" dirty="0"/>
              <a:t>*page 36 of text</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90</a:t>
            </a:fld>
            <a:endParaRPr lang="en-US"/>
          </a:p>
        </p:txBody>
      </p:sp>
    </p:spTree>
    <p:extLst>
      <p:ext uri="{BB962C8B-B14F-4D97-AF65-F5344CB8AC3E}">
        <p14:creationId xmlns:p14="http://schemas.microsoft.com/office/powerpoint/2010/main" val="8259447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Sources of Reinforcement</a:t>
            </a:r>
          </a:p>
        </p:txBody>
      </p:sp>
      <p:sp>
        <p:nvSpPr>
          <p:cNvPr id="3" name="Content Placeholder 2"/>
          <p:cNvSpPr>
            <a:spLocks noGrp="1"/>
          </p:cNvSpPr>
          <p:nvPr>
            <p:ph idx="1"/>
          </p:nvPr>
        </p:nvSpPr>
        <p:spPr/>
        <p:txBody>
          <a:bodyPr/>
          <a:lstStyle/>
          <a:p>
            <a:pPr marL="0" lvl="0" indent="0">
              <a:buNone/>
            </a:pPr>
            <a:r>
              <a:rPr lang="en-US" dirty="0"/>
              <a:t>Persons, items, or locations that signal the availability of reinforcing consequences thereby possibly triggering interfering behavior</a:t>
            </a:r>
          </a:p>
          <a:p>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91</a:t>
            </a:fld>
            <a:endParaRPr lang="en-US"/>
          </a:p>
        </p:txBody>
      </p:sp>
    </p:spTree>
    <p:extLst>
      <p:ext uri="{BB962C8B-B14F-4D97-AF65-F5344CB8AC3E}">
        <p14:creationId xmlns:p14="http://schemas.microsoft.com/office/powerpoint/2010/main" val="3645106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200">
                <a:solidFill>
                  <a:srgbClr val="898989"/>
                </a:solidFill>
              </a:rPr>
              <a:t>Steege (2019)</a:t>
            </a:r>
            <a:endParaRPr lang="en-US" sz="1200">
              <a:solidFill>
                <a:srgbClr val="898989"/>
              </a:solidFill>
            </a:endParaRPr>
          </a:p>
        </p:txBody>
      </p:sp>
      <p:sp>
        <p:nvSpPr>
          <p:cNvPr id="12390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6E9A14E-84C7-4543-BD30-4A743BC2D99C}" type="slidenum">
              <a:rPr lang="en-US" sz="1200">
                <a:solidFill>
                  <a:srgbClr val="898989"/>
                </a:solidFill>
              </a:rPr>
              <a:pPr eaLnBrk="1" hangingPunct="1"/>
              <a:t>92</a:t>
            </a:fld>
            <a:endParaRPr lang="en-US" sz="1200">
              <a:solidFill>
                <a:srgbClr val="898989"/>
              </a:solidFill>
            </a:endParaRPr>
          </a:p>
        </p:txBody>
      </p:sp>
      <p:sp>
        <p:nvSpPr>
          <p:cNvPr id="123907" name="Rectangle 2"/>
          <p:cNvSpPr>
            <a:spLocks noGrp="1" noChangeArrowheads="1"/>
          </p:cNvSpPr>
          <p:nvPr>
            <p:ph type="title" idx="4294967295"/>
          </p:nvPr>
        </p:nvSpPr>
        <p:spPr>
          <a:xfrm>
            <a:off x="0" y="274638"/>
            <a:ext cx="8229600" cy="1143000"/>
          </a:xfrm>
          <a:noFill/>
        </p:spPr>
        <p:txBody>
          <a:bodyPr>
            <a:normAutofit fontScale="90000"/>
          </a:bodyPr>
          <a:lstStyle/>
          <a:p>
            <a:pPr eaLnBrk="1" hangingPunct="1"/>
            <a:r>
              <a:rPr lang="en-US" sz="4000" b="1" dirty="0">
                <a:latin typeface="Calibri" charset="0"/>
              </a:rPr>
              <a:t> </a:t>
            </a:r>
            <a:r>
              <a:rPr lang="en-US" b="1" dirty="0">
                <a:latin typeface="Calibri" charset="0"/>
              </a:rPr>
              <a:t>Sources of Reinforcement</a:t>
            </a:r>
            <a:br>
              <a:rPr lang="en-US" b="1" dirty="0">
                <a:latin typeface="Calibri" charset="0"/>
              </a:rPr>
            </a:br>
            <a:endParaRPr lang="en-US" b="1" dirty="0">
              <a:latin typeface="Calibri" charset="0"/>
            </a:endParaRPr>
          </a:p>
        </p:txBody>
      </p:sp>
      <p:sp>
        <p:nvSpPr>
          <p:cNvPr id="123908" name="Rectangle 3"/>
          <p:cNvSpPr>
            <a:spLocks noGrp="1" noChangeArrowheads="1"/>
          </p:cNvSpPr>
          <p:nvPr>
            <p:ph type="body" idx="4294967295"/>
          </p:nvPr>
        </p:nvSpPr>
        <p:spPr>
          <a:xfrm>
            <a:off x="0" y="1600200"/>
            <a:ext cx="8229600" cy="4525963"/>
          </a:xfrm>
          <a:noFill/>
        </p:spPr>
        <p:txBody>
          <a:bodyPr/>
          <a:lstStyle/>
          <a:p>
            <a:pPr>
              <a:buNone/>
            </a:pPr>
            <a:r>
              <a:rPr lang="en-US" dirty="0">
                <a:latin typeface="Calibri" charset="0"/>
              </a:rPr>
              <a:t> </a:t>
            </a:r>
            <a:r>
              <a:rPr lang="en-US" b="1" dirty="0">
                <a:latin typeface="Calibri" charset="0"/>
              </a:rPr>
              <a:t>Technical Term:  Discriminative Stimuli:</a:t>
            </a:r>
          </a:p>
          <a:p>
            <a:pPr>
              <a:buNone/>
            </a:pPr>
            <a:endParaRPr lang="en-US" dirty="0">
              <a:latin typeface="Calibri" charset="0"/>
            </a:endParaRPr>
          </a:p>
          <a:p>
            <a:r>
              <a:rPr lang="en-US" dirty="0">
                <a:latin typeface="Calibri" charset="0"/>
              </a:rPr>
              <a:t>Stimuli that </a:t>
            </a:r>
            <a:r>
              <a:rPr lang="en-US" b="1" dirty="0">
                <a:latin typeface="Calibri" charset="0"/>
              </a:rPr>
              <a:t>precede</a:t>
            </a:r>
            <a:r>
              <a:rPr lang="en-US" dirty="0">
                <a:latin typeface="Calibri" charset="0"/>
              </a:rPr>
              <a:t> the occurrence of behavior and signal that reinforcement following the behavior is likely to occur are called </a:t>
            </a:r>
            <a:r>
              <a:rPr lang="en-US" i="1" dirty="0">
                <a:latin typeface="Calibri" charset="0"/>
              </a:rPr>
              <a:t>discriminative stimuli</a:t>
            </a:r>
            <a:r>
              <a:rPr lang="en-US" dirty="0">
                <a:latin typeface="Calibri" charset="0"/>
              </a:rPr>
              <a:t> (</a:t>
            </a:r>
            <a:r>
              <a:rPr lang="en-US" b="1" dirty="0">
                <a:latin typeface="Calibri" charset="0"/>
              </a:rPr>
              <a:t>S</a:t>
            </a:r>
            <a:r>
              <a:rPr lang="en-US" b="1" baseline="30000" dirty="0">
                <a:latin typeface="Calibri" charset="0"/>
              </a:rPr>
              <a:t>D</a:t>
            </a:r>
            <a:r>
              <a:rPr lang="en-US" dirty="0">
                <a:latin typeface="Calibri" charset="0"/>
              </a:rPr>
              <a:t>) </a:t>
            </a:r>
          </a:p>
          <a:p>
            <a:pPr eaLnBrk="1" hangingPunct="1"/>
            <a:endParaRPr lang="en-US"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31894325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ctrTitle"/>
          </p:nvPr>
        </p:nvSpPr>
        <p:spPr>
          <a:xfrm>
            <a:off x="685800" y="577313"/>
            <a:ext cx="7772400" cy="1327821"/>
          </a:xfrm>
          <a:noFill/>
        </p:spPr>
        <p:txBody>
          <a:bodyPr>
            <a:normAutofit/>
          </a:bodyPr>
          <a:lstStyle/>
          <a:p>
            <a:r>
              <a:rPr lang="en-US" sz="4000" b="1" dirty="0">
                <a:latin typeface="Calibri" charset="0"/>
              </a:rPr>
              <a:t>S</a:t>
            </a:r>
            <a:r>
              <a:rPr lang="en-US" sz="4000" b="1" baseline="30000" dirty="0">
                <a:latin typeface="Calibri" charset="0"/>
              </a:rPr>
              <a:t>D</a:t>
            </a:r>
            <a:r>
              <a:rPr lang="en-US" sz="4000" b="1" dirty="0">
                <a:latin typeface="Calibri" charset="0"/>
              </a:rPr>
              <a:t> Example </a:t>
            </a:r>
          </a:p>
        </p:txBody>
      </p:sp>
      <p:sp>
        <p:nvSpPr>
          <p:cNvPr id="128002" name="Rectangle 3"/>
          <p:cNvSpPr>
            <a:spLocks noGrp="1" noChangeArrowheads="1"/>
          </p:cNvSpPr>
          <p:nvPr>
            <p:ph type="subTitle" idx="1"/>
          </p:nvPr>
        </p:nvSpPr>
        <p:spPr>
          <a:xfrm>
            <a:off x="389965" y="1905134"/>
            <a:ext cx="8068235" cy="3733666"/>
          </a:xfrm>
          <a:noFill/>
        </p:spPr>
        <p:txBody>
          <a:bodyPr>
            <a:normAutofit/>
          </a:bodyPr>
          <a:lstStyle/>
          <a:p>
            <a:pPr algn="l"/>
            <a:r>
              <a:rPr lang="en-US" dirty="0">
                <a:solidFill>
                  <a:schemeClr val="tx1"/>
                </a:solidFill>
                <a:latin typeface="+mj-lt"/>
              </a:rPr>
              <a:t>A student whose interfering behavior has previously been reinforced by a specific classroom teacher is more likely to exhibit similar behaviors when the </a:t>
            </a:r>
            <a:r>
              <a:rPr lang="en-US" b="1" dirty="0">
                <a:solidFill>
                  <a:schemeClr val="tx1"/>
                </a:solidFill>
                <a:latin typeface="+mj-lt"/>
              </a:rPr>
              <a:t>teacher</a:t>
            </a:r>
            <a:r>
              <a:rPr lang="en-US" dirty="0">
                <a:solidFill>
                  <a:schemeClr val="tx1"/>
                </a:solidFill>
                <a:latin typeface="+mj-lt"/>
              </a:rPr>
              <a:t> is present vs. when she is absent</a:t>
            </a:r>
          </a:p>
        </p:txBody>
      </p:sp>
      <p:sp>
        <p:nvSpPr>
          <p:cNvPr id="2" name="Footer Placeholder 1"/>
          <p:cNvSpPr>
            <a:spLocks noGrp="1"/>
          </p:cNvSpPr>
          <p:nvPr>
            <p:ph type="ftr" sz="quarter" idx="11"/>
          </p:nvPr>
        </p:nvSpPr>
        <p:spPr/>
        <p:txBody>
          <a:bodyPr/>
          <a:lstStyle/>
          <a:p>
            <a:pPr>
              <a:defRPr/>
            </a:pPr>
            <a:r>
              <a:rPr lang="nl-NL"/>
              <a:t>Steege (2019)</a:t>
            </a:r>
            <a:endParaRPr lang="en-US"/>
          </a:p>
        </p:txBody>
      </p:sp>
      <p:sp>
        <p:nvSpPr>
          <p:cNvPr id="12800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D88D8E8-A62E-604A-86B0-3149FD274507}" type="slidenum">
              <a:rPr lang="en-US" sz="1200">
                <a:solidFill>
                  <a:srgbClr val="898989"/>
                </a:solidFill>
              </a:rPr>
              <a:pPr eaLnBrk="1" hangingPunct="1"/>
              <a:t>93</a:t>
            </a:fld>
            <a:endParaRPr lang="en-US" sz="1200">
              <a:solidFill>
                <a:srgbClr val="898989"/>
              </a:solidFill>
            </a:endParaRPr>
          </a:p>
        </p:txBody>
      </p:sp>
    </p:spTree>
    <p:extLst>
      <p:ext uri="{BB962C8B-B14F-4D97-AF65-F5344CB8AC3E}">
        <p14:creationId xmlns:p14="http://schemas.microsoft.com/office/powerpoint/2010/main" val="1701320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normAutofit/>
          </a:bodyPr>
          <a:lstStyle/>
          <a:p>
            <a:r>
              <a:rPr lang="en-US" sz="4000" b="1" dirty="0">
                <a:latin typeface="Calibri" charset="0"/>
              </a:rPr>
              <a:t>S</a:t>
            </a:r>
            <a:r>
              <a:rPr lang="en-US" sz="4000" b="1" baseline="30000" dirty="0">
                <a:latin typeface="Calibri" charset="0"/>
              </a:rPr>
              <a:t>D</a:t>
            </a:r>
            <a:r>
              <a:rPr lang="en-US" sz="4000" b="1" dirty="0">
                <a:latin typeface="Calibri" charset="0"/>
              </a:rPr>
              <a:t> Example </a:t>
            </a:r>
          </a:p>
        </p:txBody>
      </p:sp>
      <p:sp>
        <p:nvSpPr>
          <p:cNvPr id="130051" name="Content Placeholder 2"/>
          <p:cNvSpPr>
            <a:spLocks noGrp="1"/>
          </p:cNvSpPr>
          <p:nvPr>
            <p:ph idx="1"/>
          </p:nvPr>
        </p:nvSpPr>
        <p:spPr/>
        <p:txBody>
          <a:bodyPr/>
          <a:lstStyle/>
          <a:p>
            <a:pPr>
              <a:buFont typeface="Arial" charset="0"/>
              <a:buNone/>
            </a:pPr>
            <a:r>
              <a:rPr lang="en-US" dirty="0">
                <a:latin typeface="Calibri" charset="0"/>
              </a:rPr>
              <a:t>    A student prompted to begin a difficult assignment is more likely to exhibit disruptive behavior when </a:t>
            </a:r>
            <a:r>
              <a:rPr lang="en-US" b="1" dirty="0">
                <a:latin typeface="Calibri" charset="0"/>
              </a:rPr>
              <a:t>staff</a:t>
            </a:r>
            <a:r>
              <a:rPr lang="en-US" dirty="0">
                <a:latin typeface="Calibri" charset="0"/>
              </a:rPr>
              <a:t> who have previously negatively reinforced the student’s behavior (e.g.,  withdrawn the assignment or removed the student from class when the disruptive behavior occurs) are present vs. when the staff are absent</a:t>
            </a:r>
          </a:p>
        </p:txBody>
      </p:sp>
      <p:sp>
        <p:nvSpPr>
          <p:cNvPr id="130049"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200">
                <a:solidFill>
                  <a:srgbClr val="898989"/>
                </a:solidFill>
              </a:rPr>
              <a:t>Steege (2019)</a:t>
            </a:r>
            <a:endParaRPr lang="en-US" sz="1200">
              <a:solidFill>
                <a:srgbClr val="898989"/>
              </a:solidFill>
            </a:endParaRPr>
          </a:p>
        </p:txBody>
      </p:sp>
      <p:sp>
        <p:nvSpPr>
          <p:cNvPr id="13005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47DA78-6AA6-B340-9D3C-B415D8836180}" type="slidenum">
              <a:rPr lang="en-US" sz="1200">
                <a:solidFill>
                  <a:srgbClr val="898989"/>
                </a:solidFill>
              </a:rPr>
              <a:pPr eaLnBrk="1" hangingPunct="1"/>
              <a:t>94</a:t>
            </a:fld>
            <a:endParaRPr lang="en-US" sz="1200">
              <a:solidFill>
                <a:srgbClr val="898989"/>
              </a:solidFill>
            </a:endParaRPr>
          </a:p>
        </p:txBody>
      </p:sp>
    </p:spTree>
    <p:extLst>
      <p:ext uri="{BB962C8B-B14F-4D97-AF65-F5344CB8AC3E}">
        <p14:creationId xmlns:p14="http://schemas.microsoft.com/office/powerpoint/2010/main" val="20797635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charset="0"/>
              </a:rPr>
              <a:t>S</a:t>
            </a:r>
            <a:r>
              <a:rPr lang="en-US" sz="4000" b="1" baseline="30000" dirty="0">
                <a:latin typeface="Calibri" charset="0"/>
              </a:rPr>
              <a:t>D</a:t>
            </a:r>
            <a:r>
              <a:rPr lang="en-US" sz="4000" b="1" dirty="0">
                <a:latin typeface="Calibri" charset="0"/>
              </a:rPr>
              <a:t> Example </a:t>
            </a:r>
            <a:endParaRPr lang="en-US" sz="40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Calibri" charset="0"/>
              </a:rPr>
              <a:t>A young adult who is away at college is more likely to text the </a:t>
            </a:r>
            <a:r>
              <a:rPr lang="en-US" b="1" dirty="0">
                <a:latin typeface="Calibri" charset="0"/>
              </a:rPr>
              <a:t>parent</a:t>
            </a:r>
            <a:r>
              <a:rPr lang="en-US" dirty="0">
                <a:latin typeface="Calibri" charset="0"/>
              </a:rPr>
              <a:t> (A) who has previously reinforced the request for a deposit in her bank account vs. the parent (B)  who has previously denied such requests.</a:t>
            </a:r>
          </a:p>
          <a:p>
            <a:pPr marL="0" indent="0">
              <a:buNone/>
            </a:pPr>
            <a:endParaRPr lang="en-US" dirty="0">
              <a:latin typeface="Calibri" charset="0"/>
            </a:endParaRPr>
          </a:p>
          <a:p>
            <a:pPr marL="0" indent="0">
              <a:buNone/>
            </a:pPr>
            <a:r>
              <a:rPr lang="en-US" dirty="0">
                <a:latin typeface="Calibri" charset="0"/>
              </a:rPr>
              <a:t>A = discriminative stimulus (availability of reinforcement)</a:t>
            </a:r>
          </a:p>
          <a:p>
            <a:pPr marL="0" indent="0">
              <a:buNone/>
            </a:pPr>
            <a:endParaRPr lang="en-US" dirty="0">
              <a:latin typeface="Calibri" charset="0"/>
            </a:endParaRPr>
          </a:p>
          <a:p>
            <a:pPr marL="0" indent="0">
              <a:buNone/>
            </a:pPr>
            <a:r>
              <a:rPr lang="en-US" dirty="0">
                <a:latin typeface="Calibri" charset="0"/>
              </a:rPr>
              <a:t>B= stimulus delta (unavailability of reinforcement)</a:t>
            </a: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95</a:t>
            </a:fld>
            <a:endParaRPr lang="en-US"/>
          </a:p>
        </p:txBody>
      </p:sp>
    </p:spTree>
    <p:extLst>
      <p:ext uri="{BB962C8B-B14F-4D97-AF65-F5344CB8AC3E}">
        <p14:creationId xmlns:p14="http://schemas.microsoft.com/office/powerpoint/2010/main" val="22798388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charset="0"/>
              </a:rPr>
              <a:t>S</a:t>
            </a:r>
            <a:r>
              <a:rPr lang="en-US" b="1" baseline="30000" dirty="0">
                <a:latin typeface="Calibri" charset="0"/>
              </a:rPr>
              <a:t>D</a:t>
            </a:r>
            <a:r>
              <a:rPr lang="en-US" b="1" dirty="0">
                <a:latin typeface="Calibri" charset="0"/>
              </a:rPr>
              <a:t> Example </a:t>
            </a:r>
            <a:endParaRPr lang="en-US" dirty="0"/>
          </a:p>
        </p:txBody>
      </p:sp>
      <p:sp>
        <p:nvSpPr>
          <p:cNvPr id="3" name="Content Placeholder 2"/>
          <p:cNvSpPr>
            <a:spLocks noGrp="1"/>
          </p:cNvSpPr>
          <p:nvPr>
            <p:ph idx="1"/>
          </p:nvPr>
        </p:nvSpPr>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 student is studying for an exam.  The student reaches for a coffee mug that contains freshly brewed coffee. She drinks some of the coffee.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The coffee mug is the S</a:t>
            </a:r>
            <a:r>
              <a:rPr lang="en-US" b="1" baseline="30000" dirty="0"/>
              <a:t>D</a:t>
            </a: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The behavior is reaching, grasping, and drinking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FYI: this is an example illustrating individually mediated positive reinforcement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What is the MO?  _________________</a:t>
            </a:r>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96</a:t>
            </a:fld>
            <a:endParaRPr lang="en-US"/>
          </a:p>
        </p:txBody>
      </p:sp>
    </p:spTree>
    <p:extLst>
      <p:ext uri="{BB962C8B-B14F-4D97-AF65-F5344CB8AC3E}">
        <p14:creationId xmlns:p14="http://schemas.microsoft.com/office/powerpoint/2010/main" val="19248725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charset="0"/>
              </a:rPr>
              <a:t>S</a:t>
            </a:r>
            <a:r>
              <a:rPr lang="en-US" sz="4000" b="1" baseline="30000" dirty="0">
                <a:latin typeface="Calibri" charset="0"/>
              </a:rPr>
              <a:t>D</a:t>
            </a:r>
            <a:r>
              <a:rPr lang="en-US" sz="4000" b="1" dirty="0">
                <a:latin typeface="Calibri" charset="0"/>
              </a:rPr>
              <a:t> vs. MO</a:t>
            </a:r>
            <a:endParaRPr lang="en-US" sz="4000" b="1" dirty="0"/>
          </a:p>
        </p:txBody>
      </p:sp>
      <p:sp>
        <p:nvSpPr>
          <p:cNvPr id="3" name="Content Placeholder 2"/>
          <p:cNvSpPr>
            <a:spLocks noGrp="1"/>
          </p:cNvSpPr>
          <p:nvPr>
            <p:ph idx="1"/>
          </p:nvPr>
        </p:nvSpPr>
        <p:spPr/>
        <p:txBody>
          <a:bodyPr/>
          <a:lstStyle/>
          <a:p>
            <a:r>
              <a:rPr lang="en-US" dirty="0"/>
              <a:t>Both are antecedents; i.e., they occur </a:t>
            </a:r>
            <a:r>
              <a:rPr lang="en-US" i="1" dirty="0"/>
              <a:t>before</a:t>
            </a:r>
            <a:r>
              <a:rPr lang="en-US" dirty="0"/>
              <a:t> interfering behavior</a:t>
            </a:r>
          </a:p>
          <a:p>
            <a:pPr marL="0" indent="0">
              <a:buNone/>
            </a:pPr>
            <a:endParaRPr lang="en-US" dirty="0"/>
          </a:p>
          <a:p>
            <a:r>
              <a:rPr lang="en-US" dirty="0"/>
              <a:t>Both make interfering behavior more </a:t>
            </a:r>
            <a:r>
              <a:rPr lang="en-US" b="1" dirty="0"/>
              <a:t>probable</a:t>
            </a:r>
          </a:p>
          <a:p>
            <a:endParaRPr lang="en-US" b="1" dirty="0"/>
          </a:p>
          <a:p>
            <a:endParaRPr lang="en-US" b="1"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97</a:t>
            </a:fld>
            <a:endParaRPr lang="en-US"/>
          </a:p>
        </p:txBody>
      </p:sp>
    </p:spTree>
    <p:extLst>
      <p:ext uri="{BB962C8B-B14F-4D97-AF65-F5344CB8AC3E}">
        <p14:creationId xmlns:p14="http://schemas.microsoft.com/office/powerpoint/2010/main" val="40165722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charset="0"/>
              </a:rPr>
              <a:t>S</a:t>
            </a:r>
            <a:r>
              <a:rPr lang="en-US" b="1" baseline="30000" dirty="0">
                <a:latin typeface="Calibri" charset="0"/>
              </a:rPr>
              <a:t>D</a:t>
            </a:r>
            <a:r>
              <a:rPr lang="en-US" b="1" dirty="0">
                <a:latin typeface="Calibri" charset="0"/>
              </a:rPr>
              <a:t> vs. MO</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S</a:t>
            </a:r>
            <a:r>
              <a:rPr lang="en-US" b="1" baseline="30000" dirty="0"/>
              <a:t>D</a:t>
            </a:r>
            <a:r>
              <a:rPr lang="en-US" b="1" dirty="0"/>
              <a:t>s </a:t>
            </a:r>
            <a:r>
              <a:rPr lang="en-US" dirty="0"/>
              <a:t>signal the </a:t>
            </a:r>
            <a:r>
              <a:rPr lang="en-US" u="sng" dirty="0"/>
              <a:t>availability </a:t>
            </a:r>
            <a:r>
              <a:rPr lang="en-US" dirty="0"/>
              <a:t>of reinforcement</a:t>
            </a:r>
            <a:r>
              <a:rPr lang="mr-IN" dirty="0"/>
              <a:t>…</a:t>
            </a:r>
            <a:r>
              <a:rPr lang="en-US" dirty="0"/>
              <a:t>.</a:t>
            </a:r>
            <a:r>
              <a:rPr lang="en-US" b="1" dirty="0"/>
              <a:t>MOs</a:t>
            </a:r>
            <a:r>
              <a:rPr lang="en-US" dirty="0"/>
              <a:t> alter the </a:t>
            </a:r>
            <a:r>
              <a:rPr lang="en-US" u="sng" dirty="0"/>
              <a:t>value </a:t>
            </a:r>
            <a:r>
              <a:rPr lang="en-US" dirty="0"/>
              <a:t>of the reinforcing consequence</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lvl="0" indent="0" defTabSz="914400">
              <a:spcBef>
                <a:spcPts val="0"/>
              </a:spcBef>
              <a:buNone/>
            </a:pPr>
            <a:r>
              <a:rPr lang="en-US" b="1" dirty="0"/>
              <a:t>MOs </a:t>
            </a:r>
            <a:r>
              <a:rPr lang="en-US" dirty="0"/>
              <a:t>change how badly people want something</a:t>
            </a:r>
            <a:r>
              <a:rPr lang="mr-IN" b="1" dirty="0"/>
              <a:t>…</a:t>
            </a:r>
            <a:r>
              <a:rPr lang="en-US" b="1" dirty="0"/>
              <a:t>. S</a:t>
            </a:r>
            <a:r>
              <a:rPr lang="en-US" b="1" baseline="30000" dirty="0"/>
              <a:t>D</a:t>
            </a:r>
            <a:r>
              <a:rPr lang="en-US" b="1" dirty="0"/>
              <a:t>s </a:t>
            </a:r>
            <a:r>
              <a:rPr lang="en-US" dirty="0"/>
              <a:t>change their chance of getting it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98</a:t>
            </a:fld>
            <a:endParaRPr lang="en-US"/>
          </a:p>
        </p:txBody>
      </p:sp>
    </p:spTree>
    <p:extLst>
      <p:ext uri="{BB962C8B-B14F-4D97-AF65-F5344CB8AC3E}">
        <p14:creationId xmlns:p14="http://schemas.microsoft.com/office/powerpoint/2010/main" val="20961894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charset="0"/>
              </a:rPr>
              <a:t>S</a:t>
            </a:r>
            <a:r>
              <a:rPr lang="en-US" sz="4000" b="1" baseline="30000" dirty="0">
                <a:latin typeface="Calibri" charset="0"/>
              </a:rPr>
              <a:t>D</a:t>
            </a:r>
            <a:r>
              <a:rPr lang="en-US" sz="4000" b="1" dirty="0">
                <a:latin typeface="Calibri" charset="0"/>
              </a:rPr>
              <a:t> vs. MO</a:t>
            </a:r>
            <a:endParaRPr lang="en-US" sz="4000" b="1" dirty="0"/>
          </a:p>
        </p:txBody>
      </p:sp>
      <p:sp>
        <p:nvSpPr>
          <p:cNvPr id="3" name="Content Placeholder 2"/>
          <p:cNvSpPr>
            <a:spLocks noGrp="1"/>
          </p:cNvSpPr>
          <p:nvPr>
            <p:ph idx="1"/>
          </p:nvPr>
        </p:nvSpPr>
        <p:spPr/>
        <p:txBody>
          <a:bodyPr>
            <a:normAutofit/>
          </a:bodyPr>
          <a:lstStyle/>
          <a:p>
            <a:pPr marL="0" indent="0">
              <a:buNone/>
            </a:pPr>
            <a:r>
              <a:rPr lang="en-US" sz="4400" b="1" dirty="0">
                <a:latin typeface="Calibri" charset="0"/>
              </a:rPr>
              <a:t>S</a:t>
            </a:r>
            <a:r>
              <a:rPr lang="en-US" sz="4400" b="1" baseline="30000" dirty="0">
                <a:latin typeface="Calibri" charset="0"/>
              </a:rPr>
              <a:t>D</a:t>
            </a:r>
            <a:r>
              <a:rPr lang="en-US" sz="4400" b="1" dirty="0">
                <a:latin typeface="Calibri" charset="0"/>
              </a:rPr>
              <a:t>   </a:t>
            </a:r>
          </a:p>
          <a:p>
            <a:r>
              <a:rPr lang="en-US" sz="4400" b="1" dirty="0">
                <a:latin typeface="Calibri" charset="0"/>
              </a:rPr>
              <a:t>Source </a:t>
            </a:r>
            <a:r>
              <a:rPr lang="en-US" sz="4400" dirty="0">
                <a:latin typeface="Calibri" charset="0"/>
              </a:rPr>
              <a:t>of Reinforcement</a:t>
            </a:r>
          </a:p>
          <a:p>
            <a:pPr marL="0" indent="0">
              <a:buNone/>
            </a:pPr>
            <a:endParaRPr lang="en-US" sz="4400" b="1" dirty="0">
              <a:latin typeface="Calibri" charset="0"/>
            </a:endParaRPr>
          </a:p>
          <a:p>
            <a:pPr marL="0" indent="0">
              <a:buNone/>
            </a:pPr>
            <a:r>
              <a:rPr lang="en-US" sz="4400" b="1" dirty="0">
                <a:latin typeface="Calibri" charset="0"/>
              </a:rPr>
              <a:t>MO  </a:t>
            </a:r>
          </a:p>
          <a:p>
            <a:r>
              <a:rPr lang="en-US" sz="4400" b="1" dirty="0">
                <a:latin typeface="Calibri" charset="0"/>
              </a:rPr>
              <a:t>Quality/Value </a:t>
            </a:r>
            <a:r>
              <a:rPr lang="en-US" sz="4400" dirty="0">
                <a:latin typeface="Calibri" charset="0"/>
              </a:rPr>
              <a:t>of Reinforcement</a:t>
            </a:r>
            <a:endParaRPr lang="en-US" sz="4400" dirty="0"/>
          </a:p>
        </p:txBody>
      </p:sp>
      <p:sp>
        <p:nvSpPr>
          <p:cNvPr id="4" name="Footer Placeholder 3"/>
          <p:cNvSpPr>
            <a:spLocks noGrp="1"/>
          </p:cNvSpPr>
          <p:nvPr>
            <p:ph type="ftr" sz="quarter" idx="11"/>
          </p:nvPr>
        </p:nvSpPr>
        <p:spPr/>
        <p:txBody>
          <a:bodyPr/>
          <a:lstStyle/>
          <a:p>
            <a:r>
              <a:rPr lang="nl-NL"/>
              <a:t>Steege (2019)</a:t>
            </a:r>
            <a:endParaRPr lang="en-US"/>
          </a:p>
        </p:txBody>
      </p:sp>
      <p:sp>
        <p:nvSpPr>
          <p:cNvPr id="5" name="Slide Number Placeholder 4"/>
          <p:cNvSpPr>
            <a:spLocks noGrp="1"/>
          </p:cNvSpPr>
          <p:nvPr>
            <p:ph type="sldNum" sz="quarter" idx="12"/>
          </p:nvPr>
        </p:nvSpPr>
        <p:spPr/>
        <p:txBody>
          <a:bodyPr/>
          <a:lstStyle/>
          <a:p>
            <a:fld id="{D5A7EBEB-D7A3-6D4C-B048-59E0F5BB94A8}" type="slidenum">
              <a:rPr lang="en-US" smtClean="0"/>
              <a:t>99</a:t>
            </a:fld>
            <a:endParaRPr lang="en-US"/>
          </a:p>
        </p:txBody>
      </p:sp>
    </p:spTree>
    <p:extLst>
      <p:ext uri="{BB962C8B-B14F-4D97-AF65-F5344CB8AC3E}">
        <p14:creationId xmlns:p14="http://schemas.microsoft.com/office/powerpoint/2010/main" val="296585495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6319</TotalTime>
  <Words>8019</Words>
  <Application>Microsoft Macintosh PowerPoint</Application>
  <PresentationFormat>On-screen Show (4:3)</PresentationFormat>
  <Paragraphs>1350</Paragraphs>
  <Slides>171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171</vt:i4>
      </vt:variant>
    </vt:vector>
  </HeadingPairs>
  <TitlesOfParts>
    <vt:vector size="181" baseType="lpstr">
      <vt:lpstr>ＭＳ Ｐゴシック</vt:lpstr>
      <vt:lpstr>Arial</vt:lpstr>
      <vt:lpstr>Calibri</vt:lpstr>
      <vt:lpstr>Constantia</vt:lpstr>
      <vt:lpstr>Courier New</vt:lpstr>
      <vt:lpstr>Mangal</vt:lpstr>
      <vt:lpstr>Symbol</vt:lpstr>
      <vt:lpstr>Times New Roman</vt:lpstr>
      <vt:lpstr>Office Theme</vt:lpstr>
      <vt:lpstr>Document</vt:lpstr>
      <vt:lpstr>Behavior Analytic Problem Solving</vt:lpstr>
      <vt:lpstr>Those who fall in love with practice without science are like a sailor who sails a ship without a helm or compass, and can never be certain whither he is going……  Leonardo DA Vinci (1452-1519)</vt:lpstr>
      <vt:lpstr>Behavior Analytic Problem Solving</vt:lpstr>
      <vt:lpstr>Resources </vt:lpstr>
      <vt:lpstr>Why We Conduct FBAs</vt:lpstr>
      <vt:lpstr>Behavior Analytic Problem Solving</vt:lpstr>
      <vt:lpstr>Philosophical Doubt</vt:lpstr>
      <vt:lpstr>Philosophical Doubt</vt:lpstr>
      <vt:lpstr>Philosophical Doubt</vt:lpstr>
      <vt:lpstr>Empiricism</vt:lpstr>
      <vt:lpstr>Behavioral Compassion</vt:lpstr>
      <vt:lpstr>Behavioral Compassion cont’d</vt:lpstr>
      <vt:lpstr>Behavioral Empathy</vt:lpstr>
      <vt:lpstr>PowerPoint Presentation</vt:lpstr>
      <vt:lpstr>Beware of Confirmation Bias</vt:lpstr>
      <vt:lpstr>Beware of Confirmation Bias</vt:lpstr>
      <vt:lpstr>Ethical Standards</vt:lpstr>
      <vt:lpstr>Ethical Standards</vt:lpstr>
      <vt:lpstr> BEHAVIOR ANALYSIS CERTIFICATION BOARD (BACB) </vt:lpstr>
      <vt:lpstr>BACB Ethical Standards</vt:lpstr>
      <vt:lpstr>FBA: A Behavior Analytic Problem Solving Process</vt:lpstr>
      <vt:lpstr>FBA: Developing Competency</vt:lpstr>
      <vt:lpstr>Behavioral Skills Training</vt:lpstr>
      <vt:lpstr>Behavioral Skills Training cont’d</vt:lpstr>
      <vt:lpstr>Behavioral Skills Training Features of this Lecture</vt:lpstr>
      <vt:lpstr>Supervised Practice</vt:lpstr>
      <vt:lpstr>Professional Development</vt:lpstr>
      <vt:lpstr>Behavior Analytic Problem Solving: Guides the Assessment Process</vt:lpstr>
      <vt:lpstr>Behavior Analytic Problem Solving (BAPS)</vt:lpstr>
      <vt:lpstr>BAPS: Eight Term Conceptual Model*</vt:lpstr>
      <vt:lpstr>Behavior Analytic Conceptual Models</vt:lpstr>
      <vt:lpstr>BAPS: Eight Term Conceptual Model</vt:lpstr>
      <vt:lpstr>Resource</vt:lpstr>
      <vt:lpstr>PowerPoint Presentation</vt:lpstr>
      <vt:lpstr>Behavior Analytic Problem Solving</vt:lpstr>
      <vt:lpstr>BAPS Model:  Interfering Behavior</vt:lpstr>
      <vt:lpstr>Interfering Behavior</vt:lpstr>
      <vt:lpstr>Behavior: An Adaption to the Environment</vt:lpstr>
      <vt:lpstr>BAPS Model: Contextual Variables</vt:lpstr>
      <vt:lpstr>Interactionism</vt:lpstr>
      <vt:lpstr>Interactionism</vt:lpstr>
      <vt:lpstr>BAPS: Assessment Results</vt:lpstr>
      <vt:lpstr> Context Variables </vt:lpstr>
      <vt:lpstr>Context Variables </vt:lpstr>
      <vt:lpstr> Personal Characteristics </vt:lpstr>
      <vt:lpstr>Personal Characteristics cont’d</vt:lpstr>
      <vt:lpstr>Executive Skills: Personal Characteristics </vt:lpstr>
      <vt:lpstr>Executive Skills: Personal Characteristics</vt:lpstr>
      <vt:lpstr>Skill Delays/Deficits </vt:lpstr>
      <vt:lpstr>Delays/Deficits cont’d</vt:lpstr>
      <vt:lpstr>Executive Skills:  Delays/Deficits</vt:lpstr>
      <vt:lpstr>Example </vt:lpstr>
      <vt:lpstr>Personal Characteristics and Delays/Deficits</vt:lpstr>
      <vt:lpstr>Example: Personal Characteristics and Delays/Deficits:  Yin and Yang</vt:lpstr>
      <vt:lpstr>PowerPoint Presentation</vt:lpstr>
      <vt:lpstr>Behavior Analytic Problem Solving</vt:lpstr>
      <vt:lpstr>Reinforcing Consequences</vt:lpstr>
      <vt:lpstr>Reinforcing Consequences </vt:lpstr>
      <vt:lpstr>Positive Reinforcement (R+)</vt:lpstr>
      <vt:lpstr>Negative Reinforcement (R-)</vt:lpstr>
      <vt:lpstr>Negative Reinforcement (R-)</vt:lpstr>
      <vt:lpstr>Reinforcement: Socially vs. Individually Mediated  </vt:lpstr>
      <vt:lpstr>Reinforcement: Individually Mediated </vt:lpstr>
      <vt:lpstr>Automatic Positive Reinforcement</vt:lpstr>
      <vt:lpstr>Automatic Negative Reinforcement</vt:lpstr>
      <vt:lpstr>Automatic Negative Reinforcement cont’d</vt:lpstr>
      <vt:lpstr>Reinforcement Summary</vt:lpstr>
      <vt:lpstr>Multiple Reinforcing Consequences</vt:lpstr>
      <vt:lpstr>Within Subject Multiple Reinforcing Consequences cont’d</vt:lpstr>
      <vt:lpstr>Applied Learning Experience</vt:lpstr>
      <vt:lpstr>Reinforcement Summary</vt:lpstr>
      <vt:lpstr>Multiple Reinforcing Consequences</vt:lpstr>
      <vt:lpstr>Applied Learning Experience</vt:lpstr>
      <vt:lpstr>Parameters of Reinforcement</vt:lpstr>
      <vt:lpstr>Parameters of Reinforcement Robust vs. Weak Reinforcement</vt:lpstr>
      <vt:lpstr>Matching Law</vt:lpstr>
      <vt:lpstr>Matching Law cont’d</vt:lpstr>
      <vt:lpstr>Matching Law Examples</vt:lpstr>
      <vt:lpstr>Applied Learning Experience</vt:lpstr>
      <vt:lpstr>Applied Learning Experience cont’d  Parameters of Reinforcement </vt:lpstr>
      <vt:lpstr>Behavior Analytic Problem Solving</vt:lpstr>
      <vt:lpstr>Motivational Triggers</vt:lpstr>
      <vt:lpstr>Motivating Operations</vt:lpstr>
      <vt:lpstr>Motivating Operations</vt:lpstr>
      <vt:lpstr>Examples of MOs</vt:lpstr>
      <vt:lpstr>Example of MO</vt:lpstr>
      <vt:lpstr>CMO-Surrogate (CMO-S)</vt:lpstr>
      <vt:lpstr>Example of CMO-S</vt:lpstr>
      <vt:lpstr>What About Trauma or PTSD?</vt:lpstr>
      <vt:lpstr>Applied Learning Experience</vt:lpstr>
      <vt:lpstr>Sources of Reinforcement</vt:lpstr>
      <vt:lpstr> Sources of Reinforcement </vt:lpstr>
      <vt:lpstr>SD Example </vt:lpstr>
      <vt:lpstr>SD Example </vt:lpstr>
      <vt:lpstr>SD Example </vt:lpstr>
      <vt:lpstr>SD Example </vt:lpstr>
      <vt:lpstr>SD vs. MO</vt:lpstr>
      <vt:lpstr>SD vs. MO</vt:lpstr>
      <vt:lpstr>SD vs. MO</vt:lpstr>
      <vt:lpstr>MOs Impact SDs</vt:lpstr>
      <vt:lpstr>SD, MO, ….why does it matter?</vt:lpstr>
      <vt:lpstr>Behavior Analytic Problem Solving</vt:lpstr>
      <vt:lpstr>Four Term Contingency</vt:lpstr>
      <vt:lpstr>PowerPoint Presentation</vt:lpstr>
      <vt:lpstr>Examples of Four-Term Contingencies</vt:lpstr>
      <vt:lpstr>Applied Learning Experience</vt:lpstr>
      <vt:lpstr>PowerPoint Presentation</vt:lpstr>
      <vt:lpstr>Applied Learning Experience: Guided Practice  </vt:lpstr>
      <vt:lpstr>Four-Term Contingency Recording Form</vt:lpstr>
      <vt:lpstr>4-Term Contingency: Guided Practice</vt:lpstr>
      <vt:lpstr>PowerPoint Presentation</vt:lpstr>
      <vt:lpstr>4-Term Contingency: Guided Practice</vt:lpstr>
      <vt:lpstr>PowerPoint Presentation</vt:lpstr>
      <vt:lpstr>4-Term Contingency: Guided Practice</vt:lpstr>
      <vt:lpstr>PowerPoint Presentation</vt:lpstr>
      <vt:lpstr>4-Term Contingency: Guided Practice</vt:lpstr>
      <vt:lpstr>PowerPoint Presentation</vt:lpstr>
      <vt:lpstr>Four Term Contingency</vt:lpstr>
      <vt:lpstr>Applied Learning Experience: Independent Practice</vt:lpstr>
      <vt:lpstr>PowerPoint Presentation</vt:lpstr>
      <vt:lpstr>Applied Learning Experience: Independent Practice</vt:lpstr>
      <vt:lpstr>PowerPoint Presentation</vt:lpstr>
      <vt:lpstr>Applied Learning Experience: Independent Practice</vt:lpstr>
      <vt:lpstr>PowerPoint Presentation</vt:lpstr>
      <vt:lpstr>Applied Learning Experience: Independent Practice</vt:lpstr>
      <vt:lpstr>PowerPoint Presentation</vt:lpstr>
      <vt:lpstr>Applied Learning Experience: Independent Practice</vt:lpstr>
      <vt:lpstr>PowerPoint Presentation</vt:lpstr>
      <vt:lpstr>Applied Learning Experience: Independent Practice</vt:lpstr>
      <vt:lpstr>PowerPoint Presentation</vt:lpstr>
      <vt:lpstr>Review</vt:lpstr>
      <vt:lpstr>PowerPoint Presentation</vt:lpstr>
      <vt:lpstr>BAPS: Assessment Results Examples</vt:lpstr>
      <vt:lpstr>PowerPoint Presentation</vt:lpstr>
      <vt:lpstr>PowerPoint Presentation</vt:lpstr>
      <vt:lpstr>Bridging The Gap</vt:lpstr>
      <vt:lpstr>Function-Focused Interventions</vt:lpstr>
      <vt:lpstr>PowerPoint Presentation</vt:lpstr>
      <vt:lpstr>BAPS Case Example</vt:lpstr>
      <vt:lpstr>PowerPoint Presentation</vt:lpstr>
      <vt:lpstr>PowerPoint Presentation</vt:lpstr>
      <vt:lpstr>Discussion and Future Directions</vt:lpstr>
      <vt:lpstr>Behavior Analytic Problem Solving</vt:lpstr>
      <vt:lpstr>Applied Learning Experience</vt:lpstr>
      <vt:lpstr>PowerPoint Presentation</vt:lpstr>
      <vt:lpstr>Case Example </vt:lpstr>
      <vt:lpstr>Background Information cont’d</vt:lpstr>
      <vt:lpstr>Background Information cont’d</vt:lpstr>
      <vt:lpstr>Case Example cont’d</vt:lpstr>
      <vt:lpstr>Case Example cont’d</vt:lpstr>
      <vt:lpstr>Case Example cont’d</vt:lpstr>
      <vt:lpstr>Case Example cont’d</vt:lpstr>
      <vt:lpstr>Case Example cont’d</vt:lpstr>
      <vt:lpstr>Case Example cont’d</vt:lpstr>
      <vt:lpstr>Functional Behavioral Assessment</vt:lpstr>
      <vt:lpstr>Interview with George</vt:lpstr>
      <vt:lpstr>Interview with George cont’d</vt:lpstr>
      <vt:lpstr>FBA Results</vt:lpstr>
      <vt:lpstr>FBA Results</vt:lpstr>
      <vt:lpstr>FBA Results</vt:lpstr>
      <vt:lpstr>FBA Results</vt:lpstr>
      <vt:lpstr>BAPS:  Assessment Results</vt:lpstr>
      <vt:lpstr>PowerPoint Presentation</vt:lpstr>
      <vt:lpstr>Function-Focused Interventions</vt:lpstr>
      <vt:lpstr>PowerPoint Presentation</vt:lpstr>
      <vt:lpstr>Applied Learning Experience</vt:lpstr>
      <vt:lpstr>References</vt:lpstr>
      <vt:lpstr>References:  Books</vt:lpstr>
      <vt:lpstr>References: Chapters </vt:lpstr>
      <vt:lpstr>Book Chapters</vt:lpstr>
      <vt:lpstr>Journal Articles</vt:lpstr>
    </vt:vector>
  </TitlesOfParts>
  <Company>University of Southern Maine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Ethically Responsible Functional Behavioral Assessment</dc:title>
  <dc:creator>Mark Steege</dc:creator>
  <cp:lastModifiedBy>Kim Cruz</cp:lastModifiedBy>
  <cp:revision>326</cp:revision>
  <dcterms:created xsi:type="dcterms:W3CDTF">2015-03-12T09:25:48Z</dcterms:created>
  <dcterms:modified xsi:type="dcterms:W3CDTF">2019-04-18T01:52:47Z</dcterms:modified>
</cp:coreProperties>
</file>