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300" r:id="rId2"/>
    <p:sldId id="301" r:id="rId3"/>
    <p:sldId id="333" r:id="rId4"/>
    <p:sldId id="339" r:id="rId5"/>
    <p:sldId id="314" r:id="rId6"/>
    <p:sldId id="302" r:id="rId7"/>
    <p:sldId id="303" r:id="rId8"/>
    <p:sldId id="304" r:id="rId9"/>
    <p:sldId id="328" r:id="rId10"/>
    <p:sldId id="320" r:id="rId11"/>
    <p:sldId id="335" r:id="rId12"/>
    <p:sldId id="336" r:id="rId13"/>
    <p:sldId id="337" r:id="rId14"/>
    <p:sldId id="338" r:id="rId15"/>
    <p:sldId id="329" r:id="rId16"/>
    <p:sldId id="330" r:id="rId17"/>
    <p:sldId id="322" r:id="rId18"/>
    <p:sldId id="315" r:id="rId19"/>
    <p:sldId id="316" r:id="rId20"/>
    <p:sldId id="318" r:id="rId21"/>
    <p:sldId id="319" r:id="rId22"/>
    <p:sldId id="325" r:id="rId23"/>
    <p:sldId id="340" r:id="rId24"/>
    <p:sldId id="331" r:id="rId25"/>
    <p:sldId id="334" r:id="rId26"/>
    <p:sldId id="332" r:id="rId27"/>
    <p:sldId id="326" r:id="rId28"/>
    <p:sldId id="327"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anks, Alexandra" initials="FA" lastIdx="8" clrIdx="0">
    <p:extLst>
      <p:ext uri="{19B8F6BF-5375-455C-9EA6-DF929625EA0E}">
        <p15:presenceInfo xmlns:p15="http://schemas.microsoft.com/office/powerpoint/2012/main" userId="S-1-5-21-1482476501-573735546-1801674531-2721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66" autoAdjust="0"/>
    <p:restoredTop sz="81555" autoAdjust="0"/>
  </p:normalViewPr>
  <p:slideViewPr>
    <p:cSldViewPr snapToGrid="0">
      <p:cViewPr varScale="1">
        <p:scale>
          <a:sx n="73" d="100"/>
          <a:sy n="73" d="100"/>
        </p:scale>
        <p:origin x="1248" y="78"/>
      </p:cViewPr>
      <p:guideLst/>
    </p:cSldViewPr>
  </p:slideViewPr>
  <p:notesTextViewPr>
    <p:cViewPr>
      <p:scale>
        <a:sx n="1" d="1"/>
        <a:sy n="1" d="1"/>
      </p:scale>
      <p:origin x="0" y="0"/>
    </p:cViewPr>
  </p:notesTextViewPr>
  <p:sorterViewPr>
    <p:cViewPr>
      <p:scale>
        <a:sx n="100" d="100"/>
        <a:sy n="100" d="100"/>
      </p:scale>
      <p:origin x="0" y="-158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66E92ED-64EB-41F0-B4CA-A0D1B89296C6}" type="datetimeFigureOut">
              <a:rPr lang="en-US" smtClean="0"/>
              <a:t>4/17/2017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32DAA07-F850-446B-8E69-637CA0F30E92}" type="slidenum">
              <a:rPr lang="en-US" smtClean="0"/>
              <a:t>‹#›</a:t>
            </a:fld>
            <a:endParaRPr lang="en-US"/>
          </a:p>
        </p:txBody>
      </p:sp>
    </p:spTree>
    <p:extLst>
      <p:ext uri="{BB962C8B-B14F-4D97-AF65-F5344CB8AC3E}">
        <p14:creationId xmlns:p14="http://schemas.microsoft.com/office/powerpoint/2010/main" val="1983118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211597-D874-4E1F-A32A-374C4B53E960}" type="datetimeFigureOut">
              <a:rPr lang="en-US" smtClean="0"/>
              <a:t>4/17/2017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390DF1-FCAF-4208-9248-CA34CD68F290}" type="slidenum">
              <a:rPr lang="en-US" smtClean="0"/>
              <a:t>‹#›</a:t>
            </a:fld>
            <a:endParaRPr lang="en-US"/>
          </a:p>
        </p:txBody>
      </p:sp>
    </p:spTree>
    <p:extLst>
      <p:ext uri="{BB962C8B-B14F-4D97-AF65-F5344CB8AC3E}">
        <p14:creationId xmlns:p14="http://schemas.microsoft.com/office/powerpoint/2010/main" val="1344174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Carrie to do 1-5</a:t>
            </a:r>
          </a:p>
        </p:txBody>
      </p:sp>
      <p:sp>
        <p:nvSpPr>
          <p:cNvPr id="4" name="Slide Number Placeholder 3"/>
          <p:cNvSpPr>
            <a:spLocks noGrp="1"/>
          </p:cNvSpPr>
          <p:nvPr>
            <p:ph type="sldNum" sz="quarter" idx="10"/>
          </p:nvPr>
        </p:nvSpPr>
        <p:spPr/>
        <p:txBody>
          <a:bodyPr/>
          <a:lstStyle/>
          <a:p>
            <a:fld id="{18390DF1-FCAF-4208-9248-CA34CD68F290}" type="slidenum">
              <a:rPr lang="en-US" smtClean="0"/>
              <a:t>1</a:t>
            </a:fld>
            <a:endParaRPr lang="en-US"/>
          </a:p>
        </p:txBody>
      </p:sp>
    </p:spTree>
    <p:extLst>
      <p:ext uri="{BB962C8B-B14F-4D97-AF65-F5344CB8AC3E}">
        <p14:creationId xmlns:p14="http://schemas.microsoft.com/office/powerpoint/2010/main" val="24924454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9-14  15 minutes total</a:t>
            </a:r>
          </a:p>
          <a:p>
            <a:r>
              <a:rPr lang="en-US" dirty="0"/>
              <a:t>Laurie</a:t>
            </a:r>
          </a:p>
        </p:txBody>
      </p:sp>
      <p:sp>
        <p:nvSpPr>
          <p:cNvPr id="4" name="Slide Number Placeholder 3"/>
          <p:cNvSpPr>
            <a:spLocks noGrp="1"/>
          </p:cNvSpPr>
          <p:nvPr>
            <p:ph type="sldNum" sz="quarter" idx="10"/>
          </p:nvPr>
        </p:nvSpPr>
        <p:spPr/>
        <p:txBody>
          <a:bodyPr/>
          <a:lstStyle/>
          <a:p>
            <a:fld id="{18390DF1-FCAF-4208-9248-CA34CD68F290}" type="slidenum">
              <a:rPr lang="en-US" smtClean="0"/>
              <a:t>14</a:t>
            </a:fld>
            <a:endParaRPr lang="en-US"/>
          </a:p>
        </p:txBody>
      </p:sp>
    </p:spTree>
    <p:extLst>
      <p:ext uri="{BB962C8B-B14F-4D97-AF65-F5344CB8AC3E}">
        <p14:creationId xmlns:p14="http://schemas.microsoft.com/office/powerpoint/2010/main" val="1076253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Carrie 15-16</a:t>
            </a:r>
          </a:p>
        </p:txBody>
      </p:sp>
      <p:sp>
        <p:nvSpPr>
          <p:cNvPr id="4" name="Slide Number Placeholder 3"/>
          <p:cNvSpPr>
            <a:spLocks noGrp="1"/>
          </p:cNvSpPr>
          <p:nvPr>
            <p:ph type="sldNum" sz="quarter" idx="10"/>
          </p:nvPr>
        </p:nvSpPr>
        <p:spPr/>
        <p:txBody>
          <a:bodyPr/>
          <a:lstStyle/>
          <a:p>
            <a:fld id="{18390DF1-FCAF-4208-9248-CA34CD68F290}" type="slidenum">
              <a:rPr lang="en-US" smtClean="0"/>
              <a:t>15</a:t>
            </a:fld>
            <a:endParaRPr lang="en-US"/>
          </a:p>
        </p:txBody>
      </p:sp>
    </p:spTree>
    <p:extLst>
      <p:ext uri="{BB962C8B-B14F-4D97-AF65-F5344CB8AC3E}">
        <p14:creationId xmlns:p14="http://schemas.microsoft.com/office/powerpoint/2010/main" val="29255848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10-15</a:t>
            </a:r>
            <a:r>
              <a:rPr lang="en-US" baseline="0" dirty="0"/>
              <a:t> for discussion</a:t>
            </a:r>
          </a:p>
          <a:p>
            <a:r>
              <a:rPr lang="en-US" baseline="0" dirty="0"/>
              <a:t>10-15 for group work</a:t>
            </a:r>
            <a:endParaRPr lang="en-US" dirty="0"/>
          </a:p>
        </p:txBody>
      </p:sp>
      <p:sp>
        <p:nvSpPr>
          <p:cNvPr id="4" name="Slide Number Placeholder 3"/>
          <p:cNvSpPr>
            <a:spLocks noGrp="1"/>
          </p:cNvSpPr>
          <p:nvPr>
            <p:ph type="sldNum" sz="quarter" idx="10"/>
          </p:nvPr>
        </p:nvSpPr>
        <p:spPr/>
        <p:txBody>
          <a:bodyPr/>
          <a:lstStyle/>
          <a:p>
            <a:fld id="{18390DF1-FCAF-4208-9248-CA34CD68F290}" type="slidenum">
              <a:rPr lang="en-US" smtClean="0"/>
              <a:t>16</a:t>
            </a:fld>
            <a:endParaRPr lang="en-US"/>
          </a:p>
        </p:txBody>
      </p:sp>
    </p:spTree>
    <p:extLst>
      <p:ext uri="{BB962C8B-B14F-4D97-AF65-F5344CB8AC3E}">
        <p14:creationId xmlns:p14="http://schemas.microsoft.com/office/powerpoint/2010/main" val="38284007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Nita 17-20</a:t>
            </a:r>
          </a:p>
        </p:txBody>
      </p:sp>
      <p:sp>
        <p:nvSpPr>
          <p:cNvPr id="4" name="Slide Number Placeholder 3"/>
          <p:cNvSpPr>
            <a:spLocks noGrp="1"/>
          </p:cNvSpPr>
          <p:nvPr>
            <p:ph type="sldNum" sz="quarter" idx="10"/>
          </p:nvPr>
        </p:nvSpPr>
        <p:spPr/>
        <p:txBody>
          <a:bodyPr/>
          <a:lstStyle/>
          <a:p>
            <a:fld id="{18390DF1-FCAF-4208-9248-CA34CD68F290}" type="slidenum">
              <a:rPr lang="en-US" smtClean="0"/>
              <a:t>17</a:t>
            </a:fld>
            <a:endParaRPr lang="en-US"/>
          </a:p>
        </p:txBody>
      </p:sp>
    </p:spTree>
    <p:extLst>
      <p:ext uri="{BB962C8B-B14F-4D97-AF65-F5344CB8AC3E}">
        <p14:creationId xmlns:p14="http://schemas.microsoft.com/office/powerpoint/2010/main" val="16733618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Laurie 21-22</a:t>
            </a:r>
          </a:p>
        </p:txBody>
      </p:sp>
      <p:sp>
        <p:nvSpPr>
          <p:cNvPr id="4" name="Slide Number Placeholder 3"/>
          <p:cNvSpPr>
            <a:spLocks noGrp="1"/>
          </p:cNvSpPr>
          <p:nvPr>
            <p:ph type="sldNum" sz="quarter" idx="10"/>
          </p:nvPr>
        </p:nvSpPr>
        <p:spPr/>
        <p:txBody>
          <a:bodyPr/>
          <a:lstStyle/>
          <a:p>
            <a:fld id="{18390DF1-FCAF-4208-9248-CA34CD68F290}" type="slidenum">
              <a:rPr lang="en-US" smtClean="0"/>
              <a:t>21</a:t>
            </a:fld>
            <a:endParaRPr lang="en-US"/>
          </a:p>
        </p:txBody>
      </p:sp>
    </p:spTree>
    <p:extLst>
      <p:ext uri="{BB962C8B-B14F-4D97-AF65-F5344CB8AC3E}">
        <p14:creationId xmlns:p14="http://schemas.microsoft.com/office/powerpoint/2010/main" val="12350097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18-22 15 minutes</a:t>
            </a:r>
          </a:p>
        </p:txBody>
      </p:sp>
      <p:sp>
        <p:nvSpPr>
          <p:cNvPr id="4" name="Slide Number Placeholder 3"/>
          <p:cNvSpPr>
            <a:spLocks noGrp="1"/>
          </p:cNvSpPr>
          <p:nvPr>
            <p:ph type="sldNum" sz="quarter" idx="10"/>
          </p:nvPr>
        </p:nvSpPr>
        <p:spPr/>
        <p:txBody>
          <a:bodyPr/>
          <a:lstStyle/>
          <a:p>
            <a:fld id="{18390DF1-FCAF-4208-9248-CA34CD68F290}" type="slidenum">
              <a:rPr lang="en-US" smtClean="0"/>
              <a:t>22</a:t>
            </a:fld>
            <a:endParaRPr lang="en-US"/>
          </a:p>
        </p:txBody>
      </p:sp>
    </p:spTree>
    <p:extLst>
      <p:ext uri="{BB962C8B-B14F-4D97-AF65-F5344CB8AC3E}">
        <p14:creationId xmlns:p14="http://schemas.microsoft.com/office/powerpoint/2010/main" val="17333177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Carrie to close</a:t>
            </a:r>
          </a:p>
        </p:txBody>
      </p:sp>
      <p:sp>
        <p:nvSpPr>
          <p:cNvPr id="4" name="Slide Number Placeholder 3"/>
          <p:cNvSpPr>
            <a:spLocks noGrp="1"/>
          </p:cNvSpPr>
          <p:nvPr>
            <p:ph type="sldNum" sz="quarter" idx="10"/>
          </p:nvPr>
        </p:nvSpPr>
        <p:spPr/>
        <p:txBody>
          <a:bodyPr/>
          <a:lstStyle/>
          <a:p>
            <a:fld id="{18390DF1-FCAF-4208-9248-CA34CD68F290}" type="slidenum">
              <a:rPr lang="en-US" smtClean="0"/>
              <a:t>23</a:t>
            </a:fld>
            <a:endParaRPr lang="en-US"/>
          </a:p>
        </p:txBody>
      </p:sp>
    </p:spTree>
    <p:extLst>
      <p:ext uri="{BB962C8B-B14F-4D97-AF65-F5344CB8AC3E}">
        <p14:creationId xmlns:p14="http://schemas.microsoft.com/office/powerpoint/2010/main" val="3403577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Slides 1-5  5-10 minutes</a:t>
            </a:r>
          </a:p>
        </p:txBody>
      </p:sp>
      <p:sp>
        <p:nvSpPr>
          <p:cNvPr id="4" name="Slide Number Placeholder 3"/>
          <p:cNvSpPr>
            <a:spLocks noGrp="1"/>
          </p:cNvSpPr>
          <p:nvPr>
            <p:ph type="sldNum" sz="quarter" idx="10"/>
          </p:nvPr>
        </p:nvSpPr>
        <p:spPr/>
        <p:txBody>
          <a:bodyPr/>
          <a:lstStyle/>
          <a:p>
            <a:fld id="{18390DF1-FCAF-4208-9248-CA34CD68F290}" type="slidenum">
              <a:rPr lang="en-US" smtClean="0"/>
              <a:t>5</a:t>
            </a:fld>
            <a:endParaRPr lang="en-US"/>
          </a:p>
        </p:txBody>
      </p:sp>
    </p:spTree>
    <p:extLst>
      <p:ext uri="{BB962C8B-B14F-4D97-AF65-F5344CB8AC3E}">
        <p14:creationId xmlns:p14="http://schemas.microsoft.com/office/powerpoint/2010/main" val="534290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Laurie 6-8</a:t>
            </a:r>
          </a:p>
        </p:txBody>
      </p:sp>
      <p:sp>
        <p:nvSpPr>
          <p:cNvPr id="4" name="Slide Number Placeholder 3"/>
          <p:cNvSpPr>
            <a:spLocks noGrp="1"/>
          </p:cNvSpPr>
          <p:nvPr>
            <p:ph type="sldNum" sz="quarter" idx="10"/>
          </p:nvPr>
        </p:nvSpPr>
        <p:spPr/>
        <p:txBody>
          <a:bodyPr/>
          <a:lstStyle/>
          <a:p>
            <a:fld id="{18390DF1-FCAF-4208-9248-CA34CD68F290}" type="slidenum">
              <a:rPr lang="en-US" smtClean="0"/>
              <a:t>6</a:t>
            </a:fld>
            <a:endParaRPr lang="en-US"/>
          </a:p>
        </p:txBody>
      </p:sp>
    </p:spTree>
    <p:extLst>
      <p:ext uri="{BB962C8B-B14F-4D97-AF65-F5344CB8AC3E}">
        <p14:creationId xmlns:p14="http://schemas.microsoft.com/office/powerpoint/2010/main" val="2109469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6-8</a:t>
            </a:r>
            <a:r>
              <a:rPr lang="en-US" baseline="0" dirty="0"/>
              <a:t> 5 minutes</a:t>
            </a:r>
            <a:endParaRPr lang="en-US" dirty="0"/>
          </a:p>
        </p:txBody>
      </p:sp>
      <p:sp>
        <p:nvSpPr>
          <p:cNvPr id="4" name="Slide Number Placeholder 3"/>
          <p:cNvSpPr>
            <a:spLocks noGrp="1"/>
          </p:cNvSpPr>
          <p:nvPr>
            <p:ph type="sldNum" sz="quarter" idx="10"/>
          </p:nvPr>
        </p:nvSpPr>
        <p:spPr/>
        <p:txBody>
          <a:bodyPr/>
          <a:lstStyle/>
          <a:p>
            <a:fld id="{18390DF1-FCAF-4208-9248-CA34CD68F290}" type="slidenum">
              <a:rPr lang="en-US" smtClean="0"/>
              <a:t>8</a:t>
            </a:fld>
            <a:endParaRPr lang="en-US"/>
          </a:p>
        </p:txBody>
      </p:sp>
    </p:spTree>
    <p:extLst>
      <p:ext uri="{BB962C8B-B14F-4D97-AF65-F5344CB8AC3E}">
        <p14:creationId xmlns:p14="http://schemas.microsoft.com/office/powerpoint/2010/main" val="2817954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9-10 Nita</a:t>
            </a:r>
          </a:p>
        </p:txBody>
      </p:sp>
      <p:sp>
        <p:nvSpPr>
          <p:cNvPr id="4" name="Slide Number Placeholder 3"/>
          <p:cNvSpPr>
            <a:spLocks noGrp="1"/>
          </p:cNvSpPr>
          <p:nvPr>
            <p:ph type="sldNum" sz="quarter" idx="10"/>
          </p:nvPr>
        </p:nvSpPr>
        <p:spPr/>
        <p:txBody>
          <a:bodyPr/>
          <a:lstStyle/>
          <a:p>
            <a:fld id="{18390DF1-FCAF-4208-9248-CA34CD68F290}" type="slidenum">
              <a:rPr lang="en-US" smtClean="0"/>
              <a:t>9</a:t>
            </a:fld>
            <a:endParaRPr lang="en-US"/>
          </a:p>
        </p:txBody>
      </p:sp>
    </p:spTree>
    <p:extLst>
      <p:ext uri="{BB962C8B-B14F-4D97-AF65-F5344CB8AC3E}">
        <p14:creationId xmlns:p14="http://schemas.microsoft.com/office/powerpoint/2010/main" val="14603091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Nurses:</a:t>
            </a:r>
            <a:r>
              <a:rPr lang="en-US" baseline="0" dirty="0"/>
              <a:t> We are not just here for band aids and lice checks.</a:t>
            </a:r>
          </a:p>
          <a:p>
            <a:endParaRPr lang="en-US" dirty="0"/>
          </a:p>
        </p:txBody>
      </p:sp>
      <p:sp>
        <p:nvSpPr>
          <p:cNvPr id="4" name="Slide Number Placeholder 3"/>
          <p:cNvSpPr>
            <a:spLocks noGrp="1"/>
          </p:cNvSpPr>
          <p:nvPr>
            <p:ph type="sldNum" sz="quarter" idx="10"/>
          </p:nvPr>
        </p:nvSpPr>
        <p:spPr/>
        <p:txBody>
          <a:bodyPr/>
          <a:lstStyle/>
          <a:p>
            <a:fld id="{18390DF1-FCAF-4208-9248-CA34CD68F290}" type="slidenum">
              <a:rPr lang="en-US" smtClean="0"/>
              <a:t>10</a:t>
            </a:fld>
            <a:endParaRPr lang="en-US"/>
          </a:p>
        </p:txBody>
      </p:sp>
    </p:spTree>
    <p:extLst>
      <p:ext uri="{BB962C8B-B14F-4D97-AF65-F5344CB8AC3E}">
        <p14:creationId xmlns:p14="http://schemas.microsoft.com/office/powerpoint/2010/main" val="37182656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Laur9ie</a:t>
            </a:r>
          </a:p>
        </p:txBody>
      </p:sp>
      <p:sp>
        <p:nvSpPr>
          <p:cNvPr id="4" name="Slide Number Placeholder 3"/>
          <p:cNvSpPr>
            <a:spLocks noGrp="1"/>
          </p:cNvSpPr>
          <p:nvPr>
            <p:ph type="sldNum" sz="quarter" idx="10"/>
          </p:nvPr>
        </p:nvSpPr>
        <p:spPr/>
        <p:txBody>
          <a:bodyPr/>
          <a:lstStyle/>
          <a:p>
            <a:fld id="{18390DF1-FCAF-4208-9248-CA34CD68F290}" type="slidenum">
              <a:rPr lang="en-US" smtClean="0"/>
              <a:t>11</a:t>
            </a:fld>
            <a:endParaRPr lang="en-US"/>
          </a:p>
        </p:txBody>
      </p:sp>
    </p:spTree>
    <p:extLst>
      <p:ext uri="{BB962C8B-B14F-4D97-AF65-F5344CB8AC3E}">
        <p14:creationId xmlns:p14="http://schemas.microsoft.com/office/powerpoint/2010/main" val="7257516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Nita</a:t>
            </a:r>
          </a:p>
        </p:txBody>
      </p:sp>
      <p:sp>
        <p:nvSpPr>
          <p:cNvPr id="4" name="Slide Number Placeholder 3"/>
          <p:cNvSpPr>
            <a:spLocks noGrp="1"/>
          </p:cNvSpPr>
          <p:nvPr>
            <p:ph type="sldNum" sz="quarter" idx="10"/>
          </p:nvPr>
        </p:nvSpPr>
        <p:spPr/>
        <p:txBody>
          <a:bodyPr/>
          <a:lstStyle/>
          <a:p>
            <a:fld id="{18390DF1-FCAF-4208-9248-CA34CD68F290}" type="slidenum">
              <a:rPr lang="en-US" smtClean="0"/>
              <a:t>12</a:t>
            </a:fld>
            <a:endParaRPr lang="en-US"/>
          </a:p>
        </p:txBody>
      </p:sp>
    </p:spTree>
    <p:extLst>
      <p:ext uri="{BB962C8B-B14F-4D97-AF65-F5344CB8AC3E}">
        <p14:creationId xmlns:p14="http://schemas.microsoft.com/office/powerpoint/2010/main" val="35310373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Carrie</a:t>
            </a:r>
          </a:p>
        </p:txBody>
      </p:sp>
      <p:sp>
        <p:nvSpPr>
          <p:cNvPr id="4" name="Slide Number Placeholder 3"/>
          <p:cNvSpPr>
            <a:spLocks noGrp="1"/>
          </p:cNvSpPr>
          <p:nvPr>
            <p:ph type="sldNum" sz="quarter" idx="10"/>
          </p:nvPr>
        </p:nvSpPr>
        <p:spPr/>
        <p:txBody>
          <a:bodyPr/>
          <a:lstStyle/>
          <a:p>
            <a:fld id="{18390DF1-FCAF-4208-9248-CA34CD68F290}" type="slidenum">
              <a:rPr lang="en-US" smtClean="0"/>
              <a:t>13</a:t>
            </a:fld>
            <a:endParaRPr lang="en-US"/>
          </a:p>
        </p:txBody>
      </p:sp>
    </p:spTree>
    <p:extLst>
      <p:ext uri="{BB962C8B-B14F-4D97-AF65-F5344CB8AC3E}">
        <p14:creationId xmlns:p14="http://schemas.microsoft.com/office/powerpoint/2010/main" val="3056314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3A387B0-5B7D-4F61-8869-2FAED61F68A9}" type="datetimeFigureOut">
              <a:rPr lang="en-US" smtClean="0"/>
              <a:t>4/17/2017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81956C-61C6-4480-9DB6-F3DDEA4417A3}" type="slidenum">
              <a:rPr lang="en-US" smtClean="0"/>
              <a:t>‹#›</a:t>
            </a:fld>
            <a:endParaRPr lang="en-US"/>
          </a:p>
        </p:txBody>
      </p:sp>
    </p:spTree>
    <p:extLst>
      <p:ext uri="{BB962C8B-B14F-4D97-AF65-F5344CB8AC3E}">
        <p14:creationId xmlns:p14="http://schemas.microsoft.com/office/powerpoint/2010/main" val="3256017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A387B0-5B7D-4F61-8869-2FAED61F68A9}" type="datetimeFigureOut">
              <a:rPr lang="en-US" smtClean="0"/>
              <a:t>4/17/2017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81956C-61C6-4480-9DB6-F3DDEA4417A3}" type="slidenum">
              <a:rPr lang="en-US" smtClean="0"/>
              <a:t>‹#›</a:t>
            </a:fld>
            <a:endParaRPr lang="en-US"/>
          </a:p>
        </p:txBody>
      </p:sp>
    </p:spTree>
    <p:extLst>
      <p:ext uri="{BB962C8B-B14F-4D97-AF65-F5344CB8AC3E}">
        <p14:creationId xmlns:p14="http://schemas.microsoft.com/office/powerpoint/2010/main" val="408598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A387B0-5B7D-4F61-8869-2FAED61F68A9}" type="datetimeFigureOut">
              <a:rPr lang="en-US" smtClean="0"/>
              <a:t>4/17/2017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81956C-61C6-4480-9DB6-F3DDEA4417A3}" type="slidenum">
              <a:rPr lang="en-US" smtClean="0"/>
              <a:t>‹#›</a:t>
            </a:fld>
            <a:endParaRPr lang="en-US"/>
          </a:p>
        </p:txBody>
      </p:sp>
    </p:spTree>
    <p:extLst>
      <p:ext uri="{BB962C8B-B14F-4D97-AF65-F5344CB8AC3E}">
        <p14:creationId xmlns:p14="http://schemas.microsoft.com/office/powerpoint/2010/main" val="1381075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A387B0-5B7D-4F61-8869-2FAED61F68A9}" type="datetimeFigureOut">
              <a:rPr lang="en-US" smtClean="0"/>
              <a:t>4/17/2017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81956C-61C6-4480-9DB6-F3DDEA4417A3}" type="slidenum">
              <a:rPr lang="en-US" smtClean="0"/>
              <a:t>‹#›</a:t>
            </a:fld>
            <a:endParaRPr lang="en-US"/>
          </a:p>
        </p:txBody>
      </p:sp>
    </p:spTree>
    <p:extLst>
      <p:ext uri="{BB962C8B-B14F-4D97-AF65-F5344CB8AC3E}">
        <p14:creationId xmlns:p14="http://schemas.microsoft.com/office/powerpoint/2010/main" val="3112848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A387B0-5B7D-4F61-8869-2FAED61F68A9}" type="datetimeFigureOut">
              <a:rPr lang="en-US" smtClean="0"/>
              <a:t>4/17/2017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81956C-61C6-4480-9DB6-F3DDEA4417A3}" type="slidenum">
              <a:rPr lang="en-US" smtClean="0"/>
              <a:t>‹#›</a:t>
            </a:fld>
            <a:endParaRPr lang="en-US"/>
          </a:p>
        </p:txBody>
      </p:sp>
    </p:spTree>
    <p:extLst>
      <p:ext uri="{BB962C8B-B14F-4D97-AF65-F5344CB8AC3E}">
        <p14:creationId xmlns:p14="http://schemas.microsoft.com/office/powerpoint/2010/main" val="1990450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3A387B0-5B7D-4F61-8869-2FAED61F68A9}" type="datetimeFigureOut">
              <a:rPr lang="en-US" smtClean="0"/>
              <a:t>4/17/2017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81956C-61C6-4480-9DB6-F3DDEA4417A3}" type="slidenum">
              <a:rPr lang="en-US" smtClean="0"/>
              <a:t>‹#›</a:t>
            </a:fld>
            <a:endParaRPr lang="en-US"/>
          </a:p>
        </p:txBody>
      </p:sp>
    </p:spTree>
    <p:extLst>
      <p:ext uri="{BB962C8B-B14F-4D97-AF65-F5344CB8AC3E}">
        <p14:creationId xmlns:p14="http://schemas.microsoft.com/office/powerpoint/2010/main" val="2875631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3A387B0-5B7D-4F61-8869-2FAED61F68A9}" type="datetimeFigureOut">
              <a:rPr lang="en-US" smtClean="0"/>
              <a:t>4/17/2017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81956C-61C6-4480-9DB6-F3DDEA4417A3}" type="slidenum">
              <a:rPr lang="en-US" smtClean="0"/>
              <a:t>‹#›</a:t>
            </a:fld>
            <a:endParaRPr lang="en-US"/>
          </a:p>
        </p:txBody>
      </p:sp>
    </p:spTree>
    <p:extLst>
      <p:ext uri="{BB962C8B-B14F-4D97-AF65-F5344CB8AC3E}">
        <p14:creationId xmlns:p14="http://schemas.microsoft.com/office/powerpoint/2010/main" val="1348757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3A387B0-5B7D-4F61-8869-2FAED61F68A9}" type="datetimeFigureOut">
              <a:rPr lang="en-US" smtClean="0"/>
              <a:t>4/17/2017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81956C-61C6-4480-9DB6-F3DDEA4417A3}" type="slidenum">
              <a:rPr lang="en-US" smtClean="0"/>
              <a:t>‹#›</a:t>
            </a:fld>
            <a:endParaRPr lang="en-US"/>
          </a:p>
        </p:txBody>
      </p:sp>
    </p:spTree>
    <p:extLst>
      <p:ext uri="{BB962C8B-B14F-4D97-AF65-F5344CB8AC3E}">
        <p14:creationId xmlns:p14="http://schemas.microsoft.com/office/powerpoint/2010/main" val="2612309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A387B0-5B7D-4F61-8869-2FAED61F68A9}" type="datetimeFigureOut">
              <a:rPr lang="en-US" smtClean="0"/>
              <a:t>4/17/2017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81956C-61C6-4480-9DB6-F3DDEA4417A3}" type="slidenum">
              <a:rPr lang="en-US" smtClean="0"/>
              <a:t>‹#›</a:t>
            </a:fld>
            <a:endParaRPr lang="en-US"/>
          </a:p>
        </p:txBody>
      </p:sp>
    </p:spTree>
    <p:extLst>
      <p:ext uri="{BB962C8B-B14F-4D97-AF65-F5344CB8AC3E}">
        <p14:creationId xmlns:p14="http://schemas.microsoft.com/office/powerpoint/2010/main" val="3670690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3A387B0-5B7D-4F61-8869-2FAED61F68A9}" type="datetimeFigureOut">
              <a:rPr lang="en-US" smtClean="0"/>
              <a:t>4/17/2017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81956C-61C6-4480-9DB6-F3DDEA4417A3}" type="slidenum">
              <a:rPr lang="en-US" smtClean="0"/>
              <a:t>‹#›</a:t>
            </a:fld>
            <a:endParaRPr lang="en-US"/>
          </a:p>
        </p:txBody>
      </p:sp>
    </p:spTree>
    <p:extLst>
      <p:ext uri="{BB962C8B-B14F-4D97-AF65-F5344CB8AC3E}">
        <p14:creationId xmlns:p14="http://schemas.microsoft.com/office/powerpoint/2010/main" val="1775971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3A387B0-5B7D-4F61-8869-2FAED61F68A9}" type="datetimeFigureOut">
              <a:rPr lang="en-US" smtClean="0"/>
              <a:t>4/17/2017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81956C-61C6-4480-9DB6-F3DDEA4417A3}" type="slidenum">
              <a:rPr lang="en-US" smtClean="0"/>
              <a:t>‹#›</a:t>
            </a:fld>
            <a:endParaRPr lang="en-US"/>
          </a:p>
        </p:txBody>
      </p:sp>
    </p:spTree>
    <p:extLst>
      <p:ext uri="{BB962C8B-B14F-4D97-AF65-F5344CB8AC3E}">
        <p14:creationId xmlns:p14="http://schemas.microsoft.com/office/powerpoint/2010/main" val="4136973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A387B0-5B7D-4F61-8869-2FAED61F68A9}" type="datetimeFigureOut">
              <a:rPr lang="en-US" smtClean="0"/>
              <a:t>4/17/2017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81956C-61C6-4480-9DB6-F3DDEA4417A3}" type="slidenum">
              <a:rPr lang="en-US" smtClean="0"/>
              <a:t>‹#›</a:t>
            </a:fld>
            <a:endParaRPr lang="en-US"/>
          </a:p>
        </p:txBody>
      </p:sp>
    </p:spTree>
    <p:extLst>
      <p:ext uri="{BB962C8B-B14F-4D97-AF65-F5344CB8AC3E}">
        <p14:creationId xmlns:p14="http://schemas.microsoft.com/office/powerpoint/2010/main" val="32994752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http://www.huffingtonpost.com/dan-cardinali/the-experts-have-spoken-i_b_4842549.html" TargetMode="External"/><Relationship Id="rId2" Type="http://schemas.openxmlformats.org/officeDocument/2006/relationships/hyperlink" Target="http://www.childtrends.org/wp-content/uploads/2014/02/2014-05ISSWhitePaper1.pdf" TargetMode="External"/><Relationship Id="rId1" Type="http://schemas.openxmlformats.org/officeDocument/2006/relationships/slideLayout" Target="../slideLayouts/slideLayout2.xml"/><Relationship Id="rId4" Type="http://schemas.openxmlformats.org/officeDocument/2006/relationships/hyperlink" Target="http://smhp.psych.ucla.edu/pdfdocs/integpolicy.pdf" TargetMode="External"/></Relationships>
</file>

<file path=ppt/slides/_rels/slide25.xml.rels><?xml version="1.0" encoding="UTF-8" standalone="yes"?>
<Relationships xmlns="http://schemas.openxmlformats.org/package/2006/relationships"><Relationship Id="rId2" Type="http://schemas.openxmlformats.org/officeDocument/2006/relationships/hyperlink" Target="http://www.k12.wa.us/Workgroups/ISS.asp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polk-fl.net/PARENTS/studentservices/default.htm" TargetMode="External"/><Relationship Id="rId2" Type="http://schemas.openxmlformats.org/officeDocument/2006/relationships/hyperlink" Target="http://www.sss.usf.edu/integrated/fissm/Tools/IntegratedSS_Final_1.pdf" TargetMode="External"/><Relationship Id="rId1" Type="http://schemas.openxmlformats.org/officeDocument/2006/relationships/slideLayout" Target="../slideLayouts/slideLayout2.xml"/><Relationship Id="rId4" Type="http://schemas.openxmlformats.org/officeDocument/2006/relationships/hyperlink" Target="https://www.youtube.com/watch?v=c8So5ic9v6o"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pediatrics.aappublications.org/content/121/5/1052" TargetMode="External"/><Relationship Id="rId7" Type="http://schemas.openxmlformats.org/officeDocument/2006/relationships/hyperlink" Target="mailto:DHGRAHAM4@comcast.net" TargetMode="External"/><Relationship Id="rId2" Type="http://schemas.openxmlformats.org/officeDocument/2006/relationships/hyperlink" Target="http://www.schoolnurseorganizationofwashington.org/" TargetMode="External"/><Relationship Id="rId1" Type="http://schemas.openxmlformats.org/officeDocument/2006/relationships/slideLayout" Target="../slideLayouts/slideLayout2.xml"/><Relationship Id="rId6" Type="http://schemas.openxmlformats.org/officeDocument/2006/relationships/hyperlink" Target="https://www.nasn.org/Framework" TargetMode="External"/><Relationship Id="rId5" Type="http://schemas.openxmlformats.org/officeDocument/2006/relationships/hyperlink" Target="https://portal.nasn.org/members_online/members/viewitem.asp?item=S001&amp;catalog=MAN&amp;pn=1&amp;af=NASN" TargetMode="External"/><Relationship Id="rId4" Type="http://schemas.openxmlformats.org/officeDocument/2006/relationships/hyperlink" Target="http://www.nasn.org/PolicyAdvocacy/PositionPapersandReports/NASNPositionStatementsFullView/tabid/462/ArticleId/803/School-Nurse-Workload-Staffing-for-Safe-Care-Adopted-January-2015"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choolcounselor.org/school-counselors-members/asca-national-model" TargetMode="External"/><Relationship Id="rId3" Type="http://schemas.openxmlformats.org/officeDocument/2006/relationships/hyperlink" Target="http://www.wassw.org/" TargetMode="External"/><Relationship Id="rId7" Type="http://schemas.openxmlformats.org/officeDocument/2006/relationships/hyperlink" Target="http://schoolcounselor.org/" TargetMode="External"/><Relationship Id="rId2" Type="http://schemas.openxmlformats.org/officeDocument/2006/relationships/hyperlink" Target="http://www.sswaa.org/?page=459" TargetMode="External"/><Relationship Id="rId1" Type="http://schemas.openxmlformats.org/officeDocument/2006/relationships/slideLayout" Target="../slideLayouts/slideLayout2.xml"/><Relationship Id="rId6" Type="http://schemas.openxmlformats.org/officeDocument/2006/relationships/hyperlink" Target="http://www.wa-schoolcounselor.org/" TargetMode="External"/><Relationship Id="rId5" Type="http://schemas.openxmlformats.org/officeDocument/2006/relationships/hyperlink" Target="http://www.wsasp.org/" TargetMode="External"/><Relationship Id="rId4" Type="http://schemas.openxmlformats.org/officeDocument/2006/relationships/hyperlink" Target="https://www.nasponline.org/Documents/Standards%20and%20Certification/Standards/2_PracticeModel.pdf"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297506" y="3273136"/>
            <a:ext cx="4675294" cy="2718231"/>
          </a:xfrm>
        </p:spPr>
        <p:txBody>
          <a:bodyPr>
            <a:normAutofit fontScale="70000" lnSpcReduction="20000"/>
          </a:bodyPr>
          <a:lstStyle/>
          <a:p>
            <a:pPr algn="r"/>
            <a:r>
              <a:rPr lang="en-US" sz="2000" b="1" dirty="0">
                <a:solidFill>
                  <a:schemeClr val="bg2">
                    <a:lumMod val="50000"/>
                  </a:schemeClr>
                </a:solidFill>
              </a:rPr>
              <a:t>Nita Hill, </a:t>
            </a:r>
            <a:r>
              <a:rPr lang="en-US" sz="2000" b="1" dirty="0" err="1">
                <a:solidFill>
                  <a:schemeClr val="bg2">
                    <a:lumMod val="50000"/>
                  </a:schemeClr>
                </a:solidFill>
              </a:rPr>
              <a:t>MA.Ed</a:t>
            </a:r>
            <a:r>
              <a:rPr lang="en-US" sz="2000" b="1" dirty="0">
                <a:solidFill>
                  <a:schemeClr val="bg2">
                    <a:lumMod val="50000"/>
                  </a:schemeClr>
                </a:solidFill>
              </a:rPr>
              <a:t>, National Board Certified School Counselor</a:t>
            </a:r>
            <a:r>
              <a:rPr lang="en-US" sz="1900" b="1" dirty="0"/>
              <a:t>, Washington School Counselor Association</a:t>
            </a:r>
          </a:p>
          <a:p>
            <a:pPr algn="r"/>
            <a:r>
              <a:rPr lang="en-US" sz="1900" b="1" dirty="0"/>
              <a:t> </a:t>
            </a:r>
          </a:p>
          <a:p>
            <a:pPr algn="r"/>
            <a:r>
              <a:rPr lang="en-US" sz="2000" b="1" dirty="0">
                <a:solidFill>
                  <a:schemeClr val="bg2">
                    <a:lumMod val="50000"/>
                  </a:schemeClr>
                </a:solidFill>
              </a:rPr>
              <a:t>Carrie </a:t>
            </a:r>
            <a:r>
              <a:rPr lang="en-US" sz="2000" b="1" dirty="0" err="1">
                <a:solidFill>
                  <a:schemeClr val="bg2">
                    <a:lumMod val="50000"/>
                  </a:schemeClr>
                </a:solidFill>
              </a:rPr>
              <a:t>Syvertsen</a:t>
            </a:r>
            <a:r>
              <a:rPr lang="en-US" sz="2000" b="1" dirty="0">
                <a:solidFill>
                  <a:schemeClr val="bg2">
                    <a:lumMod val="50000"/>
                  </a:schemeClr>
                </a:solidFill>
              </a:rPr>
              <a:t>, MSW LICSW, Vice President of WASSW</a:t>
            </a:r>
            <a:r>
              <a:rPr lang="en-US" sz="1900" b="1" dirty="0"/>
              <a:t>, Washington Association of School Social Workers</a:t>
            </a:r>
          </a:p>
          <a:p>
            <a:pPr algn="r"/>
            <a:endParaRPr lang="en-US" sz="1900" b="1" dirty="0"/>
          </a:p>
          <a:p>
            <a:pPr algn="r"/>
            <a:r>
              <a:rPr lang="en-US" sz="2000" b="1" dirty="0">
                <a:solidFill>
                  <a:schemeClr val="bg2">
                    <a:lumMod val="50000"/>
                  </a:schemeClr>
                </a:solidFill>
              </a:rPr>
              <a:t>Laurie Harrison, PhD, President of WSASP</a:t>
            </a:r>
            <a:r>
              <a:rPr lang="en-US" sz="1900" b="1" dirty="0"/>
              <a:t>, Washington State Association of School Psychologists</a:t>
            </a:r>
          </a:p>
          <a:p>
            <a:pPr algn="r"/>
            <a:endParaRPr lang="en-US" sz="1900" b="1" dirty="0"/>
          </a:p>
          <a:p>
            <a:pPr algn="r"/>
            <a:r>
              <a:rPr lang="en-US" sz="1900" b="1" dirty="0"/>
              <a:t> School Nurse Organization of Washington</a:t>
            </a:r>
          </a:p>
          <a:p>
            <a:pPr algn="r"/>
            <a:r>
              <a:rPr lang="en-US" sz="1900" b="1" dirty="0"/>
              <a:t> </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6421" y="750627"/>
            <a:ext cx="5502933" cy="5578416"/>
          </a:xfrm>
          <a:prstGeom prst="rect">
            <a:avLst/>
          </a:prstGeom>
          <a:ln>
            <a:solidFill>
              <a:srgbClr val="FFFF00"/>
            </a:solidFill>
          </a:ln>
        </p:spPr>
      </p:pic>
      <p:sp>
        <p:nvSpPr>
          <p:cNvPr id="5" name="Title 1"/>
          <p:cNvSpPr>
            <a:spLocks noGrp="1"/>
          </p:cNvSpPr>
          <p:nvPr>
            <p:ph type="ctrTitle"/>
          </p:nvPr>
        </p:nvSpPr>
        <p:spPr>
          <a:xfrm>
            <a:off x="6250676" y="996288"/>
            <a:ext cx="4572000" cy="2142698"/>
          </a:xfrm>
        </p:spPr>
        <p:txBody>
          <a:bodyPr>
            <a:normAutofit fontScale="90000"/>
          </a:bodyPr>
          <a:lstStyle/>
          <a:p>
            <a:pPr algn="r"/>
            <a:r>
              <a:rPr lang="en-US" sz="4200" b="1" dirty="0"/>
              <a:t>The Role</a:t>
            </a:r>
            <a:r>
              <a:rPr lang="en-US" b="1" dirty="0"/>
              <a:t> </a:t>
            </a:r>
            <a:r>
              <a:rPr lang="en-US" sz="4200" b="1" dirty="0"/>
              <a:t>of ESA Support Staff:                  </a:t>
            </a:r>
            <a:r>
              <a:rPr lang="en-US" sz="2900" b="1" dirty="0"/>
              <a:t>Providing Comprehensive Behavioral Health Services</a:t>
            </a:r>
          </a:p>
        </p:txBody>
      </p:sp>
    </p:spTree>
    <p:extLst>
      <p:ext uri="{BB962C8B-B14F-4D97-AF65-F5344CB8AC3E}">
        <p14:creationId xmlns:p14="http://schemas.microsoft.com/office/powerpoint/2010/main" val="2919230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1071562" y="1247775"/>
            <a:ext cx="10048875" cy="4362450"/>
          </a:xfrm>
          <a:prstGeom prst="rect">
            <a:avLst/>
          </a:prstGeom>
        </p:spPr>
      </p:pic>
    </p:spTree>
    <p:extLst>
      <p:ext uri="{BB962C8B-B14F-4D97-AF65-F5344CB8AC3E}">
        <p14:creationId xmlns:p14="http://schemas.microsoft.com/office/powerpoint/2010/main" val="447291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School Psychologists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54496301"/>
              </p:ext>
            </p:extLst>
          </p:nvPr>
        </p:nvGraphicFramePr>
        <p:xfrm>
          <a:off x="838200" y="1593668"/>
          <a:ext cx="10515600" cy="4957806"/>
        </p:xfrm>
        <a:graphic>
          <a:graphicData uri="http://schemas.openxmlformats.org/drawingml/2006/table">
            <a:tbl>
              <a:tblPr>
                <a:tableStyleId>{5C22544A-7EE6-4342-B048-85BDC9FD1C3A}</a:tableStyleId>
              </a:tblPr>
              <a:tblGrid>
                <a:gridCol w="10515600">
                  <a:extLst>
                    <a:ext uri="{9D8B030D-6E8A-4147-A177-3AD203B41FA5}">
                      <a16:colId xmlns:a16="http://schemas.microsoft.com/office/drawing/2014/main" val="1967303675"/>
                    </a:ext>
                  </a:extLst>
                </a:gridCol>
              </a:tblGrid>
              <a:tr h="1097631">
                <a:tc>
                  <a:txBody>
                    <a:bodyPr/>
                    <a:lstStyle/>
                    <a:p>
                      <a:pPr marL="0" marR="0">
                        <a:lnSpc>
                          <a:spcPct val="115000"/>
                        </a:lnSpc>
                        <a:spcBef>
                          <a:spcPts val="0"/>
                        </a:spcBef>
                        <a:spcAft>
                          <a:spcPts val="0"/>
                        </a:spcAft>
                      </a:pPr>
                      <a:r>
                        <a:rPr lang="en-US" sz="2400" dirty="0">
                          <a:effectLst/>
                        </a:rPr>
                        <a:t>School psychologists specialize in analyzing complex student and school problems and selecting and implementing appropriate evidence-based interventions to improve outcomes at home and school</a:t>
                      </a:r>
                      <a:endParaRPr lang="en-US" sz="2400" dirty="0">
                        <a:solidFill>
                          <a:srgbClr val="000000"/>
                        </a:solidFill>
                        <a:effectLst/>
                        <a:latin typeface="Arial" panose="020B0604020202020204" pitchFamily="34" charset="0"/>
                        <a:ea typeface="Arial" panose="020B0604020202020204" pitchFamily="34" charset="0"/>
                      </a:endParaRPr>
                    </a:p>
                  </a:txBody>
                  <a:tcPr marL="55157" marR="55157" marT="55157" marB="551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939922"/>
                  </a:ext>
                </a:extLst>
              </a:tr>
              <a:tr h="1776373">
                <a:tc>
                  <a:txBody>
                    <a:bodyPr/>
                    <a:lstStyle/>
                    <a:p>
                      <a:pPr marL="0" marR="0">
                        <a:lnSpc>
                          <a:spcPct val="115000"/>
                        </a:lnSpc>
                        <a:spcBef>
                          <a:spcPts val="0"/>
                        </a:spcBef>
                        <a:spcAft>
                          <a:spcPts val="0"/>
                        </a:spcAft>
                      </a:pPr>
                      <a:r>
                        <a:rPr lang="en-US" sz="2400" dirty="0">
                          <a:effectLst/>
                        </a:rPr>
                        <a:t>Extensive knowledge of the brain, neurological development, and comprehensive child development and how these relate to emotional regulation, prosocial and pro-academic behavior, childhood disabilities, and other mental health needs, as well as evaluation methods grounded in research and special education law</a:t>
                      </a:r>
                      <a:endParaRPr lang="en-US" sz="2400" dirty="0">
                        <a:solidFill>
                          <a:srgbClr val="000000"/>
                        </a:solidFill>
                        <a:effectLst/>
                        <a:latin typeface="Arial" panose="020B0604020202020204" pitchFamily="34" charset="0"/>
                        <a:ea typeface="Arial" panose="020B0604020202020204" pitchFamily="34" charset="0"/>
                      </a:endParaRPr>
                    </a:p>
                  </a:txBody>
                  <a:tcPr marL="55157" marR="55157" marT="55157" marB="551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17156033"/>
                  </a:ext>
                </a:extLst>
              </a:tr>
              <a:tr h="1776373">
                <a:tc>
                  <a:txBody>
                    <a:bodyPr/>
                    <a:lstStyle/>
                    <a:p>
                      <a:pPr marL="0" marR="0">
                        <a:lnSpc>
                          <a:spcPct val="115000"/>
                        </a:lnSpc>
                        <a:spcBef>
                          <a:spcPts val="0"/>
                        </a:spcBef>
                        <a:spcAft>
                          <a:spcPts val="0"/>
                        </a:spcAft>
                      </a:pPr>
                      <a:r>
                        <a:rPr lang="en-US" sz="2400" dirty="0">
                          <a:effectLst/>
                        </a:rPr>
                        <a:t>School psychologists’ training in data collection and  interpretation for mental health ensures that decisions made about students, the school system, and related programs and learning supports are based on appropriate evidence, such as in Multi-Tiered Systems of Support (MTSS) and in collaborative consultation</a:t>
                      </a:r>
                      <a:endParaRPr lang="en-US" sz="2400" dirty="0">
                        <a:solidFill>
                          <a:srgbClr val="000000"/>
                        </a:solidFill>
                        <a:effectLst/>
                        <a:latin typeface="Arial" panose="020B0604020202020204" pitchFamily="34" charset="0"/>
                        <a:ea typeface="Arial" panose="020B0604020202020204" pitchFamily="34" charset="0"/>
                      </a:endParaRPr>
                    </a:p>
                  </a:txBody>
                  <a:tcPr marL="55157" marR="55157" marT="55157" marB="551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46788531"/>
                  </a:ext>
                </a:extLst>
              </a:tr>
            </a:tbl>
          </a:graphicData>
        </a:graphic>
      </p:graphicFrame>
    </p:spTree>
    <p:extLst>
      <p:ext uri="{BB962C8B-B14F-4D97-AF65-F5344CB8AC3E}">
        <p14:creationId xmlns:p14="http://schemas.microsoft.com/office/powerpoint/2010/main" val="16758335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School Counselors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81998769"/>
              </p:ext>
            </p:extLst>
          </p:nvPr>
        </p:nvGraphicFramePr>
        <p:xfrm>
          <a:off x="838200" y="1371599"/>
          <a:ext cx="10515600" cy="5147676"/>
        </p:xfrm>
        <a:graphic>
          <a:graphicData uri="http://schemas.openxmlformats.org/drawingml/2006/table">
            <a:tbl>
              <a:tblPr>
                <a:tableStyleId>{5C22544A-7EE6-4342-B048-85BDC9FD1C3A}</a:tableStyleId>
              </a:tblPr>
              <a:tblGrid>
                <a:gridCol w="10515600">
                  <a:extLst>
                    <a:ext uri="{9D8B030D-6E8A-4147-A177-3AD203B41FA5}">
                      <a16:colId xmlns:a16="http://schemas.microsoft.com/office/drawing/2014/main" val="2079606746"/>
                    </a:ext>
                  </a:extLst>
                </a:gridCol>
              </a:tblGrid>
              <a:tr h="1358214">
                <a:tc>
                  <a:txBody>
                    <a:bodyPr/>
                    <a:lstStyle/>
                    <a:p>
                      <a:pPr marL="0" marR="0">
                        <a:lnSpc>
                          <a:spcPct val="115000"/>
                        </a:lnSpc>
                        <a:spcBef>
                          <a:spcPts val="0"/>
                        </a:spcBef>
                        <a:spcAft>
                          <a:spcPts val="0"/>
                        </a:spcAft>
                      </a:pPr>
                      <a:r>
                        <a:rPr lang="en-US" sz="2400" dirty="0">
                          <a:effectLst/>
                        </a:rPr>
                        <a:t>Deliver comprehensive Tier 1, 2 and some Tier 3 prevention, intervention and support services to students in the academic, social/emotional and career &amp; college readiness domains aligned with mindset and behavior standards*</a:t>
                      </a:r>
                      <a:endParaRPr lang="en-US" sz="2400" dirty="0">
                        <a:solidFill>
                          <a:srgbClr val="000000"/>
                        </a:solidFill>
                        <a:effectLst/>
                        <a:latin typeface="Arial" panose="020B0604020202020204" pitchFamily="34" charset="0"/>
                        <a:ea typeface="Arial" panose="020B0604020202020204" pitchFamily="34" charset="0"/>
                      </a:endParaRPr>
                    </a:p>
                  </a:txBody>
                  <a:tcPr marL="55157" marR="55157" marT="55157" marB="551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28381307"/>
                  </a:ext>
                </a:extLst>
              </a:tr>
              <a:tr h="1887745">
                <a:tc>
                  <a:txBody>
                    <a:bodyPr/>
                    <a:lstStyle/>
                    <a:p>
                      <a:pPr marL="127000" marR="0">
                        <a:lnSpc>
                          <a:spcPct val="115000"/>
                        </a:lnSpc>
                        <a:spcBef>
                          <a:spcPts val="0"/>
                        </a:spcBef>
                        <a:spcAft>
                          <a:spcPts val="0"/>
                        </a:spcAft>
                      </a:pPr>
                      <a:r>
                        <a:rPr lang="en-US" sz="2400" dirty="0">
                          <a:effectLst/>
                        </a:rPr>
                        <a:t>Liaison and link between students, staff, parents and community partners to coordinate services and programs that support each student’s growth and development primarily with tier 1 and 2, and some tier 3 students*</a:t>
                      </a:r>
                      <a:endParaRPr lang="en-US" sz="2400" dirty="0">
                        <a:solidFill>
                          <a:srgbClr val="000000"/>
                        </a:solidFill>
                        <a:effectLst/>
                        <a:latin typeface="Arial" panose="020B0604020202020204" pitchFamily="34" charset="0"/>
                        <a:ea typeface="Arial" panose="020B0604020202020204" pitchFamily="34" charset="0"/>
                      </a:endParaRPr>
                    </a:p>
                  </a:txBody>
                  <a:tcPr marL="55157" marR="55157" marT="55157" marB="551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34969599"/>
                  </a:ext>
                </a:extLst>
              </a:tr>
              <a:tr h="1887745">
                <a:tc>
                  <a:txBody>
                    <a:bodyPr/>
                    <a:lstStyle/>
                    <a:p>
                      <a:pPr marL="127000" marR="0">
                        <a:lnSpc>
                          <a:spcPct val="115000"/>
                        </a:lnSpc>
                        <a:spcBef>
                          <a:spcPts val="0"/>
                        </a:spcBef>
                        <a:spcAft>
                          <a:spcPts val="0"/>
                        </a:spcAft>
                      </a:pPr>
                      <a:r>
                        <a:rPr lang="en-US" sz="2400" dirty="0">
                          <a:effectLst/>
                        </a:rPr>
                        <a:t>Provide systemic leadership and delivery of comprehensive programming that is designed to provide all students with a safe and positive school culture and is aligned with the school’s mission, vision and strategic plan</a:t>
                      </a:r>
                    </a:p>
                  </a:txBody>
                  <a:tcPr marL="55157" marR="55157" marT="55157" marB="551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38842766"/>
                  </a:ext>
                </a:extLst>
              </a:tr>
            </a:tbl>
          </a:graphicData>
        </a:graphic>
      </p:graphicFrame>
    </p:spTree>
    <p:extLst>
      <p:ext uri="{BB962C8B-B14F-4D97-AF65-F5344CB8AC3E}">
        <p14:creationId xmlns:p14="http://schemas.microsoft.com/office/powerpoint/2010/main" val="3277646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School Social Workers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74157487"/>
              </p:ext>
            </p:extLst>
          </p:nvPr>
        </p:nvGraphicFramePr>
        <p:xfrm>
          <a:off x="838200" y="1489166"/>
          <a:ext cx="10515600" cy="5016138"/>
        </p:xfrm>
        <a:graphic>
          <a:graphicData uri="http://schemas.openxmlformats.org/drawingml/2006/table">
            <a:tbl>
              <a:tblPr>
                <a:tableStyleId>{5C22544A-7EE6-4342-B048-85BDC9FD1C3A}</a:tableStyleId>
              </a:tblPr>
              <a:tblGrid>
                <a:gridCol w="10515600">
                  <a:extLst>
                    <a:ext uri="{9D8B030D-6E8A-4147-A177-3AD203B41FA5}">
                      <a16:colId xmlns:a16="http://schemas.microsoft.com/office/drawing/2014/main" val="3525837267"/>
                    </a:ext>
                  </a:extLst>
                </a:gridCol>
              </a:tblGrid>
              <a:tr h="1672046">
                <a:tc>
                  <a:txBody>
                    <a:bodyPr/>
                    <a:lstStyle/>
                    <a:p>
                      <a:pPr marL="0" marR="0">
                        <a:lnSpc>
                          <a:spcPct val="115000"/>
                        </a:lnSpc>
                        <a:spcBef>
                          <a:spcPts val="0"/>
                        </a:spcBef>
                        <a:spcAft>
                          <a:spcPts val="0"/>
                        </a:spcAft>
                      </a:pPr>
                      <a:r>
                        <a:rPr lang="en-US" sz="2400">
                          <a:effectLst/>
                        </a:rPr>
                        <a:t>The integral link between home, school, and community in providing tier 1, tier 2, and tier 3 services to students, families, and school personnel which remove barriers and maximize academic and social success </a:t>
                      </a:r>
                      <a:endParaRPr lang="en-US" sz="2400">
                        <a:solidFill>
                          <a:srgbClr val="000000"/>
                        </a:solidFill>
                        <a:effectLst/>
                        <a:latin typeface="Arial" panose="020B0604020202020204" pitchFamily="34" charset="0"/>
                        <a:ea typeface="Arial" panose="020B0604020202020204" pitchFamily="34" charset="0"/>
                      </a:endParaRPr>
                    </a:p>
                  </a:txBody>
                  <a:tcPr marL="59569" marR="59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786706"/>
                  </a:ext>
                </a:extLst>
              </a:tr>
              <a:tr h="1672046">
                <a:tc>
                  <a:txBody>
                    <a:bodyPr/>
                    <a:lstStyle/>
                    <a:p>
                      <a:pPr marL="0" marR="0">
                        <a:lnSpc>
                          <a:spcPct val="115000"/>
                        </a:lnSpc>
                        <a:spcBef>
                          <a:spcPts val="0"/>
                        </a:spcBef>
                        <a:spcAft>
                          <a:spcPts val="0"/>
                        </a:spcAft>
                      </a:pPr>
                      <a:r>
                        <a:rPr lang="en-US" sz="2400">
                          <a:effectLst/>
                        </a:rPr>
                        <a:t>Delivers evidence-based education, behavioral consultation, mental health support, and case management services comparable to wrap around services, to engage a student's social emotional adjustment to school and society</a:t>
                      </a:r>
                      <a:endParaRPr lang="en-US" sz="2400">
                        <a:solidFill>
                          <a:srgbClr val="000000"/>
                        </a:solidFill>
                        <a:effectLst/>
                        <a:latin typeface="Arial" panose="020B0604020202020204" pitchFamily="34" charset="0"/>
                        <a:ea typeface="Arial" panose="020B0604020202020204" pitchFamily="34" charset="0"/>
                      </a:endParaRPr>
                    </a:p>
                  </a:txBody>
                  <a:tcPr marL="59569" marR="59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6119298"/>
                  </a:ext>
                </a:extLst>
              </a:tr>
              <a:tr h="1672046">
                <a:tc>
                  <a:txBody>
                    <a:bodyPr/>
                    <a:lstStyle/>
                    <a:p>
                      <a:pPr marL="0" marR="0">
                        <a:lnSpc>
                          <a:spcPct val="115000"/>
                        </a:lnSpc>
                        <a:spcBef>
                          <a:spcPts val="0"/>
                        </a:spcBef>
                        <a:spcAft>
                          <a:spcPts val="0"/>
                        </a:spcAft>
                      </a:pPr>
                      <a:r>
                        <a:rPr lang="en-US" sz="2400" dirty="0">
                          <a:effectLst/>
                        </a:rPr>
                        <a:t>Provides innovative leadership, interdisciplinary collaboration, systems coordination (both within the school district and outside of the school district) and professional consultation, with specific focus on mental health and behavioral needs</a:t>
                      </a:r>
                      <a:endParaRPr lang="en-US" sz="2400" dirty="0">
                        <a:solidFill>
                          <a:srgbClr val="000000"/>
                        </a:solidFill>
                        <a:effectLst/>
                        <a:latin typeface="Arial" panose="020B0604020202020204" pitchFamily="34" charset="0"/>
                        <a:ea typeface="Arial" panose="020B0604020202020204" pitchFamily="34" charset="0"/>
                      </a:endParaRPr>
                    </a:p>
                  </a:txBody>
                  <a:tcPr marL="59569" marR="59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9817648"/>
                  </a:ext>
                </a:extLst>
              </a:tr>
            </a:tbl>
          </a:graphicData>
        </a:graphic>
      </p:graphicFrame>
    </p:spTree>
    <p:extLst>
      <p:ext uri="{BB962C8B-B14F-4D97-AF65-F5344CB8AC3E}">
        <p14:creationId xmlns:p14="http://schemas.microsoft.com/office/powerpoint/2010/main" val="34685008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School Nurses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4670735"/>
              </p:ext>
            </p:extLst>
          </p:nvPr>
        </p:nvGraphicFramePr>
        <p:xfrm>
          <a:off x="838200" y="1436915"/>
          <a:ext cx="10515600" cy="5019620"/>
        </p:xfrm>
        <a:graphic>
          <a:graphicData uri="http://schemas.openxmlformats.org/drawingml/2006/table">
            <a:tbl>
              <a:tblPr>
                <a:tableStyleId>{5C22544A-7EE6-4342-B048-85BDC9FD1C3A}</a:tableStyleId>
              </a:tblPr>
              <a:tblGrid>
                <a:gridCol w="10515600">
                  <a:extLst>
                    <a:ext uri="{9D8B030D-6E8A-4147-A177-3AD203B41FA5}">
                      <a16:colId xmlns:a16="http://schemas.microsoft.com/office/drawing/2014/main" val="2479897552"/>
                    </a:ext>
                  </a:extLst>
                </a:gridCol>
              </a:tblGrid>
              <a:tr h="1654628">
                <a:tc>
                  <a:txBody>
                    <a:bodyPr/>
                    <a:lstStyle/>
                    <a:p>
                      <a:pPr marL="0" marR="0">
                        <a:lnSpc>
                          <a:spcPct val="115000"/>
                        </a:lnSpc>
                        <a:spcBef>
                          <a:spcPts val="0"/>
                        </a:spcBef>
                        <a:spcAft>
                          <a:spcPts val="0"/>
                        </a:spcAft>
                      </a:pPr>
                      <a:r>
                        <a:rPr lang="en-US" sz="2400" dirty="0">
                          <a:effectLst/>
                        </a:rPr>
                        <a:t>Clinical assessment and analysis of common and complex student health needs. Writing, reviewing, and monitoring Individual Health Plans and Emergency Health Plans including students with mental health diagnosis</a:t>
                      </a:r>
                      <a:endParaRPr lang="en-US" sz="2400" dirty="0">
                        <a:solidFill>
                          <a:srgbClr val="000000"/>
                        </a:solidFill>
                        <a:effectLst/>
                        <a:latin typeface="Arial" panose="020B0604020202020204" pitchFamily="34" charset="0"/>
                        <a:ea typeface="Arial" panose="020B0604020202020204" pitchFamily="34" charset="0"/>
                      </a:endParaRPr>
                    </a:p>
                  </a:txBody>
                  <a:tcPr marL="59569" marR="59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11866290"/>
                  </a:ext>
                </a:extLst>
              </a:tr>
              <a:tr h="1654628">
                <a:tc>
                  <a:txBody>
                    <a:bodyPr/>
                    <a:lstStyle/>
                    <a:p>
                      <a:pPr marL="0" marR="0">
                        <a:lnSpc>
                          <a:spcPct val="115000"/>
                        </a:lnSpc>
                        <a:spcBef>
                          <a:spcPts val="0"/>
                        </a:spcBef>
                        <a:spcAft>
                          <a:spcPts val="0"/>
                        </a:spcAft>
                      </a:pPr>
                      <a:r>
                        <a:rPr lang="en-US" sz="2400">
                          <a:effectLst/>
                        </a:rPr>
                        <a:t>Early detection of emotional or mental health concerns- all students have access to school nurses via self-referral or referral by school staff which allows for nurses to evaluate students presenting with physical complaints for associated emotional/mental health concerns</a:t>
                      </a:r>
                      <a:endParaRPr lang="en-US" sz="2400">
                        <a:solidFill>
                          <a:srgbClr val="000000"/>
                        </a:solidFill>
                        <a:effectLst/>
                        <a:latin typeface="Arial" panose="020B0604020202020204" pitchFamily="34" charset="0"/>
                        <a:ea typeface="Arial" panose="020B0604020202020204" pitchFamily="34" charset="0"/>
                      </a:endParaRPr>
                    </a:p>
                  </a:txBody>
                  <a:tcPr marL="59569" marR="59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3216502"/>
                  </a:ext>
                </a:extLst>
              </a:tr>
              <a:tr h="1654628">
                <a:tc>
                  <a:txBody>
                    <a:bodyPr/>
                    <a:lstStyle/>
                    <a:p>
                      <a:pPr marL="0" marR="0">
                        <a:lnSpc>
                          <a:spcPct val="115000"/>
                        </a:lnSpc>
                        <a:spcBef>
                          <a:spcPts val="0"/>
                        </a:spcBef>
                        <a:spcAft>
                          <a:spcPts val="0"/>
                        </a:spcAft>
                      </a:pPr>
                      <a:r>
                        <a:rPr lang="en-US" sz="2400" dirty="0">
                          <a:effectLst/>
                        </a:rPr>
                        <a:t>Nursing services to address health barriers to Free and Appropriate Public Education (FAPE): </a:t>
                      </a:r>
                      <a:br>
                        <a:rPr lang="en-US" sz="2400" dirty="0">
                          <a:effectLst/>
                        </a:rPr>
                      </a:br>
                      <a:r>
                        <a:rPr lang="en-US" sz="2400" dirty="0">
                          <a:effectLst/>
                        </a:rPr>
                        <a:t>medication administration clean intermittent catheterization gastrostomy tube feedings other procedures as needed</a:t>
                      </a:r>
                      <a:endParaRPr lang="en-US" sz="2400" dirty="0">
                        <a:solidFill>
                          <a:srgbClr val="000000"/>
                        </a:solidFill>
                        <a:effectLst/>
                        <a:latin typeface="Arial" panose="020B0604020202020204" pitchFamily="34" charset="0"/>
                        <a:ea typeface="Arial" panose="020B0604020202020204" pitchFamily="34" charset="0"/>
                      </a:endParaRPr>
                    </a:p>
                  </a:txBody>
                  <a:tcPr marL="59569" marR="59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43498969"/>
                  </a:ext>
                </a:extLst>
              </a:tr>
            </a:tbl>
          </a:graphicData>
        </a:graphic>
      </p:graphicFrame>
    </p:spTree>
    <p:extLst>
      <p:ext uri="{BB962C8B-B14F-4D97-AF65-F5344CB8AC3E}">
        <p14:creationId xmlns:p14="http://schemas.microsoft.com/office/powerpoint/2010/main" val="11539044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Tiered Roles</a:t>
            </a:r>
          </a:p>
        </p:txBody>
      </p:sp>
      <p:sp>
        <p:nvSpPr>
          <p:cNvPr id="3" name="Text Placeholder 2"/>
          <p:cNvSpPr>
            <a:spLocks noGrp="1"/>
          </p:cNvSpPr>
          <p:nvPr>
            <p:ph type="body" idx="1"/>
          </p:nvPr>
        </p:nvSpPr>
        <p:spPr/>
        <p:txBody>
          <a:bodyPr/>
          <a:lstStyle/>
          <a:p>
            <a:r>
              <a:rPr lang="en-US" dirty="0"/>
              <a:t>Review Tiered Roles Document</a:t>
            </a:r>
          </a:p>
          <a:p>
            <a:r>
              <a:rPr lang="en-US" dirty="0"/>
              <a:t>Vignette Activity</a:t>
            </a:r>
          </a:p>
        </p:txBody>
      </p:sp>
    </p:spTree>
    <p:extLst>
      <p:ext uri="{BB962C8B-B14F-4D97-AF65-F5344CB8AC3E}">
        <p14:creationId xmlns:p14="http://schemas.microsoft.com/office/powerpoint/2010/main" val="8394189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Vignette</a:t>
            </a:r>
          </a:p>
        </p:txBody>
      </p:sp>
      <p:sp>
        <p:nvSpPr>
          <p:cNvPr id="3" name="Content Placeholder 2"/>
          <p:cNvSpPr>
            <a:spLocks noGrp="1"/>
          </p:cNvSpPr>
          <p:nvPr>
            <p:ph idx="1"/>
          </p:nvPr>
        </p:nvSpPr>
        <p:spPr/>
        <p:txBody>
          <a:bodyPr/>
          <a:lstStyle/>
          <a:p>
            <a:r>
              <a:rPr lang="en-US" dirty="0"/>
              <a:t>Get into a small group and discuss how each of our roles would be involved with this student situation.</a:t>
            </a:r>
          </a:p>
        </p:txBody>
      </p:sp>
    </p:spTree>
    <p:extLst>
      <p:ext uri="{BB962C8B-B14F-4D97-AF65-F5344CB8AC3E}">
        <p14:creationId xmlns:p14="http://schemas.microsoft.com/office/powerpoint/2010/main" val="26874796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Role</a:t>
            </a:r>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30933094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264875" y="148281"/>
            <a:ext cx="4559644" cy="446276"/>
          </a:xfrm>
          <a:prstGeom prst="rect">
            <a:avLst/>
          </a:prstGeom>
          <a:noFill/>
        </p:spPr>
        <p:txBody>
          <a:bodyPr wrap="square" rtlCol="0">
            <a:spAutoFit/>
          </a:bodyPr>
          <a:lstStyle/>
          <a:p>
            <a:r>
              <a:rPr lang="en-US" sz="2300" b="1" dirty="0">
                <a:solidFill>
                  <a:schemeClr val="bg1"/>
                </a:solidFill>
              </a:rPr>
              <a:t>2016 AWSP/WASA Conference</a:t>
            </a:r>
          </a:p>
        </p:txBody>
      </p:sp>
      <p:sp>
        <p:nvSpPr>
          <p:cNvPr id="6" name="TextBox 5"/>
          <p:cNvSpPr txBox="1"/>
          <p:nvPr/>
        </p:nvSpPr>
        <p:spPr>
          <a:xfrm>
            <a:off x="1394122" y="5558254"/>
            <a:ext cx="10153934" cy="461665"/>
          </a:xfrm>
          <a:prstGeom prst="rect">
            <a:avLst/>
          </a:prstGeom>
          <a:noFill/>
        </p:spPr>
        <p:txBody>
          <a:bodyPr wrap="square" rtlCol="0">
            <a:spAutoFit/>
          </a:bodyPr>
          <a:lstStyle/>
          <a:p>
            <a:pPr marL="285750" indent="-285750">
              <a:buFont typeface="Wingdings" pitchFamily="2" charset="2"/>
              <a:buChar char="Ø"/>
            </a:pPr>
            <a:r>
              <a:rPr lang="en-US" sz="2400" b="1" dirty="0"/>
              <a:t>95% of Counselors are above the nationally recommended ratio of </a:t>
            </a:r>
            <a:r>
              <a:rPr lang="en-US" sz="2400" b="1" dirty="0">
                <a:solidFill>
                  <a:srgbClr val="FF0000"/>
                </a:solidFill>
              </a:rPr>
              <a:t>1:250</a:t>
            </a:r>
            <a:r>
              <a:rPr lang="en-US" sz="2400" b="1" dirty="0"/>
              <a:t>***</a:t>
            </a:r>
          </a:p>
        </p:txBody>
      </p:sp>
      <p:sp>
        <p:nvSpPr>
          <p:cNvPr id="7" name="TextBox 6"/>
          <p:cNvSpPr txBox="1"/>
          <p:nvPr/>
        </p:nvSpPr>
        <p:spPr>
          <a:xfrm>
            <a:off x="1394122" y="2596277"/>
            <a:ext cx="10153934" cy="461665"/>
          </a:xfrm>
          <a:prstGeom prst="rect">
            <a:avLst/>
          </a:prstGeom>
          <a:noFill/>
        </p:spPr>
        <p:txBody>
          <a:bodyPr wrap="square" rtlCol="0">
            <a:spAutoFit/>
          </a:bodyPr>
          <a:lstStyle/>
          <a:p>
            <a:pPr marL="285750" indent="-285750">
              <a:buFont typeface="Wingdings" pitchFamily="2" charset="2"/>
              <a:buChar char="Ø"/>
            </a:pPr>
            <a:r>
              <a:rPr lang="en-US" sz="2400" b="1" dirty="0"/>
              <a:t>91% of Social Workers are above the nationally recommended ratio of </a:t>
            </a:r>
            <a:r>
              <a:rPr lang="en-US" sz="2400" b="1" dirty="0">
                <a:solidFill>
                  <a:srgbClr val="FF0000"/>
                </a:solidFill>
              </a:rPr>
              <a:t>1:250</a:t>
            </a:r>
            <a:r>
              <a:rPr lang="en-US" sz="2400" b="1" dirty="0"/>
              <a:t> </a:t>
            </a:r>
            <a:endParaRPr lang="en-US" dirty="0"/>
          </a:p>
        </p:txBody>
      </p:sp>
      <p:sp>
        <p:nvSpPr>
          <p:cNvPr id="8" name="TextBox 7"/>
          <p:cNvSpPr txBox="1"/>
          <p:nvPr/>
        </p:nvSpPr>
        <p:spPr>
          <a:xfrm>
            <a:off x="1394122" y="3586245"/>
            <a:ext cx="10153934" cy="461665"/>
          </a:xfrm>
          <a:prstGeom prst="rect">
            <a:avLst/>
          </a:prstGeom>
          <a:noFill/>
        </p:spPr>
        <p:txBody>
          <a:bodyPr wrap="square" rtlCol="0">
            <a:spAutoFit/>
          </a:bodyPr>
          <a:lstStyle/>
          <a:p>
            <a:pPr marL="285750" indent="-285750">
              <a:buFont typeface="Wingdings" pitchFamily="2" charset="2"/>
              <a:buChar char="Ø"/>
            </a:pPr>
            <a:r>
              <a:rPr lang="en-US" sz="2400" b="1" dirty="0"/>
              <a:t>75% of Psychologists are above the nationally recommended ratio of </a:t>
            </a:r>
            <a:r>
              <a:rPr lang="en-US" sz="2400" b="1" dirty="0">
                <a:solidFill>
                  <a:srgbClr val="FF0000"/>
                </a:solidFill>
              </a:rPr>
              <a:t>1:700</a:t>
            </a:r>
            <a:endParaRPr lang="en-US" dirty="0">
              <a:solidFill>
                <a:srgbClr val="FF0000"/>
              </a:solidFill>
            </a:endParaRPr>
          </a:p>
        </p:txBody>
      </p:sp>
      <p:sp>
        <p:nvSpPr>
          <p:cNvPr id="9" name="TextBox 8"/>
          <p:cNvSpPr txBox="1"/>
          <p:nvPr/>
        </p:nvSpPr>
        <p:spPr>
          <a:xfrm>
            <a:off x="1394122" y="4559870"/>
            <a:ext cx="10153934" cy="1107996"/>
          </a:xfrm>
          <a:prstGeom prst="rect">
            <a:avLst/>
          </a:prstGeom>
          <a:noFill/>
        </p:spPr>
        <p:txBody>
          <a:bodyPr wrap="square" rtlCol="0">
            <a:spAutoFit/>
          </a:bodyPr>
          <a:lstStyle/>
          <a:p>
            <a:pPr marL="285750" indent="-285750">
              <a:buFont typeface="Wingdings" pitchFamily="2" charset="2"/>
              <a:buChar char="Ø"/>
            </a:pPr>
            <a:r>
              <a:rPr lang="en-US" sz="2400" b="1" dirty="0"/>
              <a:t>62% of Nurses are above the previous nationally recommended ratio of </a:t>
            </a:r>
            <a:r>
              <a:rPr lang="en-US" sz="2400" b="1" dirty="0">
                <a:solidFill>
                  <a:srgbClr val="FF0000"/>
                </a:solidFill>
              </a:rPr>
              <a:t>1:750</a:t>
            </a:r>
            <a:r>
              <a:rPr lang="en-US" sz="2400" b="1" dirty="0"/>
              <a:t>, though the recommended ratio has changed to </a:t>
            </a:r>
            <a:r>
              <a:rPr lang="en-US" sz="2400" b="1" dirty="0">
                <a:solidFill>
                  <a:srgbClr val="FF0000"/>
                </a:solidFill>
              </a:rPr>
              <a:t>1:School</a:t>
            </a:r>
            <a:endParaRPr lang="en-US" sz="2400" b="1" dirty="0"/>
          </a:p>
          <a:p>
            <a:pPr marL="285750" indent="-285750">
              <a:buFont typeface="Arial" pitchFamily="34" charset="0"/>
              <a:buChar char="•"/>
            </a:pPr>
            <a:endParaRPr lang="en-US" dirty="0"/>
          </a:p>
        </p:txBody>
      </p:sp>
      <p:sp>
        <p:nvSpPr>
          <p:cNvPr id="10" name="Title 1"/>
          <p:cNvSpPr txBox="1">
            <a:spLocks/>
          </p:cNvSpPr>
          <p:nvPr/>
        </p:nvSpPr>
        <p:spPr>
          <a:xfrm>
            <a:off x="1508060" y="969188"/>
            <a:ext cx="9513627" cy="859711"/>
          </a:xfrm>
          <a:prstGeom prst="rect">
            <a:avLst/>
          </a:prstGeom>
        </p:spPr>
        <p:txBody>
          <a:bodyPr>
            <a:normAutofit fontScale="975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b="1" dirty="0"/>
              <a:t>The Survey Results re: Current Ratios</a:t>
            </a:r>
          </a:p>
        </p:txBody>
      </p:sp>
      <p:sp>
        <p:nvSpPr>
          <p:cNvPr id="2" name="TextBox 1"/>
          <p:cNvSpPr txBox="1"/>
          <p:nvPr/>
        </p:nvSpPr>
        <p:spPr>
          <a:xfrm>
            <a:off x="1063757" y="1721723"/>
            <a:ext cx="10308288" cy="477054"/>
          </a:xfrm>
          <a:prstGeom prst="rect">
            <a:avLst/>
          </a:prstGeom>
          <a:noFill/>
        </p:spPr>
        <p:txBody>
          <a:bodyPr wrap="square" rtlCol="0">
            <a:spAutoFit/>
          </a:bodyPr>
          <a:lstStyle/>
          <a:p>
            <a:r>
              <a:rPr lang="en-US" sz="2500" b="1" dirty="0"/>
              <a:t>Each organization conducted a survey in 2015, and of those who responded:</a:t>
            </a:r>
          </a:p>
        </p:txBody>
      </p:sp>
    </p:spTree>
    <p:extLst>
      <p:ext uri="{BB962C8B-B14F-4D97-AF65-F5344CB8AC3E}">
        <p14:creationId xmlns:p14="http://schemas.microsoft.com/office/powerpoint/2010/main" val="9190195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4536" y="764373"/>
            <a:ext cx="8610600" cy="723233"/>
          </a:xfrm>
        </p:spPr>
        <p:txBody>
          <a:bodyPr>
            <a:normAutofit/>
          </a:bodyPr>
          <a:lstStyle/>
          <a:p>
            <a:pPr algn="r"/>
            <a:r>
              <a:rPr lang="en-US" b="1" dirty="0"/>
              <a:t>Prototypical School Funding Model</a:t>
            </a:r>
          </a:p>
        </p:txBody>
      </p:sp>
      <p:sp>
        <p:nvSpPr>
          <p:cNvPr id="5" name="TextBox 4"/>
          <p:cNvSpPr txBox="1"/>
          <p:nvPr/>
        </p:nvSpPr>
        <p:spPr>
          <a:xfrm>
            <a:off x="6264875" y="148281"/>
            <a:ext cx="4559644" cy="446276"/>
          </a:xfrm>
          <a:prstGeom prst="rect">
            <a:avLst/>
          </a:prstGeom>
          <a:noFill/>
        </p:spPr>
        <p:txBody>
          <a:bodyPr wrap="square" rtlCol="0">
            <a:spAutoFit/>
          </a:bodyPr>
          <a:lstStyle/>
          <a:p>
            <a:r>
              <a:rPr lang="en-US" sz="2300" b="1" dirty="0">
                <a:solidFill>
                  <a:schemeClr val="bg1"/>
                </a:solidFill>
              </a:rPr>
              <a:t>2016 AWSP/WASA Conference</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5437" y="1607735"/>
            <a:ext cx="8234790" cy="4817694"/>
          </a:xfrm>
          <a:prstGeom prst="rect">
            <a:avLst/>
          </a:prstGeom>
        </p:spPr>
      </p:pic>
      <p:sp>
        <p:nvSpPr>
          <p:cNvPr id="7" name="Frame 6"/>
          <p:cNvSpPr/>
          <p:nvPr/>
        </p:nvSpPr>
        <p:spPr>
          <a:xfrm>
            <a:off x="955342" y="4299045"/>
            <a:ext cx="7861111" cy="2197288"/>
          </a:xfrm>
          <a:prstGeom prst="frame">
            <a:avLst>
              <a:gd name="adj1" fmla="val 3624"/>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TextBox 2"/>
          <p:cNvSpPr txBox="1"/>
          <p:nvPr/>
        </p:nvSpPr>
        <p:spPr>
          <a:xfrm>
            <a:off x="8980227" y="4982190"/>
            <a:ext cx="2415653" cy="830997"/>
          </a:xfrm>
          <a:prstGeom prst="rect">
            <a:avLst/>
          </a:prstGeom>
          <a:solidFill>
            <a:srgbClr val="FFFF00"/>
          </a:solidFill>
          <a:ln w="38100">
            <a:solidFill>
              <a:srgbClr val="FF0000"/>
            </a:solidFill>
          </a:ln>
        </p:spPr>
        <p:txBody>
          <a:bodyPr wrap="square" rtlCol="0">
            <a:spAutoFit/>
          </a:bodyPr>
          <a:lstStyle/>
          <a:p>
            <a:r>
              <a:rPr lang="en-US" sz="2400" b="1" dirty="0"/>
              <a:t>These are BEA Allocations</a:t>
            </a:r>
          </a:p>
        </p:txBody>
      </p:sp>
    </p:spTree>
    <p:extLst>
      <p:ext uri="{BB962C8B-B14F-4D97-AF65-F5344CB8AC3E}">
        <p14:creationId xmlns:p14="http://schemas.microsoft.com/office/powerpoint/2010/main" val="280549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7246" y="836595"/>
            <a:ext cx="9366325" cy="801136"/>
          </a:xfrm>
        </p:spPr>
        <p:txBody>
          <a:bodyPr/>
          <a:lstStyle/>
          <a:p>
            <a:pPr algn="r"/>
            <a:r>
              <a:rPr lang="en-US" b="1" dirty="0"/>
              <a:t>Goals for Today</a:t>
            </a:r>
          </a:p>
        </p:txBody>
      </p:sp>
      <p:sp>
        <p:nvSpPr>
          <p:cNvPr id="3" name="TextBox 2"/>
          <p:cNvSpPr txBox="1"/>
          <p:nvPr/>
        </p:nvSpPr>
        <p:spPr>
          <a:xfrm>
            <a:off x="6264875" y="148281"/>
            <a:ext cx="4559644" cy="446276"/>
          </a:xfrm>
          <a:prstGeom prst="rect">
            <a:avLst/>
          </a:prstGeom>
          <a:noFill/>
        </p:spPr>
        <p:txBody>
          <a:bodyPr wrap="square" rtlCol="0">
            <a:spAutoFit/>
          </a:bodyPr>
          <a:lstStyle/>
          <a:p>
            <a:r>
              <a:rPr lang="en-US" sz="2300" b="1" dirty="0">
                <a:solidFill>
                  <a:schemeClr val="bg1"/>
                </a:solidFill>
              </a:rPr>
              <a:t>2016 AWSP/WASA Conference</a:t>
            </a:r>
          </a:p>
        </p:txBody>
      </p:sp>
      <p:sp>
        <p:nvSpPr>
          <p:cNvPr id="4" name="TextBox 3"/>
          <p:cNvSpPr txBox="1"/>
          <p:nvPr/>
        </p:nvSpPr>
        <p:spPr>
          <a:xfrm>
            <a:off x="750627" y="1774208"/>
            <a:ext cx="10672549" cy="4601260"/>
          </a:xfrm>
          <a:prstGeom prst="rect">
            <a:avLst/>
          </a:prstGeom>
          <a:noFill/>
        </p:spPr>
        <p:txBody>
          <a:bodyPr wrap="square" rtlCol="0">
            <a:spAutoFit/>
          </a:bodyPr>
          <a:lstStyle/>
          <a:p>
            <a:pPr marL="285750" indent="-285750">
              <a:buFont typeface="Wingdings" pitchFamily="2" charset="2"/>
              <a:buChar char="Ø"/>
            </a:pPr>
            <a:r>
              <a:rPr lang="en-US" sz="2000" dirty="0"/>
              <a:t>Concrete definitions and distinguishing characteristics of a school nurse, psychologist, counselor and social worker </a:t>
            </a:r>
          </a:p>
          <a:p>
            <a:pPr marL="285750" indent="-285750">
              <a:buFont typeface="Wingdings" pitchFamily="2" charset="2"/>
              <a:buChar char="Ø"/>
            </a:pPr>
            <a:endParaRPr lang="en-US" sz="2400" dirty="0"/>
          </a:p>
          <a:p>
            <a:pPr marL="285750" indent="-285750">
              <a:buFont typeface="Wingdings" pitchFamily="2" charset="2"/>
              <a:buChar char="Ø"/>
            </a:pPr>
            <a:r>
              <a:rPr lang="en-US" sz="2000" dirty="0"/>
              <a:t>Explain the best-practice social and emotional health and wellness services that can be provided by each profession through an Integrated Students Support Systems (ISSS) model, in the context of a Multi-Tiered System of Support (MTSS)</a:t>
            </a:r>
          </a:p>
          <a:p>
            <a:endParaRPr lang="en-US" sz="2100" dirty="0"/>
          </a:p>
          <a:p>
            <a:pPr marL="285750" indent="-285750">
              <a:buFont typeface="Wingdings" pitchFamily="2" charset="2"/>
              <a:buChar char="Ø"/>
            </a:pPr>
            <a:r>
              <a:rPr lang="en-US" sz="2000" dirty="0"/>
              <a:t>Current data on how these four professions are being utilized in Washington.</a:t>
            </a:r>
          </a:p>
          <a:p>
            <a:endParaRPr lang="en-US" sz="2100" dirty="0"/>
          </a:p>
          <a:p>
            <a:pPr marL="285750" indent="-285750">
              <a:buFont typeface="Wingdings" pitchFamily="2" charset="2"/>
              <a:buChar char="Ø"/>
            </a:pPr>
            <a:r>
              <a:rPr lang="en-US" sz="2000" dirty="0"/>
              <a:t>Model examples that highlight the importance of a strong partnership and collaboration between all 4 professions to maximize benefits for all students. </a:t>
            </a:r>
          </a:p>
          <a:p>
            <a:pPr marL="285750" indent="-285750">
              <a:buFont typeface="Wingdings" pitchFamily="2" charset="2"/>
              <a:buChar char="Ø"/>
            </a:pPr>
            <a:endParaRPr lang="en-US" sz="2100" dirty="0"/>
          </a:p>
          <a:p>
            <a:pPr marL="285750" indent="-285750">
              <a:buFont typeface="Wingdings" pitchFamily="2" charset="2"/>
              <a:buChar char="Ø"/>
            </a:pPr>
            <a:r>
              <a:rPr lang="en-US" sz="2000" dirty="0"/>
              <a:t>Explore the funding implications of the </a:t>
            </a:r>
            <a:r>
              <a:rPr lang="en-US" sz="2000" dirty="0" err="1"/>
              <a:t>McCleary</a:t>
            </a:r>
            <a:r>
              <a:rPr lang="en-US" sz="2000" dirty="0"/>
              <a:t> decision for all 4 professions </a:t>
            </a:r>
          </a:p>
          <a:p>
            <a:pPr marL="800100" lvl="1" indent="-342900">
              <a:buFont typeface="Courier New" pitchFamily="49" charset="0"/>
              <a:buChar char="o"/>
            </a:pPr>
            <a:r>
              <a:rPr lang="en-US" sz="2000" dirty="0"/>
              <a:t>What would “fully-funded” really look like?  Next steps…?</a:t>
            </a:r>
          </a:p>
        </p:txBody>
      </p:sp>
    </p:spTree>
    <p:extLst>
      <p:ext uri="{BB962C8B-B14F-4D97-AF65-F5344CB8AC3E}">
        <p14:creationId xmlns:p14="http://schemas.microsoft.com/office/powerpoint/2010/main" val="22245601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5437" y="846260"/>
            <a:ext cx="10376052" cy="723233"/>
          </a:xfrm>
        </p:spPr>
        <p:txBody>
          <a:bodyPr>
            <a:normAutofit fontScale="90000"/>
          </a:bodyPr>
          <a:lstStyle/>
          <a:p>
            <a:pPr algn="r"/>
            <a:r>
              <a:rPr lang="en-US" sz="3800" b="1" dirty="0"/>
              <a:t>Prototypical School Funding Model:</a:t>
            </a:r>
            <a:br>
              <a:rPr lang="en-US" sz="3800" b="1" dirty="0"/>
            </a:br>
            <a:r>
              <a:rPr lang="en-US" sz="3800" b="1" dirty="0"/>
              <a:t>1.0 FTE Individual Provider Time in Building Per Week</a:t>
            </a:r>
          </a:p>
        </p:txBody>
      </p:sp>
      <p:sp>
        <p:nvSpPr>
          <p:cNvPr id="5" name="TextBox 4"/>
          <p:cNvSpPr txBox="1"/>
          <p:nvPr/>
        </p:nvSpPr>
        <p:spPr>
          <a:xfrm>
            <a:off x="6264875" y="148281"/>
            <a:ext cx="4559644" cy="446276"/>
          </a:xfrm>
          <a:prstGeom prst="rect">
            <a:avLst/>
          </a:prstGeom>
          <a:noFill/>
        </p:spPr>
        <p:txBody>
          <a:bodyPr wrap="square" rtlCol="0">
            <a:spAutoFit/>
          </a:bodyPr>
          <a:lstStyle/>
          <a:p>
            <a:r>
              <a:rPr lang="en-US" sz="2300" b="1" dirty="0">
                <a:solidFill>
                  <a:schemeClr val="bg1"/>
                </a:solidFill>
              </a:rPr>
              <a:t>2016 AWSP/WASA Conference</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5437" y="1978925"/>
            <a:ext cx="7343775" cy="4449170"/>
          </a:xfrm>
          <a:prstGeom prst="rect">
            <a:avLst/>
          </a:prstGeom>
        </p:spPr>
      </p:pic>
      <p:sp>
        <p:nvSpPr>
          <p:cNvPr id="7" name="Frame 6"/>
          <p:cNvSpPr/>
          <p:nvPr/>
        </p:nvSpPr>
        <p:spPr>
          <a:xfrm>
            <a:off x="955343" y="4337358"/>
            <a:ext cx="6960358" cy="2158692"/>
          </a:xfrm>
          <a:prstGeom prst="frame">
            <a:avLst>
              <a:gd name="adj1" fmla="val 3596"/>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TextBox 7"/>
          <p:cNvSpPr txBox="1"/>
          <p:nvPr/>
        </p:nvSpPr>
        <p:spPr>
          <a:xfrm>
            <a:off x="8188657" y="3246162"/>
            <a:ext cx="3166280" cy="3170099"/>
          </a:xfrm>
          <a:prstGeom prst="rect">
            <a:avLst/>
          </a:prstGeom>
          <a:solidFill>
            <a:srgbClr val="FFFF00"/>
          </a:solidFill>
          <a:ln w="57150">
            <a:solidFill>
              <a:srgbClr val="FF0000"/>
            </a:solidFill>
          </a:ln>
        </p:spPr>
        <p:txBody>
          <a:bodyPr wrap="square" rtlCol="0">
            <a:spAutoFit/>
          </a:bodyPr>
          <a:lstStyle/>
          <a:p>
            <a:r>
              <a:rPr lang="en-US" sz="2400" b="1" dirty="0"/>
              <a:t>National Model recommendations:</a:t>
            </a:r>
            <a:endParaRPr lang="en-US" dirty="0"/>
          </a:p>
          <a:p>
            <a:endParaRPr lang="en-US" sz="3200" b="1" dirty="0"/>
          </a:p>
          <a:p>
            <a:r>
              <a:rPr lang="en-US" sz="2400" b="1" dirty="0"/>
              <a:t>Counselors = 1:250</a:t>
            </a:r>
          </a:p>
          <a:p>
            <a:endParaRPr lang="en-US" sz="2400" b="1" dirty="0"/>
          </a:p>
          <a:p>
            <a:r>
              <a:rPr lang="en-US" sz="2400" b="1" dirty="0"/>
              <a:t>Nurses = 1:School</a:t>
            </a:r>
          </a:p>
          <a:p>
            <a:r>
              <a:rPr lang="en-US" sz="2400" b="1" dirty="0"/>
              <a:t>Social Workers = 1:250</a:t>
            </a:r>
          </a:p>
          <a:p>
            <a:r>
              <a:rPr lang="en-US" sz="2400" b="1" dirty="0"/>
              <a:t>Psychologists = 1:700</a:t>
            </a:r>
          </a:p>
        </p:txBody>
      </p:sp>
      <p:sp>
        <p:nvSpPr>
          <p:cNvPr id="3" name="TextBox 2"/>
          <p:cNvSpPr txBox="1"/>
          <p:nvPr/>
        </p:nvSpPr>
        <p:spPr>
          <a:xfrm>
            <a:off x="3920111" y="4503872"/>
            <a:ext cx="723331" cy="369332"/>
          </a:xfrm>
          <a:prstGeom prst="rect">
            <a:avLst/>
          </a:prstGeom>
          <a:solidFill>
            <a:schemeClr val="bg1"/>
          </a:solidFill>
        </p:spPr>
        <p:txBody>
          <a:bodyPr wrap="square" rtlCol="0">
            <a:spAutoFit/>
          </a:bodyPr>
          <a:lstStyle/>
          <a:p>
            <a:pPr algn="ctr"/>
            <a:r>
              <a:rPr lang="en-US" b="1" dirty="0"/>
              <a:t>17 h</a:t>
            </a:r>
          </a:p>
        </p:txBody>
      </p:sp>
      <p:sp>
        <p:nvSpPr>
          <p:cNvPr id="11" name="TextBox 10"/>
          <p:cNvSpPr txBox="1"/>
          <p:nvPr/>
        </p:nvSpPr>
        <p:spPr>
          <a:xfrm>
            <a:off x="5903209" y="4512180"/>
            <a:ext cx="723331" cy="369332"/>
          </a:xfrm>
          <a:prstGeom prst="rect">
            <a:avLst/>
          </a:prstGeom>
          <a:solidFill>
            <a:srgbClr val="FFFF00"/>
          </a:solidFill>
        </p:spPr>
        <p:txBody>
          <a:bodyPr wrap="square" rtlCol="0">
            <a:spAutoFit/>
          </a:bodyPr>
          <a:lstStyle/>
          <a:p>
            <a:pPr algn="ctr"/>
            <a:r>
              <a:rPr lang="en-US" b="1" dirty="0"/>
              <a:t>90 h</a:t>
            </a:r>
          </a:p>
        </p:txBody>
      </p:sp>
      <p:sp>
        <p:nvSpPr>
          <p:cNvPr id="10" name="TextBox 9"/>
          <p:cNvSpPr txBox="1"/>
          <p:nvPr/>
        </p:nvSpPr>
        <p:spPr>
          <a:xfrm>
            <a:off x="4983705" y="4511227"/>
            <a:ext cx="723331" cy="369332"/>
          </a:xfrm>
          <a:prstGeom prst="rect">
            <a:avLst/>
          </a:prstGeom>
          <a:solidFill>
            <a:schemeClr val="bg1"/>
          </a:solidFill>
        </p:spPr>
        <p:txBody>
          <a:bodyPr wrap="square" rtlCol="0">
            <a:spAutoFit/>
          </a:bodyPr>
          <a:lstStyle/>
          <a:p>
            <a:pPr algn="ctr"/>
            <a:r>
              <a:rPr lang="en-US" b="1" dirty="0"/>
              <a:t>42 h</a:t>
            </a:r>
          </a:p>
        </p:txBody>
      </p:sp>
      <p:sp>
        <p:nvSpPr>
          <p:cNvPr id="12" name="TextBox 11"/>
          <p:cNvSpPr txBox="1"/>
          <p:nvPr/>
        </p:nvSpPr>
        <p:spPr>
          <a:xfrm>
            <a:off x="3913305" y="5265904"/>
            <a:ext cx="723331" cy="369332"/>
          </a:xfrm>
          <a:prstGeom prst="rect">
            <a:avLst/>
          </a:prstGeom>
          <a:solidFill>
            <a:schemeClr val="bg1"/>
          </a:solidFill>
        </p:spPr>
        <p:txBody>
          <a:bodyPr wrap="square" rtlCol="0">
            <a:spAutoFit/>
          </a:bodyPr>
          <a:lstStyle/>
          <a:p>
            <a:pPr algn="ctr"/>
            <a:r>
              <a:rPr lang="en-US" b="1" dirty="0"/>
              <a:t>3 h</a:t>
            </a:r>
          </a:p>
        </p:txBody>
      </p:sp>
      <p:sp>
        <p:nvSpPr>
          <p:cNvPr id="13" name="TextBox 12"/>
          <p:cNvSpPr txBox="1"/>
          <p:nvPr/>
        </p:nvSpPr>
        <p:spPr>
          <a:xfrm>
            <a:off x="4983705" y="5265904"/>
            <a:ext cx="723331" cy="369332"/>
          </a:xfrm>
          <a:prstGeom prst="rect">
            <a:avLst/>
          </a:prstGeom>
          <a:solidFill>
            <a:schemeClr val="bg1"/>
          </a:solidFill>
        </p:spPr>
        <p:txBody>
          <a:bodyPr wrap="square" rtlCol="0">
            <a:spAutoFit/>
          </a:bodyPr>
          <a:lstStyle/>
          <a:p>
            <a:pPr algn="ctr"/>
            <a:r>
              <a:rPr lang="en-US" b="1" dirty="0"/>
              <a:t>2 h</a:t>
            </a:r>
          </a:p>
        </p:txBody>
      </p:sp>
      <p:sp>
        <p:nvSpPr>
          <p:cNvPr id="14" name="TextBox 13"/>
          <p:cNvSpPr txBox="1"/>
          <p:nvPr/>
        </p:nvSpPr>
        <p:spPr>
          <a:xfrm>
            <a:off x="5903208" y="5265904"/>
            <a:ext cx="723331" cy="369332"/>
          </a:xfrm>
          <a:prstGeom prst="rect">
            <a:avLst/>
          </a:prstGeom>
          <a:solidFill>
            <a:schemeClr val="bg1"/>
          </a:solidFill>
        </p:spPr>
        <p:txBody>
          <a:bodyPr wrap="square" rtlCol="0">
            <a:spAutoFit/>
          </a:bodyPr>
          <a:lstStyle/>
          <a:p>
            <a:pPr algn="ctr"/>
            <a:r>
              <a:rPr lang="en-US" b="1" dirty="0"/>
              <a:t>34 h</a:t>
            </a:r>
          </a:p>
        </p:txBody>
      </p:sp>
      <p:sp>
        <p:nvSpPr>
          <p:cNvPr id="15" name="TextBox 14"/>
          <p:cNvSpPr txBox="1"/>
          <p:nvPr/>
        </p:nvSpPr>
        <p:spPr>
          <a:xfrm>
            <a:off x="3916906" y="5656435"/>
            <a:ext cx="723331" cy="369332"/>
          </a:xfrm>
          <a:prstGeom prst="rect">
            <a:avLst/>
          </a:prstGeom>
          <a:solidFill>
            <a:schemeClr val="bg1"/>
          </a:solidFill>
        </p:spPr>
        <p:txBody>
          <a:bodyPr wrap="square" rtlCol="0">
            <a:spAutoFit/>
          </a:bodyPr>
          <a:lstStyle/>
          <a:p>
            <a:pPr algn="ctr"/>
            <a:r>
              <a:rPr lang="en-US" b="1" dirty="0"/>
              <a:t>1.5 h</a:t>
            </a:r>
          </a:p>
        </p:txBody>
      </p:sp>
      <p:sp>
        <p:nvSpPr>
          <p:cNvPr id="16" name="TextBox 15"/>
          <p:cNvSpPr txBox="1"/>
          <p:nvPr/>
        </p:nvSpPr>
        <p:spPr>
          <a:xfrm>
            <a:off x="4913906" y="5669772"/>
            <a:ext cx="850790" cy="369332"/>
          </a:xfrm>
          <a:prstGeom prst="rect">
            <a:avLst/>
          </a:prstGeom>
          <a:solidFill>
            <a:schemeClr val="bg1"/>
          </a:solidFill>
        </p:spPr>
        <p:txBody>
          <a:bodyPr wrap="square" rtlCol="0">
            <a:spAutoFit/>
          </a:bodyPr>
          <a:lstStyle/>
          <a:p>
            <a:pPr algn="ctr"/>
            <a:r>
              <a:rPr lang="en-US" b="1" dirty="0"/>
              <a:t>12 m</a:t>
            </a:r>
          </a:p>
        </p:txBody>
      </p:sp>
      <p:sp>
        <p:nvSpPr>
          <p:cNvPr id="17" name="TextBox 16"/>
          <p:cNvSpPr txBox="1"/>
          <p:nvPr/>
        </p:nvSpPr>
        <p:spPr>
          <a:xfrm>
            <a:off x="5844209" y="5669772"/>
            <a:ext cx="866692" cy="369332"/>
          </a:xfrm>
          <a:prstGeom prst="rect">
            <a:avLst/>
          </a:prstGeom>
          <a:solidFill>
            <a:schemeClr val="bg1"/>
          </a:solidFill>
        </p:spPr>
        <p:txBody>
          <a:bodyPr wrap="square" rtlCol="0">
            <a:spAutoFit/>
          </a:bodyPr>
          <a:lstStyle/>
          <a:p>
            <a:pPr algn="ctr"/>
            <a:r>
              <a:rPr lang="en-US" b="1" dirty="0"/>
              <a:t>30 m</a:t>
            </a:r>
          </a:p>
        </p:txBody>
      </p:sp>
      <p:sp>
        <p:nvSpPr>
          <p:cNvPr id="18" name="TextBox 17"/>
          <p:cNvSpPr txBox="1"/>
          <p:nvPr/>
        </p:nvSpPr>
        <p:spPr>
          <a:xfrm>
            <a:off x="3848431" y="6082191"/>
            <a:ext cx="866692" cy="369332"/>
          </a:xfrm>
          <a:prstGeom prst="rect">
            <a:avLst/>
          </a:prstGeom>
          <a:solidFill>
            <a:srgbClr val="92D050"/>
          </a:solidFill>
        </p:spPr>
        <p:txBody>
          <a:bodyPr wrap="square" rtlCol="0">
            <a:spAutoFit/>
          </a:bodyPr>
          <a:lstStyle/>
          <a:p>
            <a:pPr algn="ctr"/>
            <a:r>
              <a:rPr lang="en-US" b="1" dirty="0"/>
              <a:t>40 m</a:t>
            </a:r>
          </a:p>
        </p:txBody>
      </p:sp>
      <p:sp>
        <p:nvSpPr>
          <p:cNvPr id="19" name="TextBox 18"/>
          <p:cNvSpPr txBox="1"/>
          <p:nvPr/>
        </p:nvSpPr>
        <p:spPr>
          <a:xfrm>
            <a:off x="4850295" y="6112969"/>
            <a:ext cx="914401" cy="338554"/>
          </a:xfrm>
          <a:prstGeom prst="rect">
            <a:avLst/>
          </a:prstGeom>
          <a:solidFill>
            <a:srgbClr val="92D050"/>
          </a:solidFill>
        </p:spPr>
        <p:txBody>
          <a:bodyPr wrap="square" rtlCol="0">
            <a:spAutoFit/>
          </a:bodyPr>
          <a:lstStyle/>
          <a:p>
            <a:pPr algn="ctr"/>
            <a:r>
              <a:rPr lang="en-US" sz="1600" b="1" dirty="0"/>
              <a:t>4 m</a:t>
            </a:r>
          </a:p>
        </p:txBody>
      </p:sp>
      <p:sp>
        <p:nvSpPr>
          <p:cNvPr id="20" name="TextBox 19"/>
          <p:cNvSpPr txBox="1"/>
          <p:nvPr/>
        </p:nvSpPr>
        <p:spPr>
          <a:xfrm>
            <a:off x="5844209" y="6082191"/>
            <a:ext cx="866692" cy="369332"/>
          </a:xfrm>
          <a:prstGeom prst="rect">
            <a:avLst/>
          </a:prstGeom>
          <a:solidFill>
            <a:srgbClr val="92D050"/>
          </a:solidFill>
        </p:spPr>
        <p:txBody>
          <a:bodyPr wrap="square" rtlCol="0">
            <a:spAutoFit/>
          </a:bodyPr>
          <a:lstStyle/>
          <a:p>
            <a:pPr algn="ctr"/>
            <a:r>
              <a:rPr lang="en-US" b="1" dirty="0"/>
              <a:t>15 m</a:t>
            </a:r>
          </a:p>
        </p:txBody>
      </p:sp>
    </p:spTree>
    <p:extLst>
      <p:ext uri="{BB962C8B-B14F-4D97-AF65-F5344CB8AC3E}">
        <p14:creationId xmlns:p14="http://schemas.microsoft.com/office/powerpoint/2010/main" val="12262603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0627" y="945778"/>
            <a:ext cx="9366325" cy="814784"/>
          </a:xfrm>
        </p:spPr>
        <p:txBody>
          <a:bodyPr/>
          <a:lstStyle/>
          <a:p>
            <a:pPr algn="r"/>
            <a:r>
              <a:rPr lang="en-US" b="1" dirty="0"/>
              <a:t>Implications for 2016-17 &amp; beyond</a:t>
            </a:r>
          </a:p>
        </p:txBody>
      </p:sp>
      <p:sp>
        <p:nvSpPr>
          <p:cNvPr id="3" name="TextBox 2"/>
          <p:cNvSpPr txBox="1"/>
          <p:nvPr/>
        </p:nvSpPr>
        <p:spPr>
          <a:xfrm>
            <a:off x="6264875" y="148281"/>
            <a:ext cx="4559644" cy="446276"/>
          </a:xfrm>
          <a:prstGeom prst="rect">
            <a:avLst/>
          </a:prstGeom>
          <a:noFill/>
        </p:spPr>
        <p:txBody>
          <a:bodyPr wrap="square" rtlCol="0">
            <a:spAutoFit/>
          </a:bodyPr>
          <a:lstStyle/>
          <a:p>
            <a:r>
              <a:rPr lang="en-US" sz="2300" b="1" dirty="0">
                <a:solidFill>
                  <a:schemeClr val="bg1"/>
                </a:solidFill>
              </a:rPr>
              <a:t>2016 AWSP/WASA Conference</a:t>
            </a:r>
          </a:p>
        </p:txBody>
      </p:sp>
      <p:sp>
        <p:nvSpPr>
          <p:cNvPr id="4" name="Content Placeholder 2"/>
          <p:cNvSpPr txBox="1">
            <a:spLocks/>
          </p:cNvSpPr>
          <p:nvPr/>
        </p:nvSpPr>
        <p:spPr>
          <a:xfrm>
            <a:off x="838200" y="182562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Increase Staffing ratios</a:t>
            </a:r>
          </a:p>
          <a:p>
            <a:r>
              <a:rPr lang="en-US" dirty="0"/>
              <a:t>Advocate for Integrated Student Services within your buildings</a:t>
            </a:r>
          </a:p>
          <a:p>
            <a:r>
              <a:rPr lang="en-US" dirty="0"/>
              <a:t>Support ESA providers in implementing their national practice models</a:t>
            </a:r>
          </a:p>
          <a:p>
            <a:r>
              <a:rPr lang="en-US" dirty="0"/>
              <a:t>Support Collaboration between and within ESA providers</a:t>
            </a:r>
          </a:p>
          <a:p>
            <a:r>
              <a:rPr lang="en-US" dirty="0"/>
              <a:t>Prioritize an Integrated Student Services Model in your legislative agenda</a:t>
            </a:r>
          </a:p>
        </p:txBody>
      </p:sp>
    </p:spTree>
    <p:extLst>
      <p:ext uri="{BB962C8B-B14F-4D97-AF65-F5344CB8AC3E}">
        <p14:creationId xmlns:p14="http://schemas.microsoft.com/office/powerpoint/2010/main" val="42028499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How do we move forward now?</a:t>
            </a:r>
            <a:endParaRPr lang="en-US" dirty="0"/>
          </a:p>
        </p:txBody>
      </p:sp>
      <p:sp>
        <p:nvSpPr>
          <p:cNvPr id="4" name="Content Placeholder 3"/>
          <p:cNvSpPr>
            <a:spLocks noGrp="1"/>
          </p:cNvSpPr>
          <p:nvPr>
            <p:ph idx="1"/>
          </p:nvPr>
        </p:nvSpPr>
        <p:spPr/>
        <p:txBody>
          <a:bodyPr>
            <a:normAutofit fontScale="85000" lnSpcReduction="10000"/>
          </a:bodyPr>
          <a:lstStyle/>
          <a:p>
            <a:r>
              <a:rPr lang="en-US" dirty="0"/>
              <a:t>As an association, your legislative priorities include:</a:t>
            </a:r>
          </a:p>
          <a:p>
            <a:pPr lvl="1"/>
            <a:r>
              <a:rPr lang="en-US" b="1" dirty="0"/>
              <a:t>Investing in students </a:t>
            </a:r>
            <a:r>
              <a:rPr lang="en-US" dirty="0"/>
              <a:t>by providing flexibility and resources to meet every students needs</a:t>
            </a:r>
          </a:p>
          <a:p>
            <a:pPr lvl="1"/>
            <a:r>
              <a:rPr lang="en-US" b="1" dirty="0"/>
              <a:t>Attracting and retaining quality staff </a:t>
            </a:r>
            <a:r>
              <a:rPr lang="en-US" dirty="0"/>
              <a:t>by investing in professional development, collaboration, and prep time as well as enhancing the prototypical school funding model for school support staff </a:t>
            </a:r>
          </a:p>
          <a:p>
            <a:r>
              <a:rPr lang="en-US" dirty="0"/>
              <a:t>As School Directors, you can support allocating more money to ESA providers in your districts, and you can support a collaborative model of services</a:t>
            </a:r>
          </a:p>
          <a:p>
            <a:pPr lvl="1"/>
            <a:r>
              <a:rPr lang="en-US" dirty="0"/>
              <a:t>Higher teacher retention</a:t>
            </a:r>
          </a:p>
          <a:p>
            <a:pPr lvl="1"/>
            <a:r>
              <a:rPr lang="en-US" dirty="0"/>
              <a:t>Help all students grow and succeed</a:t>
            </a:r>
          </a:p>
          <a:p>
            <a:pPr lvl="1"/>
            <a:r>
              <a:rPr lang="en-US" dirty="0"/>
              <a:t>Reduce suspensions and expulsions</a:t>
            </a:r>
          </a:p>
          <a:p>
            <a:pPr lvl="1"/>
            <a:r>
              <a:rPr lang="en-US" dirty="0"/>
              <a:t>Increase engagement</a:t>
            </a:r>
          </a:p>
          <a:p>
            <a:pPr lvl="1"/>
            <a:r>
              <a:rPr lang="en-US" dirty="0"/>
              <a:t>Reduce chronic absenteeism</a:t>
            </a:r>
          </a:p>
          <a:p>
            <a:pPr lvl="1"/>
            <a:r>
              <a:rPr lang="en-US" dirty="0"/>
              <a:t>Improve graduation rates and reduce drop out rates</a:t>
            </a:r>
          </a:p>
          <a:p>
            <a:pPr lvl="1"/>
            <a:r>
              <a:rPr lang="en-US" dirty="0"/>
              <a:t>Improve school climate and culture</a:t>
            </a:r>
          </a:p>
          <a:p>
            <a:endParaRPr lang="en-US" dirty="0"/>
          </a:p>
          <a:p>
            <a:endParaRPr lang="en-US" dirty="0"/>
          </a:p>
        </p:txBody>
      </p:sp>
    </p:spTree>
    <p:extLst>
      <p:ext uri="{BB962C8B-B14F-4D97-AF65-F5344CB8AC3E}">
        <p14:creationId xmlns:p14="http://schemas.microsoft.com/office/powerpoint/2010/main" val="3346676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Don’t forget to complete the evaluation</a:t>
            </a:r>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41010768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Evidence for Integrated Student Supports</a:t>
            </a:r>
          </a:p>
        </p:txBody>
      </p:sp>
      <p:sp>
        <p:nvSpPr>
          <p:cNvPr id="3" name="Content Placeholder 2"/>
          <p:cNvSpPr>
            <a:spLocks noGrp="1"/>
          </p:cNvSpPr>
          <p:nvPr>
            <p:ph idx="1"/>
          </p:nvPr>
        </p:nvSpPr>
        <p:spPr/>
        <p:txBody>
          <a:bodyPr>
            <a:normAutofit/>
          </a:bodyPr>
          <a:lstStyle/>
          <a:p>
            <a:r>
              <a:rPr lang="en-US" dirty="0"/>
              <a:t>Integrated Student Supports: A Summary of the Evidence Base for Policymakers</a:t>
            </a:r>
          </a:p>
          <a:p>
            <a:pPr lvl="1"/>
            <a:r>
              <a:rPr lang="en-US" dirty="0">
                <a:hlinkClick r:id="rId2"/>
              </a:rPr>
              <a:t>http://www.childtrends.org/wp-content/uploads/2014/02/2014-05ISSWhitePaper1.pdf</a:t>
            </a:r>
            <a:r>
              <a:rPr lang="en-US" dirty="0"/>
              <a:t> </a:t>
            </a:r>
          </a:p>
          <a:p>
            <a:r>
              <a:rPr lang="en-US" dirty="0"/>
              <a:t>The Experts Have Spoken: Integrated Student Supports Improve Educational Outcomes</a:t>
            </a:r>
          </a:p>
          <a:p>
            <a:pPr lvl="1"/>
            <a:r>
              <a:rPr lang="en-US" dirty="0">
                <a:hlinkClick r:id="rId3"/>
              </a:rPr>
              <a:t>http://www.huffingtonpost.com/dan-cardinali/the-experts-have-spoken-i_b_4842549.html</a:t>
            </a:r>
            <a:r>
              <a:rPr lang="en-US" dirty="0"/>
              <a:t> </a:t>
            </a:r>
          </a:p>
          <a:p>
            <a:r>
              <a:rPr lang="en-US" dirty="0"/>
              <a:t>Integrated Student Supports and Equity</a:t>
            </a:r>
            <a:endParaRPr lang="en-US" dirty="0">
              <a:hlinkClick r:id="rId4"/>
            </a:endParaRPr>
          </a:p>
          <a:p>
            <a:pPr lvl="1"/>
            <a:r>
              <a:rPr lang="en-US" dirty="0">
                <a:hlinkClick r:id="rId4"/>
              </a:rPr>
              <a:t>http://smhp.psych.ucla.edu/pdfdocs/integpolicy.pdf</a:t>
            </a:r>
            <a:r>
              <a:rPr lang="en-US" dirty="0"/>
              <a:t> </a:t>
            </a:r>
          </a:p>
        </p:txBody>
      </p:sp>
    </p:spTree>
    <p:extLst>
      <p:ext uri="{BB962C8B-B14F-4D97-AF65-F5344CB8AC3E}">
        <p14:creationId xmlns:p14="http://schemas.microsoft.com/office/powerpoint/2010/main" val="31772480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ISSS at OSPI</a:t>
            </a:r>
          </a:p>
        </p:txBody>
      </p:sp>
      <p:sp>
        <p:nvSpPr>
          <p:cNvPr id="3" name="Content Placeholder 2"/>
          <p:cNvSpPr>
            <a:spLocks noGrp="1"/>
          </p:cNvSpPr>
          <p:nvPr>
            <p:ph idx="1"/>
          </p:nvPr>
        </p:nvSpPr>
        <p:spPr/>
        <p:txBody>
          <a:bodyPr/>
          <a:lstStyle/>
          <a:p>
            <a:r>
              <a:rPr lang="en-US" dirty="0">
                <a:hlinkClick r:id="rId2"/>
              </a:rPr>
              <a:t>http://www.k12.wa.us/Workgroups/ISS.aspx</a:t>
            </a:r>
            <a:endParaRPr lang="en-US" dirty="0"/>
          </a:p>
          <a:p>
            <a:endParaRPr lang="en-US" dirty="0"/>
          </a:p>
        </p:txBody>
      </p:sp>
    </p:spTree>
    <p:extLst>
      <p:ext uri="{BB962C8B-B14F-4D97-AF65-F5344CB8AC3E}">
        <p14:creationId xmlns:p14="http://schemas.microsoft.com/office/powerpoint/2010/main" val="34858577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Real World Examples of </a:t>
            </a:r>
            <a:br>
              <a:rPr lang="en-US" dirty="0"/>
            </a:br>
            <a:r>
              <a:rPr lang="en-US" dirty="0"/>
              <a:t>Integrated Student Services</a:t>
            </a:r>
          </a:p>
        </p:txBody>
      </p:sp>
      <p:sp>
        <p:nvSpPr>
          <p:cNvPr id="3" name="Content Placeholder 2"/>
          <p:cNvSpPr>
            <a:spLocks noGrp="1"/>
          </p:cNvSpPr>
          <p:nvPr>
            <p:ph idx="1"/>
          </p:nvPr>
        </p:nvSpPr>
        <p:spPr/>
        <p:txBody>
          <a:bodyPr/>
          <a:lstStyle/>
          <a:p>
            <a:r>
              <a:rPr lang="en-US" dirty="0"/>
              <a:t>Florida Dept. of Education</a:t>
            </a:r>
          </a:p>
          <a:p>
            <a:pPr lvl="1"/>
            <a:r>
              <a:rPr lang="en-US" dirty="0">
                <a:hlinkClick r:id="rId2"/>
              </a:rPr>
              <a:t>http://www.sss.usf.edu/integrated/fissm/Tools/IntegratedSS_Final_1.pdf</a:t>
            </a:r>
            <a:r>
              <a:rPr lang="en-US" dirty="0"/>
              <a:t> </a:t>
            </a:r>
          </a:p>
          <a:p>
            <a:pPr lvl="1"/>
            <a:r>
              <a:rPr lang="en-US" dirty="0"/>
              <a:t>An example from one Florida district</a:t>
            </a:r>
          </a:p>
          <a:p>
            <a:pPr lvl="2"/>
            <a:r>
              <a:rPr lang="en-US" dirty="0">
                <a:hlinkClick r:id="rId3"/>
              </a:rPr>
              <a:t>http://www.polk-fl.net/PARENTS/studentservices/default.htm</a:t>
            </a:r>
            <a:r>
              <a:rPr lang="en-US" dirty="0"/>
              <a:t> </a:t>
            </a:r>
          </a:p>
          <a:p>
            <a:r>
              <a:rPr lang="en-US" dirty="0"/>
              <a:t>Alexandria City Public Schools, Virginia</a:t>
            </a:r>
          </a:p>
          <a:p>
            <a:pPr lvl="1"/>
            <a:r>
              <a:rPr lang="en-US" dirty="0">
                <a:hlinkClick r:id="rId4"/>
              </a:rPr>
              <a:t>https://www.youtube.com/watch?v=c8So5ic9v6o</a:t>
            </a:r>
            <a:r>
              <a:rPr lang="en-US" dirty="0"/>
              <a:t> </a:t>
            </a:r>
          </a:p>
        </p:txBody>
      </p:sp>
    </p:spTree>
    <p:extLst>
      <p:ext uri="{BB962C8B-B14F-4D97-AF65-F5344CB8AC3E}">
        <p14:creationId xmlns:p14="http://schemas.microsoft.com/office/powerpoint/2010/main" val="36641074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fontScale="62500" lnSpcReduction="20000"/>
          </a:bodyPr>
          <a:lstStyle/>
          <a:p>
            <a:r>
              <a:rPr lang="en-US" b="1" dirty="0"/>
              <a:t>School Nurse Organization of Washington website: </a:t>
            </a:r>
            <a:r>
              <a:rPr lang="en-US" u="sng" dirty="0">
                <a:hlinkClick r:id="rId2"/>
              </a:rPr>
              <a:t>www.schoolnurseorganizationofwashington.org</a:t>
            </a:r>
            <a:endParaRPr lang="en-US" u="sng" dirty="0"/>
          </a:p>
          <a:p>
            <a:r>
              <a:rPr lang="en-US" b="1" dirty="0"/>
              <a:t>American Academy of Pediatrics (AAP) </a:t>
            </a:r>
            <a:endParaRPr lang="en-US" dirty="0"/>
          </a:p>
          <a:p>
            <a:pPr lvl="1"/>
            <a:r>
              <a:rPr lang="en-US" dirty="0"/>
              <a:t>Role of the School Nurse in Providing School Health Services, June 2016</a:t>
            </a:r>
          </a:p>
          <a:p>
            <a:pPr lvl="2"/>
            <a:r>
              <a:rPr lang="en-US" u="sng" dirty="0">
                <a:hlinkClick r:id="rId3"/>
              </a:rPr>
              <a:t>http://pediatrics.aappublications.org/content/121/5/1052</a:t>
            </a:r>
            <a:endParaRPr lang="en-US" dirty="0"/>
          </a:p>
          <a:p>
            <a:r>
              <a:rPr lang="en-US" b="1" dirty="0"/>
              <a:t>National Association of School Nurses (NASN)</a:t>
            </a:r>
            <a:endParaRPr lang="en-US" dirty="0"/>
          </a:p>
          <a:p>
            <a:pPr lvl="1"/>
            <a:r>
              <a:rPr lang="en-US" dirty="0"/>
              <a:t>School Nurse Workload: Staffing for Safe Care</a:t>
            </a:r>
          </a:p>
          <a:p>
            <a:pPr lvl="2"/>
            <a:r>
              <a:rPr lang="en-US" u="sng" dirty="0">
                <a:hlinkClick r:id="rId4"/>
              </a:rPr>
              <a:t>http://www.nasn.org/PolicyAdvocacy/PositionPapersandReports/NASNPositionStatementsFullView/tabid/462/ArticleId/803/School-Nurse-Workload-Staffing-for-Safe-Care-Adopted-January-2015</a:t>
            </a:r>
            <a:endParaRPr lang="en-US" dirty="0"/>
          </a:p>
          <a:p>
            <a:r>
              <a:rPr lang="en-US" dirty="0"/>
              <a:t>Scope and Standards of Practice: </a:t>
            </a:r>
            <a:r>
              <a:rPr lang="en-US" u="sng" dirty="0">
                <a:hlinkClick r:id="rId5"/>
              </a:rPr>
              <a:t>https://portal.nasn.org/members_online/members/viewitem.asp?item=S001&amp;catalog=MAN&amp;pn=1&amp;af=NASN</a:t>
            </a:r>
            <a:endParaRPr lang="en-US" dirty="0"/>
          </a:p>
          <a:p>
            <a:r>
              <a:rPr lang="en-US" dirty="0"/>
              <a:t>Framework for 21</a:t>
            </a:r>
            <a:r>
              <a:rPr lang="en-US" baseline="30000" dirty="0"/>
              <a:t>st</a:t>
            </a:r>
            <a:r>
              <a:rPr lang="en-US" dirty="0"/>
              <a:t> Century School Nursing Model: </a:t>
            </a:r>
            <a:r>
              <a:rPr lang="en-US" u="sng" dirty="0">
                <a:hlinkClick r:id="rId6"/>
              </a:rPr>
              <a:t>https://www.nasn.org/Framework</a:t>
            </a:r>
            <a:endParaRPr lang="en-US" dirty="0"/>
          </a:p>
          <a:p>
            <a:r>
              <a:rPr lang="en-US" dirty="0"/>
              <a:t>SNOW Presenter Contact Information:</a:t>
            </a:r>
          </a:p>
          <a:p>
            <a:pPr marL="457200" lvl="1" indent="0">
              <a:buNone/>
            </a:pPr>
            <a:r>
              <a:rPr lang="en-US" dirty="0"/>
              <a:t>Heather Graham, MSN, RN</a:t>
            </a:r>
          </a:p>
          <a:p>
            <a:pPr marL="457200" lvl="1" indent="0">
              <a:buNone/>
            </a:pPr>
            <a:r>
              <a:rPr lang="en-US" dirty="0"/>
              <a:t>Central Valley School District</a:t>
            </a:r>
          </a:p>
          <a:p>
            <a:pPr marL="457200" lvl="1" indent="0">
              <a:buNone/>
            </a:pPr>
            <a:r>
              <a:rPr lang="en-US" dirty="0">
                <a:hlinkClick r:id="rId7"/>
              </a:rPr>
              <a:t>DHGRAHAM4@comcast.net</a:t>
            </a:r>
            <a:endParaRPr lang="en-US" dirty="0"/>
          </a:p>
          <a:p>
            <a:pPr marL="0" indent="0">
              <a:buNone/>
            </a:pPr>
            <a:endParaRPr lang="en-US" dirty="0"/>
          </a:p>
        </p:txBody>
      </p:sp>
    </p:spTree>
    <p:extLst>
      <p:ext uri="{BB962C8B-B14F-4D97-AF65-F5344CB8AC3E}">
        <p14:creationId xmlns:p14="http://schemas.microsoft.com/office/powerpoint/2010/main" val="15179042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fontScale="92500" lnSpcReduction="20000"/>
          </a:bodyPr>
          <a:lstStyle/>
          <a:p>
            <a:r>
              <a:rPr lang="en-US" dirty="0"/>
              <a:t>School Social Worker National Practice Model: </a:t>
            </a:r>
            <a:r>
              <a:rPr lang="en-US" dirty="0">
                <a:hlinkClick r:id="rId2"/>
              </a:rPr>
              <a:t>http://www.sswaa.org/?page=459</a:t>
            </a:r>
            <a:r>
              <a:rPr lang="en-US" dirty="0"/>
              <a:t> </a:t>
            </a:r>
          </a:p>
          <a:p>
            <a:r>
              <a:rPr lang="en-US" dirty="0"/>
              <a:t>WASSW website: </a:t>
            </a:r>
            <a:r>
              <a:rPr lang="en-US" dirty="0">
                <a:hlinkClick r:id="rId3"/>
              </a:rPr>
              <a:t>http://www.wassw.org/</a:t>
            </a:r>
            <a:r>
              <a:rPr lang="en-US" dirty="0"/>
              <a:t> </a:t>
            </a:r>
          </a:p>
          <a:p>
            <a:r>
              <a:rPr lang="en-US" dirty="0"/>
              <a:t>School Psychologist National Practice Model: </a:t>
            </a:r>
            <a:r>
              <a:rPr lang="en-US" dirty="0">
                <a:hlinkClick r:id="rId4"/>
              </a:rPr>
              <a:t>https://www.nasponline.org/Documents/Standards%20and%20Certification/Standards/2_PracticeModel.pdf</a:t>
            </a:r>
            <a:r>
              <a:rPr lang="en-US" dirty="0"/>
              <a:t> </a:t>
            </a:r>
          </a:p>
          <a:p>
            <a:r>
              <a:rPr lang="en-US" dirty="0"/>
              <a:t>WSASP website: </a:t>
            </a:r>
            <a:r>
              <a:rPr lang="en-US" dirty="0">
                <a:hlinkClick r:id="rId5"/>
              </a:rPr>
              <a:t>www.wsasp.org</a:t>
            </a:r>
            <a:r>
              <a:rPr lang="en-US" dirty="0"/>
              <a:t> </a:t>
            </a:r>
          </a:p>
          <a:p>
            <a:r>
              <a:rPr lang="en-US" dirty="0"/>
              <a:t>WSCA website: </a:t>
            </a:r>
            <a:r>
              <a:rPr lang="en-US" dirty="0">
                <a:hlinkClick r:id="rId6"/>
              </a:rPr>
              <a:t>http://www.wa-schoolcounselor.org/</a:t>
            </a:r>
            <a:r>
              <a:rPr lang="en-US" dirty="0"/>
              <a:t> </a:t>
            </a:r>
          </a:p>
          <a:p>
            <a:r>
              <a:rPr lang="en-US" dirty="0"/>
              <a:t>ASCA website: </a:t>
            </a:r>
            <a:r>
              <a:rPr lang="en-US" dirty="0">
                <a:hlinkClick r:id="rId7"/>
              </a:rPr>
              <a:t>http://schoolcounselor.org/</a:t>
            </a:r>
            <a:r>
              <a:rPr lang="en-US" dirty="0"/>
              <a:t> </a:t>
            </a:r>
          </a:p>
          <a:p>
            <a:r>
              <a:rPr lang="en-US" dirty="0"/>
              <a:t>School Counselor National Practice Model:</a:t>
            </a:r>
            <a:br>
              <a:rPr lang="en-US" dirty="0"/>
            </a:br>
            <a:r>
              <a:rPr lang="en-US" dirty="0">
                <a:hlinkClick r:id="rId8"/>
              </a:rPr>
              <a:t>http://schoolcounselor.org/school-counselors-members/asca-national-model</a:t>
            </a:r>
            <a:r>
              <a:rPr lang="en-US" dirty="0"/>
              <a:t> </a:t>
            </a:r>
          </a:p>
        </p:txBody>
      </p:sp>
    </p:spTree>
    <p:extLst>
      <p:ext uri="{BB962C8B-B14F-4D97-AF65-F5344CB8AC3E}">
        <p14:creationId xmlns:p14="http://schemas.microsoft.com/office/powerpoint/2010/main" val="2443752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Origin of the ESA-Behavioral Health Coalition</a:t>
            </a:r>
          </a:p>
        </p:txBody>
      </p:sp>
      <p:sp>
        <p:nvSpPr>
          <p:cNvPr id="3" name="Content Placeholder 2"/>
          <p:cNvSpPr>
            <a:spLocks noGrp="1"/>
          </p:cNvSpPr>
          <p:nvPr>
            <p:ph sz="half" idx="1"/>
          </p:nvPr>
        </p:nvSpPr>
        <p:spPr/>
        <p:txBody>
          <a:bodyPr/>
          <a:lstStyle/>
          <a:p>
            <a:r>
              <a:rPr lang="en-US" dirty="0"/>
              <a:t>The School Social Workers and School Psychologists had representatives testifying on the same bills and referencing one another’s work in our testimony</a:t>
            </a:r>
          </a:p>
          <a:p>
            <a:r>
              <a:rPr lang="en-US" dirty="0"/>
              <a:t>We connected after testimony and formed the idea of this group, then we went home and made it a reality!</a:t>
            </a:r>
          </a:p>
        </p:txBody>
      </p:sp>
      <p:pic>
        <p:nvPicPr>
          <p:cNvPr id="8" name="Content Placeholder 7"/>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rot="5400000">
            <a:off x="6586538" y="2369741"/>
            <a:ext cx="4352925" cy="3264693"/>
          </a:xfrm>
        </p:spPr>
      </p:pic>
    </p:spTree>
    <p:extLst>
      <p:ext uri="{BB962C8B-B14F-4D97-AF65-F5344CB8AC3E}">
        <p14:creationId xmlns:p14="http://schemas.microsoft.com/office/powerpoint/2010/main" val="46540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Mental Health Vs Mental Illness</a:t>
            </a:r>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3200911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3456" y="855471"/>
            <a:ext cx="8789159" cy="3108543"/>
          </a:xfrm>
          <a:prstGeom prst="rect">
            <a:avLst/>
          </a:prstGeom>
        </p:spPr>
        <p:txBody>
          <a:bodyPr wrap="square">
            <a:spAutoFit/>
          </a:bodyPr>
          <a:lstStyle/>
          <a:p>
            <a:r>
              <a:rPr lang="en-US" sz="2800" b="1" dirty="0"/>
              <a:t>Did you know…</a:t>
            </a:r>
          </a:p>
          <a:p>
            <a:endParaRPr lang="en-US" sz="2800" b="1" dirty="0"/>
          </a:p>
          <a:p>
            <a:r>
              <a:rPr lang="en-US" sz="2800" b="1" dirty="0"/>
              <a:t>Learning supports are necessary in addition to effective academic instruction to ensure that all students are socially, emotionally, behaviorally, physically and mentally well, so that they are able to consistently engage in learning?</a:t>
            </a:r>
          </a:p>
        </p:txBody>
      </p:sp>
      <p:sp>
        <p:nvSpPr>
          <p:cNvPr id="3" name="TextBox 2"/>
          <p:cNvSpPr txBox="1"/>
          <p:nvPr/>
        </p:nvSpPr>
        <p:spPr>
          <a:xfrm>
            <a:off x="6264875" y="148281"/>
            <a:ext cx="4559644" cy="446276"/>
          </a:xfrm>
          <a:prstGeom prst="rect">
            <a:avLst/>
          </a:prstGeom>
          <a:noFill/>
        </p:spPr>
        <p:txBody>
          <a:bodyPr wrap="square" rtlCol="0">
            <a:spAutoFit/>
          </a:bodyPr>
          <a:lstStyle/>
          <a:p>
            <a:r>
              <a:rPr lang="en-US" sz="2300" b="1" dirty="0">
                <a:solidFill>
                  <a:schemeClr val="bg1"/>
                </a:solidFill>
              </a:rPr>
              <a:t>2016 AWSP/WASA Conference</a:t>
            </a:r>
          </a:p>
        </p:txBody>
      </p:sp>
      <p:sp>
        <p:nvSpPr>
          <p:cNvPr id="4" name="TextBox 3"/>
          <p:cNvSpPr txBox="1"/>
          <p:nvPr/>
        </p:nvSpPr>
        <p:spPr>
          <a:xfrm>
            <a:off x="5036024" y="4462818"/>
            <a:ext cx="6277970" cy="1477328"/>
          </a:xfrm>
          <a:prstGeom prst="rect">
            <a:avLst/>
          </a:prstGeom>
          <a:noFill/>
        </p:spPr>
        <p:txBody>
          <a:bodyPr wrap="square" rtlCol="0">
            <a:spAutoFit/>
          </a:bodyPr>
          <a:lstStyle/>
          <a:p>
            <a:pPr algn="r"/>
            <a:r>
              <a:rPr lang="en-US" sz="2400" b="1" dirty="0"/>
              <a:t>National research indicates that</a:t>
            </a:r>
          </a:p>
          <a:p>
            <a:pPr algn="r"/>
            <a:r>
              <a:rPr lang="en-US" sz="2400" b="1" dirty="0"/>
              <a:t>approximately 20 percent of youth have</a:t>
            </a:r>
          </a:p>
          <a:p>
            <a:pPr algn="r"/>
            <a:r>
              <a:rPr lang="en-US" sz="2400" b="1" dirty="0"/>
              <a:t>diagnosable mental health conditions</a:t>
            </a:r>
          </a:p>
          <a:p>
            <a:pPr algn="r"/>
            <a:r>
              <a:rPr lang="en-US" dirty="0"/>
              <a:t>(</a:t>
            </a:r>
            <a:r>
              <a:rPr lang="en-US" dirty="0" err="1"/>
              <a:t>Merikangas</a:t>
            </a:r>
            <a:r>
              <a:rPr lang="en-US" dirty="0"/>
              <a:t> et al., 2010)</a:t>
            </a:r>
          </a:p>
        </p:txBody>
      </p:sp>
      <p:sp>
        <p:nvSpPr>
          <p:cNvPr id="5" name="TextBox 4"/>
          <p:cNvSpPr txBox="1"/>
          <p:nvPr/>
        </p:nvSpPr>
        <p:spPr>
          <a:xfrm rot="20759926">
            <a:off x="2174026" y="4416651"/>
            <a:ext cx="2947916" cy="1569660"/>
          </a:xfrm>
          <a:prstGeom prst="rect">
            <a:avLst/>
          </a:prstGeom>
          <a:noFill/>
        </p:spPr>
        <p:txBody>
          <a:bodyPr wrap="square" rtlCol="0">
            <a:spAutoFit/>
          </a:bodyPr>
          <a:lstStyle/>
          <a:p>
            <a:r>
              <a:rPr lang="en-US" sz="3200" b="1" dirty="0">
                <a:solidFill>
                  <a:srgbClr val="FF0000"/>
                </a:solidFill>
              </a:rPr>
              <a:t>That’s 220,000 students in Washington!</a:t>
            </a:r>
          </a:p>
        </p:txBody>
      </p:sp>
    </p:spTree>
    <p:extLst>
      <p:ext uri="{BB962C8B-B14F-4D97-AF65-F5344CB8AC3E}">
        <p14:creationId xmlns:p14="http://schemas.microsoft.com/office/powerpoint/2010/main" val="2012846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80">
                                          <p:stCondLst>
                                            <p:cond delay="0"/>
                                          </p:stCondLst>
                                        </p:cTn>
                                        <p:tgtEl>
                                          <p:spTgt spid="5">
                                            <p:txEl>
                                              <p:pRg st="0" end="0"/>
                                            </p:txEl>
                                          </p:spTgt>
                                        </p:tgtEl>
                                      </p:cBhvr>
                                    </p:animEffect>
                                    <p:anim calcmode="lin" valueType="num">
                                      <p:cBhvr>
                                        <p:cTn id="8" dur="1822" tmFilter="0,0; 0.14,0.36; 0.43,0.73; 0.71,0.91; 1.0,1.0">
                                          <p:stCondLst>
                                            <p:cond delay="0"/>
                                          </p:stCondLst>
                                        </p:cTn>
                                        <p:tgtEl>
                                          <p:spTgt spid="5">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xEl>
                                              <p:pRg st="0" end="0"/>
                                            </p:txEl>
                                          </p:spTgt>
                                        </p:tgtEl>
                                      </p:cBhvr>
                                      <p:to x="100000" y="60000"/>
                                    </p:animScale>
                                    <p:animScale>
                                      <p:cBhvr>
                                        <p:cTn id="14" dur="166" decel="50000">
                                          <p:stCondLst>
                                            <p:cond delay="676"/>
                                          </p:stCondLst>
                                        </p:cTn>
                                        <p:tgtEl>
                                          <p:spTgt spid="5">
                                            <p:txEl>
                                              <p:pRg st="0" end="0"/>
                                            </p:txEl>
                                          </p:spTgt>
                                        </p:tgtEl>
                                      </p:cBhvr>
                                      <p:to x="100000" y="100000"/>
                                    </p:animScale>
                                    <p:animScale>
                                      <p:cBhvr>
                                        <p:cTn id="15" dur="26">
                                          <p:stCondLst>
                                            <p:cond delay="1312"/>
                                          </p:stCondLst>
                                        </p:cTn>
                                        <p:tgtEl>
                                          <p:spTgt spid="5">
                                            <p:txEl>
                                              <p:pRg st="0" end="0"/>
                                            </p:txEl>
                                          </p:spTgt>
                                        </p:tgtEl>
                                      </p:cBhvr>
                                      <p:to x="100000" y="80000"/>
                                    </p:animScale>
                                    <p:animScale>
                                      <p:cBhvr>
                                        <p:cTn id="16" dur="166" decel="50000">
                                          <p:stCondLst>
                                            <p:cond delay="1338"/>
                                          </p:stCondLst>
                                        </p:cTn>
                                        <p:tgtEl>
                                          <p:spTgt spid="5">
                                            <p:txEl>
                                              <p:pRg st="0" end="0"/>
                                            </p:txEl>
                                          </p:spTgt>
                                        </p:tgtEl>
                                      </p:cBhvr>
                                      <p:to x="100000" y="100000"/>
                                    </p:animScale>
                                    <p:animScale>
                                      <p:cBhvr>
                                        <p:cTn id="17" dur="26">
                                          <p:stCondLst>
                                            <p:cond delay="1642"/>
                                          </p:stCondLst>
                                        </p:cTn>
                                        <p:tgtEl>
                                          <p:spTgt spid="5">
                                            <p:txEl>
                                              <p:pRg st="0" end="0"/>
                                            </p:txEl>
                                          </p:spTgt>
                                        </p:tgtEl>
                                      </p:cBhvr>
                                      <p:to x="100000" y="90000"/>
                                    </p:animScale>
                                    <p:animScale>
                                      <p:cBhvr>
                                        <p:cTn id="18" dur="166" decel="50000">
                                          <p:stCondLst>
                                            <p:cond delay="1668"/>
                                          </p:stCondLst>
                                        </p:cTn>
                                        <p:tgtEl>
                                          <p:spTgt spid="5">
                                            <p:txEl>
                                              <p:pRg st="0" end="0"/>
                                            </p:txEl>
                                          </p:spTgt>
                                        </p:tgtEl>
                                      </p:cBhvr>
                                      <p:to x="100000" y="100000"/>
                                    </p:animScale>
                                    <p:animScale>
                                      <p:cBhvr>
                                        <p:cTn id="19" dur="26">
                                          <p:stCondLst>
                                            <p:cond delay="1808"/>
                                          </p:stCondLst>
                                        </p:cTn>
                                        <p:tgtEl>
                                          <p:spTgt spid="5">
                                            <p:txEl>
                                              <p:pRg st="0" end="0"/>
                                            </p:txEl>
                                          </p:spTgt>
                                        </p:tgtEl>
                                      </p:cBhvr>
                                      <p:to x="100000" y="95000"/>
                                    </p:animScale>
                                    <p:animScale>
                                      <p:cBhvr>
                                        <p:cTn id="20" dur="166" decel="50000">
                                          <p:stCondLst>
                                            <p:cond delay="1834"/>
                                          </p:stCondLst>
                                        </p:cTn>
                                        <p:tgtEl>
                                          <p:spTgt spid="5">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2720" y="904835"/>
            <a:ext cx="9704310" cy="773840"/>
          </a:xfrm>
        </p:spPr>
        <p:txBody>
          <a:bodyPr/>
          <a:lstStyle/>
          <a:p>
            <a:pPr algn="r"/>
            <a:r>
              <a:rPr lang="en-US" b="1" dirty="0"/>
              <a:t>Integrated Students Support Systems</a:t>
            </a:r>
          </a:p>
        </p:txBody>
      </p:sp>
      <p:sp>
        <p:nvSpPr>
          <p:cNvPr id="3" name="TextBox 2"/>
          <p:cNvSpPr txBox="1"/>
          <p:nvPr/>
        </p:nvSpPr>
        <p:spPr>
          <a:xfrm>
            <a:off x="6264875" y="148281"/>
            <a:ext cx="4559644" cy="446276"/>
          </a:xfrm>
          <a:prstGeom prst="rect">
            <a:avLst/>
          </a:prstGeom>
          <a:noFill/>
        </p:spPr>
        <p:txBody>
          <a:bodyPr wrap="square" rtlCol="0">
            <a:spAutoFit/>
          </a:bodyPr>
          <a:lstStyle/>
          <a:p>
            <a:r>
              <a:rPr lang="en-US" sz="2300" b="1" dirty="0">
                <a:solidFill>
                  <a:schemeClr val="bg1"/>
                </a:solidFill>
              </a:rPr>
              <a:t>2016 AWSP/WASA Conference</a:t>
            </a:r>
          </a:p>
        </p:txBody>
      </p:sp>
      <p:sp>
        <p:nvSpPr>
          <p:cNvPr id="4" name="Rectangle 3"/>
          <p:cNvSpPr/>
          <p:nvPr/>
        </p:nvSpPr>
        <p:spPr>
          <a:xfrm>
            <a:off x="5895832" y="2838734"/>
            <a:ext cx="5125287" cy="2062103"/>
          </a:xfrm>
          <a:prstGeom prst="rect">
            <a:avLst/>
          </a:prstGeom>
        </p:spPr>
        <p:txBody>
          <a:bodyPr wrap="square">
            <a:spAutoFit/>
          </a:bodyPr>
          <a:lstStyle/>
          <a:p>
            <a:pPr algn="r"/>
            <a:r>
              <a:rPr lang="en-US" sz="3200" b="1" dirty="0"/>
              <a:t>Supports the academic, social, emotional, behavioral, and physical growth of all students</a:t>
            </a:r>
          </a:p>
        </p:txBody>
      </p:sp>
      <p:pic>
        <p:nvPicPr>
          <p:cNvPr id="5122" name="Picture 2" descr="C:\Users\kreykdal\AppData\Local\Microsoft\Windows\Temporary Internet Files\Content.IE5\TGZ9EF67\students-writing[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3395" y="2838734"/>
            <a:ext cx="4890574" cy="321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4528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idx="1"/>
          </p:nvPr>
        </p:nvSpPr>
        <p:spPr>
          <a:xfrm>
            <a:off x="5682487" y="1199158"/>
            <a:ext cx="5724420" cy="5063321"/>
          </a:xfrm>
        </p:spPr>
        <p:txBody>
          <a:bodyPr>
            <a:normAutofit fontScale="92500" lnSpcReduction="10000"/>
          </a:bodyPr>
          <a:lstStyle/>
          <a:p>
            <a:pPr algn="r"/>
            <a:r>
              <a:rPr lang="en-US" sz="3200" b="1" dirty="0"/>
              <a:t>Each of the 4 student services professional disciplines contributes unique skills, knowledge, experience and perspective to the collective work.</a:t>
            </a:r>
          </a:p>
          <a:p>
            <a:pPr algn="r"/>
            <a:endParaRPr lang="en-US" sz="1500" b="1" dirty="0"/>
          </a:p>
          <a:p>
            <a:pPr algn="r"/>
            <a:r>
              <a:rPr lang="en-US" sz="3200" b="1" dirty="0"/>
              <a:t>When student services are integrated, each </a:t>
            </a:r>
            <a:r>
              <a:rPr lang="fr-FR" sz="3200" b="1" dirty="0"/>
              <a:t>disciplines unique contributions remain essential </a:t>
            </a:r>
            <a:r>
              <a:rPr lang="en-US" sz="3200" b="1" dirty="0"/>
              <a:t>and must be coordinated (planned) in order to maximize the effectiveness of those services to all students.</a:t>
            </a:r>
          </a:p>
          <a:p>
            <a:pPr algn="r"/>
            <a:endParaRPr lang="en-US" b="1" dirty="0"/>
          </a:p>
        </p:txBody>
      </p:sp>
      <p:sp>
        <p:nvSpPr>
          <p:cNvPr id="4" name="TextBox 3"/>
          <p:cNvSpPr txBox="1"/>
          <p:nvPr/>
        </p:nvSpPr>
        <p:spPr>
          <a:xfrm>
            <a:off x="6264875" y="148281"/>
            <a:ext cx="4559644" cy="446276"/>
          </a:xfrm>
          <a:prstGeom prst="rect">
            <a:avLst/>
          </a:prstGeom>
          <a:noFill/>
        </p:spPr>
        <p:txBody>
          <a:bodyPr wrap="square" rtlCol="0">
            <a:spAutoFit/>
          </a:bodyPr>
          <a:lstStyle/>
          <a:p>
            <a:r>
              <a:rPr lang="en-US" sz="2300" b="1" dirty="0">
                <a:solidFill>
                  <a:schemeClr val="bg1"/>
                </a:solidFill>
              </a:rPr>
              <a:t>2016 AWSP/WASA Conference</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2764" y="1294692"/>
            <a:ext cx="4454626" cy="4420359"/>
          </a:xfrm>
          <a:prstGeom prst="rect">
            <a:avLst/>
          </a:prstGeom>
          <a:ln>
            <a:solidFill>
              <a:srgbClr val="FFFF00"/>
            </a:solidFill>
          </a:ln>
        </p:spPr>
      </p:pic>
    </p:spTree>
    <p:extLst>
      <p:ext uri="{BB962C8B-B14F-4D97-AF65-F5344CB8AC3E}">
        <p14:creationId xmlns:p14="http://schemas.microsoft.com/office/powerpoint/2010/main" val="2495789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0584" y="791570"/>
            <a:ext cx="5652862" cy="5645197"/>
          </a:xfrm>
          <a:prstGeom prst="rect">
            <a:avLst/>
          </a:prstGeom>
        </p:spPr>
      </p:pic>
      <p:sp>
        <p:nvSpPr>
          <p:cNvPr id="2" name="Title 1"/>
          <p:cNvSpPr>
            <a:spLocks noGrp="1"/>
          </p:cNvSpPr>
          <p:nvPr>
            <p:ph type="title"/>
          </p:nvPr>
        </p:nvSpPr>
        <p:spPr>
          <a:xfrm>
            <a:off x="1412720" y="850244"/>
            <a:ext cx="9704310" cy="773840"/>
          </a:xfrm>
        </p:spPr>
        <p:txBody>
          <a:bodyPr/>
          <a:lstStyle/>
          <a:p>
            <a:pPr algn="r"/>
            <a:r>
              <a:rPr lang="en-US" b="1" dirty="0"/>
              <a:t>Multi-Tiered Support Systems</a:t>
            </a:r>
          </a:p>
        </p:txBody>
      </p:sp>
      <p:sp>
        <p:nvSpPr>
          <p:cNvPr id="3" name="TextBox 2"/>
          <p:cNvSpPr txBox="1"/>
          <p:nvPr/>
        </p:nvSpPr>
        <p:spPr>
          <a:xfrm>
            <a:off x="6264875" y="148281"/>
            <a:ext cx="4559644" cy="446276"/>
          </a:xfrm>
          <a:prstGeom prst="rect">
            <a:avLst/>
          </a:prstGeom>
          <a:noFill/>
        </p:spPr>
        <p:txBody>
          <a:bodyPr wrap="square" rtlCol="0">
            <a:spAutoFit/>
          </a:bodyPr>
          <a:lstStyle/>
          <a:p>
            <a:r>
              <a:rPr lang="en-US" sz="2300" b="1" dirty="0">
                <a:solidFill>
                  <a:schemeClr val="bg1"/>
                </a:solidFill>
              </a:rPr>
              <a:t>2016 AWSP/WASA Conference</a:t>
            </a:r>
          </a:p>
        </p:txBody>
      </p:sp>
      <p:sp>
        <p:nvSpPr>
          <p:cNvPr id="6" name="Rectangle 5"/>
          <p:cNvSpPr/>
          <p:nvPr/>
        </p:nvSpPr>
        <p:spPr>
          <a:xfrm>
            <a:off x="6523630" y="1755929"/>
            <a:ext cx="4954137" cy="4093428"/>
          </a:xfrm>
          <a:prstGeom prst="rect">
            <a:avLst/>
          </a:prstGeom>
        </p:spPr>
        <p:txBody>
          <a:bodyPr wrap="square">
            <a:spAutoFit/>
          </a:bodyPr>
          <a:lstStyle/>
          <a:p>
            <a:r>
              <a:rPr lang="en-US" sz="2600" dirty="0"/>
              <a:t>Did you know…</a:t>
            </a:r>
          </a:p>
          <a:p>
            <a:endParaRPr lang="en-US" sz="2600" dirty="0"/>
          </a:p>
          <a:p>
            <a:r>
              <a:rPr lang="en-US" sz="2600" dirty="0"/>
              <a:t>Learning supports are more efficient and effective when they are </a:t>
            </a:r>
            <a:r>
              <a:rPr lang="en-US" sz="2600" b="1" dirty="0"/>
              <a:t>coordinated by teaming across disciplines </a:t>
            </a:r>
          </a:p>
          <a:p>
            <a:r>
              <a:rPr lang="en-US" sz="2600" dirty="0"/>
              <a:t>and integrated with academic/behavioral instruction and interventions within the MTSS…</a:t>
            </a:r>
          </a:p>
        </p:txBody>
      </p:sp>
    </p:spTree>
    <p:extLst>
      <p:ext uri="{BB962C8B-B14F-4D97-AF65-F5344CB8AC3E}">
        <p14:creationId xmlns:p14="http://schemas.microsoft.com/office/powerpoint/2010/main" val="767090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 3 Distinguishing Factors</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8597978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3477</TotalTime>
  <Words>1727</Words>
  <Application>Microsoft Office PowerPoint</Application>
  <PresentationFormat>Widescreen</PresentationFormat>
  <Paragraphs>193</Paragraphs>
  <Slides>28</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Calibri Light</vt:lpstr>
      <vt:lpstr>Courier New</vt:lpstr>
      <vt:lpstr>Wingdings</vt:lpstr>
      <vt:lpstr>Office Theme</vt:lpstr>
      <vt:lpstr>The Role of ESA Support Staff:                  Providing Comprehensive Behavioral Health Services</vt:lpstr>
      <vt:lpstr>Goals for Today</vt:lpstr>
      <vt:lpstr>Origin of the ESA-Behavioral Health Coalition</vt:lpstr>
      <vt:lpstr>Mental Health Vs Mental Illness</vt:lpstr>
      <vt:lpstr>PowerPoint Presentation</vt:lpstr>
      <vt:lpstr>Integrated Students Support Systems</vt:lpstr>
      <vt:lpstr>PowerPoint Presentation</vt:lpstr>
      <vt:lpstr>Multi-Tiered Support Systems</vt:lpstr>
      <vt:lpstr>Top 3 Distinguishing Factors</vt:lpstr>
      <vt:lpstr>PowerPoint Presentation</vt:lpstr>
      <vt:lpstr>School Psychologists</vt:lpstr>
      <vt:lpstr>School Counselors</vt:lpstr>
      <vt:lpstr>School Social Workers</vt:lpstr>
      <vt:lpstr>School Nurses</vt:lpstr>
      <vt:lpstr>Tiered Roles</vt:lpstr>
      <vt:lpstr>Vignette</vt:lpstr>
      <vt:lpstr>Current Role</vt:lpstr>
      <vt:lpstr>PowerPoint Presentation</vt:lpstr>
      <vt:lpstr>Prototypical School Funding Model</vt:lpstr>
      <vt:lpstr>Prototypical School Funding Model: 1.0 FTE Individual Provider Time in Building Per Week</vt:lpstr>
      <vt:lpstr>Implications for 2016-17 &amp; beyond</vt:lpstr>
      <vt:lpstr>How do we move forward now?</vt:lpstr>
      <vt:lpstr>Don’t forget to complete the evaluation</vt:lpstr>
      <vt:lpstr>Evidence for Integrated Student Supports</vt:lpstr>
      <vt:lpstr>ISSS at OSPI</vt:lpstr>
      <vt:lpstr>Real World Examples of  Integrated Student Services</vt:lpstr>
      <vt:lpstr>References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Psychologist Data</dc:title>
  <dc:creator>Suchy Carrie</dc:creator>
  <cp:lastModifiedBy>Suchy Carrie</cp:lastModifiedBy>
  <cp:revision>44</cp:revision>
  <dcterms:created xsi:type="dcterms:W3CDTF">2015-12-13T06:23:28Z</dcterms:created>
  <dcterms:modified xsi:type="dcterms:W3CDTF">2017-04-17T21:01:40Z</dcterms:modified>
</cp:coreProperties>
</file>