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embeddings/oleObject1.bin" ContentType="application/vnd.openxmlformats-officedocument.oleObject"/>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86" r:id="rId2"/>
    <p:sldId id="293" r:id="rId3"/>
    <p:sldId id="304" r:id="rId4"/>
    <p:sldId id="289" r:id="rId5"/>
    <p:sldId id="303" r:id="rId6"/>
    <p:sldId id="300" r:id="rId7"/>
    <p:sldId id="301" r:id="rId8"/>
    <p:sldId id="302" r:id="rId9"/>
    <p:sldId id="287" r:id="rId10"/>
    <p:sldId id="288" r:id="rId11"/>
    <p:sldId id="290" r:id="rId12"/>
    <p:sldId id="261" r:id="rId13"/>
    <p:sldId id="278" r:id="rId14"/>
    <p:sldId id="257" r:id="rId15"/>
    <p:sldId id="296" r:id="rId16"/>
    <p:sldId id="297" r:id="rId17"/>
    <p:sldId id="258" r:id="rId18"/>
    <p:sldId id="259" r:id="rId19"/>
    <p:sldId id="260" r:id="rId20"/>
    <p:sldId id="262" r:id="rId21"/>
    <p:sldId id="298" r:id="rId22"/>
    <p:sldId id="263" r:id="rId23"/>
    <p:sldId id="264" r:id="rId24"/>
    <p:sldId id="265" r:id="rId25"/>
    <p:sldId id="266" r:id="rId26"/>
    <p:sldId id="267" r:id="rId27"/>
    <p:sldId id="268" r:id="rId28"/>
    <p:sldId id="269" r:id="rId29"/>
    <p:sldId id="280" r:id="rId30"/>
    <p:sldId id="271" r:id="rId31"/>
    <p:sldId id="281" r:id="rId32"/>
    <p:sldId id="272" r:id="rId33"/>
    <p:sldId id="273" r:id="rId34"/>
    <p:sldId id="279" r:id="rId35"/>
    <p:sldId id="274" r:id="rId36"/>
    <p:sldId id="276" r:id="rId37"/>
    <p:sldId id="282" r:id="rId38"/>
    <p:sldId id="277" r:id="rId39"/>
    <p:sldId id="283" r:id="rId40"/>
    <p:sldId id="285" r:id="rId41"/>
    <p:sldId id="295" r:id="rId42"/>
    <p:sldId id="29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3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262F3-1BFD-400E-9AB5-EB6E3015F1FA}" type="doc">
      <dgm:prSet loTypeId="urn:microsoft.com/office/officeart/2005/8/layout/pyramid1" loCatId="pyramid" qsTypeId="urn:microsoft.com/office/officeart/2005/8/quickstyle/simple1" qsCatId="simple" csTypeId="urn:microsoft.com/office/officeart/2005/8/colors/accent1_2" csCatId="accent1" phldr="1"/>
      <dgm:spPr/>
    </dgm:pt>
    <dgm:pt modelId="{7D5DEAC6-B91E-4E6D-9074-AB9C1E7C7834}">
      <dgm:prSet phldrT="[Text]"/>
      <dgm:spPr>
        <a:solidFill>
          <a:srgbClr val="00B050"/>
        </a:solidFill>
      </dgm:spPr>
      <dgm:t>
        <a:bodyPr/>
        <a:lstStyle/>
        <a:p>
          <a:r>
            <a:rPr lang="en-US" dirty="0" smtClean="0"/>
            <a:t>Tier I</a:t>
          </a:r>
          <a:endParaRPr lang="en-US" dirty="0"/>
        </a:p>
      </dgm:t>
    </dgm:pt>
    <dgm:pt modelId="{840CC970-F806-485E-9415-D68F5FFA0904}" type="parTrans" cxnId="{9F0C5F95-C696-4A78-A1A9-ED1AFA565B38}">
      <dgm:prSet/>
      <dgm:spPr/>
      <dgm:t>
        <a:bodyPr/>
        <a:lstStyle/>
        <a:p>
          <a:endParaRPr lang="en-US"/>
        </a:p>
      </dgm:t>
    </dgm:pt>
    <dgm:pt modelId="{930473AD-4734-4ED4-B547-7D9C78BC6BD8}" type="sibTrans" cxnId="{9F0C5F95-C696-4A78-A1A9-ED1AFA565B38}">
      <dgm:prSet/>
      <dgm:spPr/>
      <dgm:t>
        <a:bodyPr/>
        <a:lstStyle/>
        <a:p>
          <a:endParaRPr lang="en-US"/>
        </a:p>
      </dgm:t>
    </dgm:pt>
    <dgm:pt modelId="{314AA75B-FE80-4BD9-A6BD-EFEA8E93EBA0}">
      <dgm:prSet phldrT="[Text]"/>
      <dgm:spPr>
        <a:solidFill>
          <a:srgbClr val="FFFF00"/>
        </a:solidFill>
      </dgm:spPr>
      <dgm:t>
        <a:bodyPr/>
        <a:lstStyle/>
        <a:p>
          <a:r>
            <a:rPr lang="en-US" dirty="0" smtClean="0"/>
            <a:t>Tier II</a:t>
          </a:r>
          <a:endParaRPr lang="en-US" dirty="0"/>
        </a:p>
      </dgm:t>
    </dgm:pt>
    <dgm:pt modelId="{ED268A69-585F-4918-9446-25BBB3B85955}" type="parTrans" cxnId="{0DD2EB16-EC6C-4003-8B9C-36EACCA598FC}">
      <dgm:prSet/>
      <dgm:spPr/>
      <dgm:t>
        <a:bodyPr/>
        <a:lstStyle/>
        <a:p>
          <a:endParaRPr lang="en-US"/>
        </a:p>
      </dgm:t>
    </dgm:pt>
    <dgm:pt modelId="{7E3C12A7-6B4C-4FFC-83ED-2B7906852CD2}" type="sibTrans" cxnId="{0DD2EB16-EC6C-4003-8B9C-36EACCA598FC}">
      <dgm:prSet/>
      <dgm:spPr/>
      <dgm:t>
        <a:bodyPr/>
        <a:lstStyle/>
        <a:p>
          <a:endParaRPr lang="en-US"/>
        </a:p>
      </dgm:t>
    </dgm:pt>
    <dgm:pt modelId="{6048B577-E5A0-4287-8EE9-1531946926D2}">
      <dgm:prSet phldrT="[Text]"/>
      <dgm:spPr>
        <a:solidFill>
          <a:srgbClr val="FF0000"/>
        </a:solidFill>
      </dgm:spPr>
      <dgm:t>
        <a:bodyPr/>
        <a:lstStyle/>
        <a:p>
          <a:r>
            <a:rPr lang="en-US" dirty="0" smtClean="0"/>
            <a:t>Tier III</a:t>
          </a:r>
          <a:endParaRPr lang="en-US" dirty="0"/>
        </a:p>
      </dgm:t>
    </dgm:pt>
    <dgm:pt modelId="{E5512C3B-88E8-4790-917C-25AD6864D85B}" type="parTrans" cxnId="{CBD896B7-A47B-495A-A760-0B4C33F98753}">
      <dgm:prSet/>
      <dgm:spPr/>
      <dgm:t>
        <a:bodyPr/>
        <a:lstStyle/>
        <a:p>
          <a:endParaRPr lang="en-US"/>
        </a:p>
      </dgm:t>
    </dgm:pt>
    <dgm:pt modelId="{E8347543-5595-42B7-8859-76DD24ED226C}" type="sibTrans" cxnId="{CBD896B7-A47B-495A-A760-0B4C33F98753}">
      <dgm:prSet/>
      <dgm:spPr/>
      <dgm:t>
        <a:bodyPr/>
        <a:lstStyle/>
        <a:p>
          <a:endParaRPr lang="en-US"/>
        </a:p>
      </dgm:t>
    </dgm:pt>
    <dgm:pt modelId="{85DC6381-E8E3-489E-BA74-8F0DAAE28AE4}" type="pres">
      <dgm:prSet presAssocID="{B43262F3-1BFD-400E-9AB5-EB6E3015F1FA}" presName="Name0" presStyleCnt="0">
        <dgm:presLayoutVars>
          <dgm:dir/>
          <dgm:animLvl val="lvl"/>
          <dgm:resizeHandles val="exact"/>
        </dgm:presLayoutVars>
      </dgm:prSet>
      <dgm:spPr/>
    </dgm:pt>
    <dgm:pt modelId="{0F50C364-9328-4A8E-AE60-D4C6EDF3806D}" type="pres">
      <dgm:prSet presAssocID="{7D5DEAC6-B91E-4E6D-9074-AB9C1E7C7834}" presName="Name8" presStyleCnt="0"/>
      <dgm:spPr/>
    </dgm:pt>
    <dgm:pt modelId="{AE618D70-BE80-45F0-8A59-CA5255E823AE}" type="pres">
      <dgm:prSet presAssocID="{7D5DEAC6-B91E-4E6D-9074-AB9C1E7C7834}" presName="level" presStyleLbl="node1" presStyleIdx="0" presStyleCnt="3">
        <dgm:presLayoutVars>
          <dgm:chMax val="1"/>
          <dgm:bulletEnabled val="1"/>
        </dgm:presLayoutVars>
      </dgm:prSet>
      <dgm:spPr/>
      <dgm:t>
        <a:bodyPr/>
        <a:lstStyle/>
        <a:p>
          <a:endParaRPr lang="en-US"/>
        </a:p>
      </dgm:t>
    </dgm:pt>
    <dgm:pt modelId="{346E3372-59E8-4E59-B5C4-A44B42BE2E70}" type="pres">
      <dgm:prSet presAssocID="{7D5DEAC6-B91E-4E6D-9074-AB9C1E7C7834}" presName="levelTx" presStyleLbl="revTx" presStyleIdx="0" presStyleCnt="0">
        <dgm:presLayoutVars>
          <dgm:chMax val="1"/>
          <dgm:bulletEnabled val="1"/>
        </dgm:presLayoutVars>
      </dgm:prSet>
      <dgm:spPr/>
      <dgm:t>
        <a:bodyPr/>
        <a:lstStyle/>
        <a:p>
          <a:endParaRPr lang="en-US"/>
        </a:p>
      </dgm:t>
    </dgm:pt>
    <dgm:pt modelId="{68141789-A022-4F5A-981A-8C8EECF196E3}" type="pres">
      <dgm:prSet presAssocID="{314AA75B-FE80-4BD9-A6BD-EFEA8E93EBA0}" presName="Name8" presStyleCnt="0"/>
      <dgm:spPr/>
    </dgm:pt>
    <dgm:pt modelId="{28FA8F30-C428-4D78-967D-27209A2BF6C0}" type="pres">
      <dgm:prSet presAssocID="{314AA75B-FE80-4BD9-A6BD-EFEA8E93EBA0}" presName="level" presStyleLbl="node1" presStyleIdx="1" presStyleCnt="3">
        <dgm:presLayoutVars>
          <dgm:chMax val="1"/>
          <dgm:bulletEnabled val="1"/>
        </dgm:presLayoutVars>
      </dgm:prSet>
      <dgm:spPr/>
      <dgm:t>
        <a:bodyPr/>
        <a:lstStyle/>
        <a:p>
          <a:endParaRPr lang="en-US"/>
        </a:p>
      </dgm:t>
    </dgm:pt>
    <dgm:pt modelId="{6C912486-C630-4B63-8FF2-EDECF310F3FE}" type="pres">
      <dgm:prSet presAssocID="{314AA75B-FE80-4BD9-A6BD-EFEA8E93EBA0}" presName="levelTx" presStyleLbl="revTx" presStyleIdx="0" presStyleCnt="0">
        <dgm:presLayoutVars>
          <dgm:chMax val="1"/>
          <dgm:bulletEnabled val="1"/>
        </dgm:presLayoutVars>
      </dgm:prSet>
      <dgm:spPr/>
      <dgm:t>
        <a:bodyPr/>
        <a:lstStyle/>
        <a:p>
          <a:endParaRPr lang="en-US"/>
        </a:p>
      </dgm:t>
    </dgm:pt>
    <dgm:pt modelId="{073AA99A-C38B-4FE1-B4CE-A29E7B660300}" type="pres">
      <dgm:prSet presAssocID="{6048B577-E5A0-4287-8EE9-1531946926D2}" presName="Name8" presStyleCnt="0"/>
      <dgm:spPr/>
    </dgm:pt>
    <dgm:pt modelId="{225155A1-3473-4F29-AA45-0C15244C9F48}" type="pres">
      <dgm:prSet presAssocID="{6048B577-E5A0-4287-8EE9-1531946926D2}" presName="level" presStyleLbl="node1" presStyleIdx="2" presStyleCnt="3">
        <dgm:presLayoutVars>
          <dgm:chMax val="1"/>
          <dgm:bulletEnabled val="1"/>
        </dgm:presLayoutVars>
      </dgm:prSet>
      <dgm:spPr/>
      <dgm:t>
        <a:bodyPr/>
        <a:lstStyle/>
        <a:p>
          <a:endParaRPr lang="en-US"/>
        </a:p>
      </dgm:t>
    </dgm:pt>
    <dgm:pt modelId="{58E98077-0FD9-424B-B6C3-FF647ECAF40D}" type="pres">
      <dgm:prSet presAssocID="{6048B577-E5A0-4287-8EE9-1531946926D2}" presName="levelTx" presStyleLbl="revTx" presStyleIdx="0" presStyleCnt="0">
        <dgm:presLayoutVars>
          <dgm:chMax val="1"/>
          <dgm:bulletEnabled val="1"/>
        </dgm:presLayoutVars>
      </dgm:prSet>
      <dgm:spPr/>
      <dgm:t>
        <a:bodyPr/>
        <a:lstStyle/>
        <a:p>
          <a:endParaRPr lang="en-US"/>
        </a:p>
      </dgm:t>
    </dgm:pt>
  </dgm:ptLst>
  <dgm:cxnLst>
    <dgm:cxn modelId="{4139209D-B659-4C82-BE35-B1A8BB37AD07}" type="presOf" srcId="{6048B577-E5A0-4287-8EE9-1531946926D2}" destId="{225155A1-3473-4F29-AA45-0C15244C9F48}" srcOrd="0" destOrd="0" presId="urn:microsoft.com/office/officeart/2005/8/layout/pyramid1"/>
    <dgm:cxn modelId="{F02A3BA8-E782-47DF-A423-C8BC1DAE4023}" type="presOf" srcId="{314AA75B-FE80-4BD9-A6BD-EFEA8E93EBA0}" destId="{28FA8F30-C428-4D78-967D-27209A2BF6C0}" srcOrd="0" destOrd="0" presId="urn:microsoft.com/office/officeart/2005/8/layout/pyramid1"/>
    <dgm:cxn modelId="{27E6D181-ACD3-4B5B-B95E-6C82440E5A8D}" type="presOf" srcId="{7D5DEAC6-B91E-4E6D-9074-AB9C1E7C7834}" destId="{346E3372-59E8-4E59-B5C4-A44B42BE2E70}" srcOrd="1" destOrd="0" presId="urn:microsoft.com/office/officeart/2005/8/layout/pyramid1"/>
    <dgm:cxn modelId="{7ECE8CB7-5C2D-489A-9351-5E8630896418}" type="presOf" srcId="{314AA75B-FE80-4BD9-A6BD-EFEA8E93EBA0}" destId="{6C912486-C630-4B63-8FF2-EDECF310F3FE}" srcOrd="1" destOrd="0" presId="urn:microsoft.com/office/officeart/2005/8/layout/pyramid1"/>
    <dgm:cxn modelId="{9F0C5F95-C696-4A78-A1A9-ED1AFA565B38}" srcId="{B43262F3-1BFD-400E-9AB5-EB6E3015F1FA}" destId="{7D5DEAC6-B91E-4E6D-9074-AB9C1E7C7834}" srcOrd="0" destOrd="0" parTransId="{840CC970-F806-485E-9415-D68F5FFA0904}" sibTransId="{930473AD-4734-4ED4-B547-7D9C78BC6BD8}"/>
    <dgm:cxn modelId="{CBD896B7-A47B-495A-A760-0B4C33F98753}" srcId="{B43262F3-1BFD-400E-9AB5-EB6E3015F1FA}" destId="{6048B577-E5A0-4287-8EE9-1531946926D2}" srcOrd="2" destOrd="0" parTransId="{E5512C3B-88E8-4790-917C-25AD6864D85B}" sibTransId="{E8347543-5595-42B7-8859-76DD24ED226C}"/>
    <dgm:cxn modelId="{0DD2EB16-EC6C-4003-8B9C-36EACCA598FC}" srcId="{B43262F3-1BFD-400E-9AB5-EB6E3015F1FA}" destId="{314AA75B-FE80-4BD9-A6BD-EFEA8E93EBA0}" srcOrd="1" destOrd="0" parTransId="{ED268A69-585F-4918-9446-25BBB3B85955}" sibTransId="{7E3C12A7-6B4C-4FFC-83ED-2B7906852CD2}"/>
    <dgm:cxn modelId="{0A90EB0B-E694-4317-8060-92EB61D1E9C8}" type="presOf" srcId="{6048B577-E5A0-4287-8EE9-1531946926D2}" destId="{58E98077-0FD9-424B-B6C3-FF647ECAF40D}" srcOrd="1" destOrd="0" presId="urn:microsoft.com/office/officeart/2005/8/layout/pyramid1"/>
    <dgm:cxn modelId="{F38591EC-A01E-4CA8-BC5E-D78D98D7BE38}" type="presOf" srcId="{B43262F3-1BFD-400E-9AB5-EB6E3015F1FA}" destId="{85DC6381-E8E3-489E-BA74-8F0DAAE28AE4}" srcOrd="0" destOrd="0" presId="urn:microsoft.com/office/officeart/2005/8/layout/pyramid1"/>
    <dgm:cxn modelId="{F3D1228C-D6F1-46DE-9838-0F99572C4137}" type="presOf" srcId="{7D5DEAC6-B91E-4E6D-9074-AB9C1E7C7834}" destId="{AE618D70-BE80-45F0-8A59-CA5255E823AE}" srcOrd="0" destOrd="0" presId="urn:microsoft.com/office/officeart/2005/8/layout/pyramid1"/>
    <dgm:cxn modelId="{DEB74056-27CA-465B-AD5E-9D1E9BC30A66}" type="presParOf" srcId="{85DC6381-E8E3-489E-BA74-8F0DAAE28AE4}" destId="{0F50C364-9328-4A8E-AE60-D4C6EDF3806D}" srcOrd="0" destOrd="0" presId="urn:microsoft.com/office/officeart/2005/8/layout/pyramid1"/>
    <dgm:cxn modelId="{DC368C2B-0BD7-4E9E-BB4F-D597A72DBA2C}" type="presParOf" srcId="{0F50C364-9328-4A8E-AE60-D4C6EDF3806D}" destId="{AE618D70-BE80-45F0-8A59-CA5255E823AE}" srcOrd="0" destOrd="0" presId="urn:microsoft.com/office/officeart/2005/8/layout/pyramid1"/>
    <dgm:cxn modelId="{CAC10845-7FE1-499B-A1A3-300D5B39D001}" type="presParOf" srcId="{0F50C364-9328-4A8E-AE60-D4C6EDF3806D}" destId="{346E3372-59E8-4E59-B5C4-A44B42BE2E70}" srcOrd="1" destOrd="0" presId="urn:microsoft.com/office/officeart/2005/8/layout/pyramid1"/>
    <dgm:cxn modelId="{902AD626-59B9-404E-A5D0-74D098D37CC8}" type="presParOf" srcId="{85DC6381-E8E3-489E-BA74-8F0DAAE28AE4}" destId="{68141789-A022-4F5A-981A-8C8EECF196E3}" srcOrd="1" destOrd="0" presId="urn:microsoft.com/office/officeart/2005/8/layout/pyramid1"/>
    <dgm:cxn modelId="{63C4653A-275E-4D82-AA40-7F2B192A9C48}" type="presParOf" srcId="{68141789-A022-4F5A-981A-8C8EECF196E3}" destId="{28FA8F30-C428-4D78-967D-27209A2BF6C0}" srcOrd="0" destOrd="0" presId="urn:microsoft.com/office/officeart/2005/8/layout/pyramid1"/>
    <dgm:cxn modelId="{3F5CDA47-E4F4-4B4C-970C-3D2DC36077D9}" type="presParOf" srcId="{68141789-A022-4F5A-981A-8C8EECF196E3}" destId="{6C912486-C630-4B63-8FF2-EDECF310F3FE}" srcOrd="1" destOrd="0" presId="urn:microsoft.com/office/officeart/2005/8/layout/pyramid1"/>
    <dgm:cxn modelId="{2FD0F5B7-71E7-43D3-82D0-A484EE018329}" type="presParOf" srcId="{85DC6381-E8E3-489E-BA74-8F0DAAE28AE4}" destId="{073AA99A-C38B-4FE1-B4CE-A29E7B660300}" srcOrd="2" destOrd="0" presId="urn:microsoft.com/office/officeart/2005/8/layout/pyramid1"/>
    <dgm:cxn modelId="{4D9AA011-74BE-4CFE-AA2F-7794F143B12C}" type="presParOf" srcId="{073AA99A-C38B-4FE1-B4CE-A29E7B660300}" destId="{225155A1-3473-4F29-AA45-0C15244C9F48}" srcOrd="0" destOrd="0" presId="urn:microsoft.com/office/officeart/2005/8/layout/pyramid1"/>
    <dgm:cxn modelId="{D8D2E824-44A1-4A5B-B58D-6482933FCF1A}" type="presParOf" srcId="{073AA99A-C38B-4FE1-B4CE-A29E7B660300}" destId="{58E98077-0FD9-424B-B6C3-FF647ECAF40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43262F3-1BFD-400E-9AB5-EB6E3015F1FA}" type="doc">
      <dgm:prSet loTypeId="urn:microsoft.com/office/officeart/2005/8/layout/pyramid1" loCatId="pyramid" qsTypeId="urn:microsoft.com/office/officeart/2005/8/quickstyle/simple1" qsCatId="simple" csTypeId="urn:microsoft.com/office/officeart/2005/8/colors/accent1_2" csCatId="accent1" phldr="1"/>
      <dgm:spPr/>
    </dgm:pt>
    <dgm:pt modelId="{7D5DEAC6-B91E-4E6D-9074-AB9C1E7C7834}">
      <dgm:prSet phldrT="[Text]"/>
      <dgm:spPr>
        <a:solidFill>
          <a:srgbClr val="FF0000"/>
        </a:solidFill>
      </dgm:spPr>
      <dgm:t>
        <a:bodyPr/>
        <a:lstStyle/>
        <a:p>
          <a:r>
            <a:rPr lang="en-US" dirty="0" smtClean="0"/>
            <a:t>Tier III</a:t>
          </a:r>
          <a:endParaRPr lang="en-US" dirty="0"/>
        </a:p>
      </dgm:t>
    </dgm:pt>
    <dgm:pt modelId="{840CC970-F806-485E-9415-D68F5FFA0904}" type="parTrans" cxnId="{9F0C5F95-C696-4A78-A1A9-ED1AFA565B38}">
      <dgm:prSet/>
      <dgm:spPr/>
      <dgm:t>
        <a:bodyPr/>
        <a:lstStyle/>
        <a:p>
          <a:endParaRPr lang="en-US"/>
        </a:p>
      </dgm:t>
    </dgm:pt>
    <dgm:pt modelId="{930473AD-4734-4ED4-B547-7D9C78BC6BD8}" type="sibTrans" cxnId="{9F0C5F95-C696-4A78-A1A9-ED1AFA565B38}">
      <dgm:prSet/>
      <dgm:spPr/>
      <dgm:t>
        <a:bodyPr/>
        <a:lstStyle/>
        <a:p>
          <a:endParaRPr lang="en-US"/>
        </a:p>
      </dgm:t>
    </dgm:pt>
    <dgm:pt modelId="{314AA75B-FE80-4BD9-A6BD-EFEA8E93EBA0}">
      <dgm:prSet phldrT="[Text]"/>
      <dgm:spPr>
        <a:solidFill>
          <a:srgbClr val="FFFF00"/>
        </a:solidFill>
      </dgm:spPr>
      <dgm:t>
        <a:bodyPr/>
        <a:lstStyle/>
        <a:p>
          <a:r>
            <a:rPr lang="en-US" dirty="0" smtClean="0"/>
            <a:t>Tier II</a:t>
          </a:r>
          <a:endParaRPr lang="en-US" dirty="0"/>
        </a:p>
      </dgm:t>
    </dgm:pt>
    <dgm:pt modelId="{ED268A69-585F-4918-9446-25BBB3B85955}" type="parTrans" cxnId="{0DD2EB16-EC6C-4003-8B9C-36EACCA598FC}">
      <dgm:prSet/>
      <dgm:spPr/>
      <dgm:t>
        <a:bodyPr/>
        <a:lstStyle/>
        <a:p>
          <a:endParaRPr lang="en-US"/>
        </a:p>
      </dgm:t>
    </dgm:pt>
    <dgm:pt modelId="{7E3C12A7-6B4C-4FFC-83ED-2B7906852CD2}" type="sibTrans" cxnId="{0DD2EB16-EC6C-4003-8B9C-36EACCA598FC}">
      <dgm:prSet/>
      <dgm:spPr/>
      <dgm:t>
        <a:bodyPr/>
        <a:lstStyle/>
        <a:p>
          <a:endParaRPr lang="en-US"/>
        </a:p>
      </dgm:t>
    </dgm:pt>
    <dgm:pt modelId="{6048B577-E5A0-4287-8EE9-1531946926D2}">
      <dgm:prSet phldrT="[Text]"/>
      <dgm:spPr>
        <a:solidFill>
          <a:srgbClr val="00B050"/>
        </a:solidFill>
      </dgm:spPr>
      <dgm:t>
        <a:bodyPr/>
        <a:lstStyle/>
        <a:p>
          <a:r>
            <a:rPr lang="en-US" dirty="0" smtClean="0"/>
            <a:t>Tier I</a:t>
          </a:r>
          <a:endParaRPr lang="en-US" dirty="0"/>
        </a:p>
      </dgm:t>
    </dgm:pt>
    <dgm:pt modelId="{E5512C3B-88E8-4790-917C-25AD6864D85B}" type="parTrans" cxnId="{CBD896B7-A47B-495A-A760-0B4C33F98753}">
      <dgm:prSet/>
      <dgm:spPr/>
      <dgm:t>
        <a:bodyPr/>
        <a:lstStyle/>
        <a:p>
          <a:endParaRPr lang="en-US"/>
        </a:p>
      </dgm:t>
    </dgm:pt>
    <dgm:pt modelId="{E8347543-5595-42B7-8859-76DD24ED226C}" type="sibTrans" cxnId="{CBD896B7-A47B-495A-A760-0B4C33F98753}">
      <dgm:prSet/>
      <dgm:spPr/>
      <dgm:t>
        <a:bodyPr/>
        <a:lstStyle/>
        <a:p>
          <a:endParaRPr lang="en-US"/>
        </a:p>
      </dgm:t>
    </dgm:pt>
    <dgm:pt modelId="{85DC6381-E8E3-489E-BA74-8F0DAAE28AE4}" type="pres">
      <dgm:prSet presAssocID="{B43262F3-1BFD-400E-9AB5-EB6E3015F1FA}" presName="Name0" presStyleCnt="0">
        <dgm:presLayoutVars>
          <dgm:dir/>
          <dgm:animLvl val="lvl"/>
          <dgm:resizeHandles val="exact"/>
        </dgm:presLayoutVars>
      </dgm:prSet>
      <dgm:spPr/>
    </dgm:pt>
    <dgm:pt modelId="{0F50C364-9328-4A8E-AE60-D4C6EDF3806D}" type="pres">
      <dgm:prSet presAssocID="{7D5DEAC6-B91E-4E6D-9074-AB9C1E7C7834}" presName="Name8" presStyleCnt="0"/>
      <dgm:spPr/>
    </dgm:pt>
    <dgm:pt modelId="{AE618D70-BE80-45F0-8A59-CA5255E823AE}" type="pres">
      <dgm:prSet presAssocID="{7D5DEAC6-B91E-4E6D-9074-AB9C1E7C7834}" presName="level" presStyleLbl="node1" presStyleIdx="0" presStyleCnt="3">
        <dgm:presLayoutVars>
          <dgm:chMax val="1"/>
          <dgm:bulletEnabled val="1"/>
        </dgm:presLayoutVars>
      </dgm:prSet>
      <dgm:spPr/>
      <dgm:t>
        <a:bodyPr/>
        <a:lstStyle/>
        <a:p>
          <a:endParaRPr lang="en-US"/>
        </a:p>
      </dgm:t>
    </dgm:pt>
    <dgm:pt modelId="{346E3372-59E8-4E59-B5C4-A44B42BE2E70}" type="pres">
      <dgm:prSet presAssocID="{7D5DEAC6-B91E-4E6D-9074-AB9C1E7C7834}" presName="levelTx" presStyleLbl="revTx" presStyleIdx="0" presStyleCnt="0">
        <dgm:presLayoutVars>
          <dgm:chMax val="1"/>
          <dgm:bulletEnabled val="1"/>
        </dgm:presLayoutVars>
      </dgm:prSet>
      <dgm:spPr/>
      <dgm:t>
        <a:bodyPr/>
        <a:lstStyle/>
        <a:p>
          <a:endParaRPr lang="en-US"/>
        </a:p>
      </dgm:t>
    </dgm:pt>
    <dgm:pt modelId="{68141789-A022-4F5A-981A-8C8EECF196E3}" type="pres">
      <dgm:prSet presAssocID="{314AA75B-FE80-4BD9-A6BD-EFEA8E93EBA0}" presName="Name8" presStyleCnt="0"/>
      <dgm:spPr/>
    </dgm:pt>
    <dgm:pt modelId="{28FA8F30-C428-4D78-967D-27209A2BF6C0}" type="pres">
      <dgm:prSet presAssocID="{314AA75B-FE80-4BD9-A6BD-EFEA8E93EBA0}" presName="level" presStyleLbl="node1" presStyleIdx="1" presStyleCnt="3">
        <dgm:presLayoutVars>
          <dgm:chMax val="1"/>
          <dgm:bulletEnabled val="1"/>
        </dgm:presLayoutVars>
      </dgm:prSet>
      <dgm:spPr/>
      <dgm:t>
        <a:bodyPr/>
        <a:lstStyle/>
        <a:p>
          <a:endParaRPr lang="en-US"/>
        </a:p>
      </dgm:t>
    </dgm:pt>
    <dgm:pt modelId="{6C912486-C630-4B63-8FF2-EDECF310F3FE}" type="pres">
      <dgm:prSet presAssocID="{314AA75B-FE80-4BD9-A6BD-EFEA8E93EBA0}" presName="levelTx" presStyleLbl="revTx" presStyleIdx="0" presStyleCnt="0">
        <dgm:presLayoutVars>
          <dgm:chMax val="1"/>
          <dgm:bulletEnabled val="1"/>
        </dgm:presLayoutVars>
      </dgm:prSet>
      <dgm:spPr/>
      <dgm:t>
        <a:bodyPr/>
        <a:lstStyle/>
        <a:p>
          <a:endParaRPr lang="en-US"/>
        </a:p>
      </dgm:t>
    </dgm:pt>
    <dgm:pt modelId="{073AA99A-C38B-4FE1-B4CE-A29E7B660300}" type="pres">
      <dgm:prSet presAssocID="{6048B577-E5A0-4287-8EE9-1531946926D2}" presName="Name8" presStyleCnt="0"/>
      <dgm:spPr/>
    </dgm:pt>
    <dgm:pt modelId="{225155A1-3473-4F29-AA45-0C15244C9F48}" type="pres">
      <dgm:prSet presAssocID="{6048B577-E5A0-4287-8EE9-1531946926D2}" presName="level" presStyleLbl="node1" presStyleIdx="2" presStyleCnt="3">
        <dgm:presLayoutVars>
          <dgm:chMax val="1"/>
          <dgm:bulletEnabled val="1"/>
        </dgm:presLayoutVars>
      </dgm:prSet>
      <dgm:spPr/>
      <dgm:t>
        <a:bodyPr/>
        <a:lstStyle/>
        <a:p>
          <a:endParaRPr lang="en-US"/>
        </a:p>
      </dgm:t>
    </dgm:pt>
    <dgm:pt modelId="{58E98077-0FD9-424B-B6C3-FF647ECAF40D}" type="pres">
      <dgm:prSet presAssocID="{6048B577-E5A0-4287-8EE9-1531946926D2}" presName="levelTx" presStyleLbl="revTx" presStyleIdx="0" presStyleCnt="0">
        <dgm:presLayoutVars>
          <dgm:chMax val="1"/>
          <dgm:bulletEnabled val="1"/>
        </dgm:presLayoutVars>
      </dgm:prSet>
      <dgm:spPr/>
      <dgm:t>
        <a:bodyPr/>
        <a:lstStyle/>
        <a:p>
          <a:endParaRPr lang="en-US"/>
        </a:p>
      </dgm:t>
    </dgm:pt>
  </dgm:ptLst>
  <dgm:cxnLst>
    <dgm:cxn modelId="{0B0B4B73-F76C-41FE-A6EA-6CBF9F75DEA0}" type="presOf" srcId="{7D5DEAC6-B91E-4E6D-9074-AB9C1E7C7834}" destId="{346E3372-59E8-4E59-B5C4-A44B42BE2E70}" srcOrd="1" destOrd="0" presId="urn:microsoft.com/office/officeart/2005/8/layout/pyramid1"/>
    <dgm:cxn modelId="{CD03DC11-2DC2-4776-8663-3503DCBEBB24}" type="presOf" srcId="{6048B577-E5A0-4287-8EE9-1531946926D2}" destId="{58E98077-0FD9-424B-B6C3-FF647ECAF40D}" srcOrd="1" destOrd="0" presId="urn:microsoft.com/office/officeart/2005/8/layout/pyramid1"/>
    <dgm:cxn modelId="{38A3C41E-EFDD-4ABC-AA90-CF4A5F864BE3}" type="presOf" srcId="{B43262F3-1BFD-400E-9AB5-EB6E3015F1FA}" destId="{85DC6381-E8E3-489E-BA74-8F0DAAE28AE4}" srcOrd="0" destOrd="0" presId="urn:microsoft.com/office/officeart/2005/8/layout/pyramid1"/>
    <dgm:cxn modelId="{14AE9F66-E462-4311-B55A-891E1909EE79}" type="presOf" srcId="{314AA75B-FE80-4BD9-A6BD-EFEA8E93EBA0}" destId="{28FA8F30-C428-4D78-967D-27209A2BF6C0}" srcOrd="0" destOrd="0" presId="urn:microsoft.com/office/officeart/2005/8/layout/pyramid1"/>
    <dgm:cxn modelId="{9F0C5F95-C696-4A78-A1A9-ED1AFA565B38}" srcId="{B43262F3-1BFD-400E-9AB5-EB6E3015F1FA}" destId="{7D5DEAC6-B91E-4E6D-9074-AB9C1E7C7834}" srcOrd="0" destOrd="0" parTransId="{840CC970-F806-485E-9415-D68F5FFA0904}" sibTransId="{930473AD-4734-4ED4-B547-7D9C78BC6BD8}"/>
    <dgm:cxn modelId="{CD872C60-C134-48A6-84AD-1811E008FC25}" type="presOf" srcId="{7D5DEAC6-B91E-4E6D-9074-AB9C1E7C7834}" destId="{AE618D70-BE80-45F0-8A59-CA5255E823AE}" srcOrd="0" destOrd="0" presId="urn:microsoft.com/office/officeart/2005/8/layout/pyramid1"/>
    <dgm:cxn modelId="{8AF67A84-0769-49F6-B2CC-529950E80277}" type="presOf" srcId="{6048B577-E5A0-4287-8EE9-1531946926D2}" destId="{225155A1-3473-4F29-AA45-0C15244C9F48}" srcOrd="0" destOrd="0" presId="urn:microsoft.com/office/officeart/2005/8/layout/pyramid1"/>
    <dgm:cxn modelId="{CBD896B7-A47B-495A-A760-0B4C33F98753}" srcId="{B43262F3-1BFD-400E-9AB5-EB6E3015F1FA}" destId="{6048B577-E5A0-4287-8EE9-1531946926D2}" srcOrd="2" destOrd="0" parTransId="{E5512C3B-88E8-4790-917C-25AD6864D85B}" sibTransId="{E8347543-5595-42B7-8859-76DD24ED226C}"/>
    <dgm:cxn modelId="{0DD2EB16-EC6C-4003-8B9C-36EACCA598FC}" srcId="{B43262F3-1BFD-400E-9AB5-EB6E3015F1FA}" destId="{314AA75B-FE80-4BD9-A6BD-EFEA8E93EBA0}" srcOrd="1" destOrd="0" parTransId="{ED268A69-585F-4918-9446-25BBB3B85955}" sibTransId="{7E3C12A7-6B4C-4FFC-83ED-2B7906852CD2}"/>
    <dgm:cxn modelId="{6F169A1C-B0B8-41EC-9D47-94714DD61E4A}" type="presOf" srcId="{314AA75B-FE80-4BD9-A6BD-EFEA8E93EBA0}" destId="{6C912486-C630-4B63-8FF2-EDECF310F3FE}" srcOrd="1" destOrd="0" presId="urn:microsoft.com/office/officeart/2005/8/layout/pyramid1"/>
    <dgm:cxn modelId="{FB9382B9-386F-45DA-86BE-D0571B37FFA2}" type="presParOf" srcId="{85DC6381-E8E3-489E-BA74-8F0DAAE28AE4}" destId="{0F50C364-9328-4A8E-AE60-D4C6EDF3806D}" srcOrd="0" destOrd="0" presId="urn:microsoft.com/office/officeart/2005/8/layout/pyramid1"/>
    <dgm:cxn modelId="{C4E99FDD-0E09-47B9-98D8-1B84F45416D0}" type="presParOf" srcId="{0F50C364-9328-4A8E-AE60-D4C6EDF3806D}" destId="{AE618D70-BE80-45F0-8A59-CA5255E823AE}" srcOrd="0" destOrd="0" presId="urn:microsoft.com/office/officeart/2005/8/layout/pyramid1"/>
    <dgm:cxn modelId="{52117755-0A0A-43C0-AC91-C3DF5D1B1C79}" type="presParOf" srcId="{0F50C364-9328-4A8E-AE60-D4C6EDF3806D}" destId="{346E3372-59E8-4E59-B5C4-A44B42BE2E70}" srcOrd="1" destOrd="0" presId="urn:microsoft.com/office/officeart/2005/8/layout/pyramid1"/>
    <dgm:cxn modelId="{58836695-3721-4D03-B384-E495FFE2BCE0}" type="presParOf" srcId="{85DC6381-E8E3-489E-BA74-8F0DAAE28AE4}" destId="{68141789-A022-4F5A-981A-8C8EECF196E3}" srcOrd="1" destOrd="0" presId="urn:microsoft.com/office/officeart/2005/8/layout/pyramid1"/>
    <dgm:cxn modelId="{DFA306E7-60E5-4964-AA96-6A47167DE6E2}" type="presParOf" srcId="{68141789-A022-4F5A-981A-8C8EECF196E3}" destId="{28FA8F30-C428-4D78-967D-27209A2BF6C0}" srcOrd="0" destOrd="0" presId="urn:microsoft.com/office/officeart/2005/8/layout/pyramid1"/>
    <dgm:cxn modelId="{11E0BFC0-C558-4DE4-98DA-83F68F4C287E}" type="presParOf" srcId="{68141789-A022-4F5A-981A-8C8EECF196E3}" destId="{6C912486-C630-4B63-8FF2-EDECF310F3FE}" srcOrd="1" destOrd="0" presId="urn:microsoft.com/office/officeart/2005/8/layout/pyramid1"/>
    <dgm:cxn modelId="{EA96C188-0ABF-4484-9CB2-CA2CFCDBBF16}" type="presParOf" srcId="{85DC6381-E8E3-489E-BA74-8F0DAAE28AE4}" destId="{073AA99A-C38B-4FE1-B4CE-A29E7B660300}" srcOrd="2" destOrd="0" presId="urn:microsoft.com/office/officeart/2005/8/layout/pyramid1"/>
    <dgm:cxn modelId="{BB4CFA02-A5AD-4B8D-A398-AE3FC9C2701B}" type="presParOf" srcId="{073AA99A-C38B-4FE1-B4CE-A29E7B660300}" destId="{225155A1-3473-4F29-AA45-0C15244C9F48}" srcOrd="0" destOrd="0" presId="urn:microsoft.com/office/officeart/2005/8/layout/pyramid1"/>
    <dgm:cxn modelId="{97315C5F-88F6-40F3-B552-026170DC01D1}" type="presParOf" srcId="{073AA99A-C38B-4FE1-B4CE-A29E7B660300}" destId="{58E98077-0FD9-424B-B6C3-FF647ECAF40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18D70-BE80-45F0-8A59-CA5255E823AE}">
      <dsp:nvSpPr>
        <dsp:cNvPr id="0" name=""/>
        <dsp:cNvSpPr/>
      </dsp:nvSpPr>
      <dsp:spPr>
        <a:xfrm>
          <a:off x="2032000" y="0"/>
          <a:ext cx="2032000" cy="1354666"/>
        </a:xfrm>
        <a:prstGeom prst="trapezoid">
          <a:avLst>
            <a:gd name="adj" fmla="val 75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Tier I</a:t>
          </a:r>
          <a:endParaRPr lang="en-US" sz="6500" kern="1200" dirty="0"/>
        </a:p>
      </dsp:txBody>
      <dsp:txXfrm>
        <a:off x="2032000" y="0"/>
        <a:ext cx="2032000" cy="1354666"/>
      </dsp:txXfrm>
    </dsp:sp>
    <dsp:sp modelId="{28FA8F30-C428-4D78-967D-27209A2BF6C0}">
      <dsp:nvSpPr>
        <dsp:cNvPr id="0" name=""/>
        <dsp:cNvSpPr/>
      </dsp:nvSpPr>
      <dsp:spPr>
        <a:xfrm>
          <a:off x="1015999" y="1354666"/>
          <a:ext cx="4064000" cy="1354666"/>
        </a:xfrm>
        <a:prstGeom prst="trapezoid">
          <a:avLst>
            <a:gd name="adj" fmla="val 75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Tier II</a:t>
          </a:r>
          <a:endParaRPr lang="en-US" sz="6500" kern="1200" dirty="0"/>
        </a:p>
      </dsp:txBody>
      <dsp:txXfrm>
        <a:off x="1727199" y="1354666"/>
        <a:ext cx="2641600" cy="1354666"/>
      </dsp:txXfrm>
    </dsp:sp>
    <dsp:sp modelId="{225155A1-3473-4F29-AA45-0C15244C9F48}">
      <dsp:nvSpPr>
        <dsp:cNvPr id="0" name=""/>
        <dsp:cNvSpPr/>
      </dsp:nvSpPr>
      <dsp:spPr>
        <a:xfrm>
          <a:off x="0" y="2709333"/>
          <a:ext cx="6096000" cy="1354666"/>
        </a:xfrm>
        <a:prstGeom prst="trapezoid">
          <a:avLst>
            <a:gd name="adj" fmla="val 75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Tier III</a:t>
          </a:r>
          <a:endParaRPr lang="en-US" sz="6500" kern="1200" dirty="0"/>
        </a:p>
      </dsp:txBody>
      <dsp:txXfrm>
        <a:off x="1066799" y="2709333"/>
        <a:ext cx="3962400" cy="1354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18D70-BE80-45F0-8A59-CA5255E823AE}">
      <dsp:nvSpPr>
        <dsp:cNvPr id="0" name=""/>
        <dsp:cNvSpPr/>
      </dsp:nvSpPr>
      <dsp:spPr>
        <a:xfrm>
          <a:off x="2032000" y="0"/>
          <a:ext cx="2032000" cy="1354666"/>
        </a:xfrm>
        <a:prstGeom prst="trapezoid">
          <a:avLst>
            <a:gd name="adj" fmla="val 75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r>
            <a:rPr lang="en-US" sz="5800" kern="1200" dirty="0" smtClean="0"/>
            <a:t>Tier III</a:t>
          </a:r>
          <a:endParaRPr lang="en-US" sz="5800" kern="1200" dirty="0"/>
        </a:p>
      </dsp:txBody>
      <dsp:txXfrm>
        <a:off x="2032000" y="0"/>
        <a:ext cx="2032000" cy="1354666"/>
      </dsp:txXfrm>
    </dsp:sp>
    <dsp:sp modelId="{28FA8F30-C428-4D78-967D-27209A2BF6C0}">
      <dsp:nvSpPr>
        <dsp:cNvPr id="0" name=""/>
        <dsp:cNvSpPr/>
      </dsp:nvSpPr>
      <dsp:spPr>
        <a:xfrm>
          <a:off x="1015999" y="1354666"/>
          <a:ext cx="4064000" cy="1354666"/>
        </a:xfrm>
        <a:prstGeom prst="trapezoid">
          <a:avLst>
            <a:gd name="adj" fmla="val 75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r>
            <a:rPr lang="en-US" sz="5800" kern="1200" dirty="0" smtClean="0"/>
            <a:t>Tier II</a:t>
          </a:r>
          <a:endParaRPr lang="en-US" sz="5800" kern="1200" dirty="0"/>
        </a:p>
      </dsp:txBody>
      <dsp:txXfrm>
        <a:off x="1727199" y="1354666"/>
        <a:ext cx="2641600" cy="1354666"/>
      </dsp:txXfrm>
    </dsp:sp>
    <dsp:sp modelId="{225155A1-3473-4F29-AA45-0C15244C9F48}">
      <dsp:nvSpPr>
        <dsp:cNvPr id="0" name=""/>
        <dsp:cNvSpPr/>
      </dsp:nvSpPr>
      <dsp:spPr>
        <a:xfrm>
          <a:off x="0" y="2709333"/>
          <a:ext cx="6096000" cy="1354666"/>
        </a:xfrm>
        <a:prstGeom prst="trapezoid">
          <a:avLst>
            <a:gd name="adj" fmla="val 75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r>
            <a:rPr lang="en-US" sz="5800" kern="1200" dirty="0" smtClean="0"/>
            <a:t>Tier I</a:t>
          </a:r>
          <a:endParaRPr lang="en-US" sz="5800" kern="1200" dirty="0"/>
        </a:p>
      </dsp:txBody>
      <dsp:txXfrm>
        <a:off x="1066799" y="2709333"/>
        <a:ext cx="3962400" cy="13546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A387DA-C0E5-442B-BB79-C6F3188D57E2}" type="datetimeFigureOut">
              <a:rPr lang="en-US" smtClean="0"/>
              <a:t>10/14/15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EC110E-5F75-4D12-B25E-A7B35D221A82}" type="slidenum">
              <a:rPr lang="en-US" smtClean="0"/>
              <a:t>‹#›</a:t>
            </a:fld>
            <a:endParaRPr lang="en-US"/>
          </a:p>
        </p:txBody>
      </p:sp>
    </p:spTree>
    <p:extLst>
      <p:ext uri="{BB962C8B-B14F-4D97-AF65-F5344CB8AC3E}">
        <p14:creationId xmlns:p14="http://schemas.microsoft.com/office/powerpoint/2010/main" val="1251985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EC110E-5F75-4D12-B25E-A7B35D221A82}" type="slidenum">
              <a:rPr lang="en-US" smtClean="0"/>
              <a:t>14</a:t>
            </a:fld>
            <a:endParaRPr lang="en-US"/>
          </a:p>
        </p:txBody>
      </p:sp>
    </p:spTree>
    <p:extLst>
      <p:ext uri="{BB962C8B-B14F-4D97-AF65-F5344CB8AC3E}">
        <p14:creationId xmlns:p14="http://schemas.microsoft.com/office/powerpoint/2010/main" val="3014862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EC0977-F9A1-43FF-8BDE-601B06A565B9}" type="datetimeFigureOut">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B0DDE-26F7-4928-843E-2DC62AD717F8}" type="slidenum">
              <a:rPr lang="en-US" smtClean="0"/>
              <a:t>‹#›</a:t>
            </a:fld>
            <a:endParaRPr lang="en-US"/>
          </a:p>
        </p:txBody>
      </p:sp>
    </p:spTree>
    <p:extLst>
      <p:ext uri="{BB962C8B-B14F-4D97-AF65-F5344CB8AC3E}">
        <p14:creationId xmlns:p14="http://schemas.microsoft.com/office/powerpoint/2010/main" val="125579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C0977-F9A1-43FF-8BDE-601B06A565B9}" type="datetimeFigureOut">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B0DDE-26F7-4928-843E-2DC62AD717F8}" type="slidenum">
              <a:rPr lang="en-US" smtClean="0"/>
              <a:t>‹#›</a:t>
            </a:fld>
            <a:endParaRPr lang="en-US"/>
          </a:p>
        </p:txBody>
      </p:sp>
    </p:spTree>
    <p:extLst>
      <p:ext uri="{BB962C8B-B14F-4D97-AF65-F5344CB8AC3E}">
        <p14:creationId xmlns:p14="http://schemas.microsoft.com/office/powerpoint/2010/main" val="70242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C0977-F9A1-43FF-8BDE-601B06A565B9}" type="datetimeFigureOut">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B0DDE-26F7-4928-843E-2DC62AD717F8}" type="slidenum">
              <a:rPr lang="en-US" smtClean="0"/>
              <a:t>‹#›</a:t>
            </a:fld>
            <a:endParaRPr lang="en-US"/>
          </a:p>
        </p:txBody>
      </p:sp>
    </p:spTree>
    <p:extLst>
      <p:ext uri="{BB962C8B-B14F-4D97-AF65-F5344CB8AC3E}">
        <p14:creationId xmlns:p14="http://schemas.microsoft.com/office/powerpoint/2010/main" val="3954278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C0977-F9A1-43FF-8BDE-601B06A565B9}" type="datetimeFigureOut">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B0DDE-26F7-4928-843E-2DC62AD717F8}" type="slidenum">
              <a:rPr lang="en-US" smtClean="0"/>
              <a:t>‹#›</a:t>
            </a:fld>
            <a:endParaRPr lang="en-US"/>
          </a:p>
        </p:txBody>
      </p:sp>
    </p:spTree>
    <p:extLst>
      <p:ext uri="{BB962C8B-B14F-4D97-AF65-F5344CB8AC3E}">
        <p14:creationId xmlns:p14="http://schemas.microsoft.com/office/powerpoint/2010/main" val="49092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EC0977-F9A1-43FF-8BDE-601B06A565B9}" type="datetimeFigureOut">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B0DDE-26F7-4928-843E-2DC62AD717F8}" type="slidenum">
              <a:rPr lang="en-US" smtClean="0"/>
              <a:t>‹#›</a:t>
            </a:fld>
            <a:endParaRPr lang="en-US"/>
          </a:p>
        </p:txBody>
      </p:sp>
    </p:spTree>
    <p:extLst>
      <p:ext uri="{BB962C8B-B14F-4D97-AF65-F5344CB8AC3E}">
        <p14:creationId xmlns:p14="http://schemas.microsoft.com/office/powerpoint/2010/main" val="180557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EC0977-F9A1-43FF-8BDE-601B06A565B9}" type="datetimeFigureOut">
              <a:rPr lang="en-US" smtClean="0"/>
              <a:t>10/14/15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B0DDE-26F7-4928-843E-2DC62AD717F8}" type="slidenum">
              <a:rPr lang="en-US" smtClean="0"/>
              <a:t>‹#›</a:t>
            </a:fld>
            <a:endParaRPr lang="en-US"/>
          </a:p>
        </p:txBody>
      </p:sp>
    </p:spTree>
    <p:extLst>
      <p:ext uri="{BB962C8B-B14F-4D97-AF65-F5344CB8AC3E}">
        <p14:creationId xmlns:p14="http://schemas.microsoft.com/office/powerpoint/2010/main" val="230095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EC0977-F9A1-43FF-8BDE-601B06A565B9}" type="datetimeFigureOut">
              <a:rPr lang="en-US" smtClean="0"/>
              <a:t>10/14/15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B0DDE-26F7-4928-843E-2DC62AD717F8}" type="slidenum">
              <a:rPr lang="en-US" smtClean="0"/>
              <a:t>‹#›</a:t>
            </a:fld>
            <a:endParaRPr lang="en-US"/>
          </a:p>
        </p:txBody>
      </p:sp>
    </p:spTree>
    <p:extLst>
      <p:ext uri="{BB962C8B-B14F-4D97-AF65-F5344CB8AC3E}">
        <p14:creationId xmlns:p14="http://schemas.microsoft.com/office/powerpoint/2010/main" val="36628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EC0977-F9A1-43FF-8BDE-601B06A565B9}" type="datetimeFigureOut">
              <a:rPr lang="en-US" smtClean="0"/>
              <a:t>10/14/15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B0DDE-26F7-4928-843E-2DC62AD717F8}" type="slidenum">
              <a:rPr lang="en-US" smtClean="0"/>
              <a:t>‹#›</a:t>
            </a:fld>
            <a:endParaRPr lang="en-US"/>
          </a:p>
        </p:txBody>
      </p:sp>
    </p:spTree>
    <p:extLst>
      <p:ext uri="{BB962C8B-B14F-4D97-AF65-F5344CB8AC3E}">
        <p14:creationId xmlns:p14="http://schemas.microsoft.com/office/powerpoint/2010/main" val="119526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C0977-F9A1-43FF-8BDE-601B06A565B9}" type="datetimeFigureOut">
              <a:rPr lang="en-US" smtClean="0"/>
              <a:t>10/14/15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B0DDE-26F7-4928-843E-2DC62AD717F8}" type="slidenum">
              <a:rPr lang="en-US" smtClean="0"/>
              <a:t>‹#›</a:t>
            </a:fld>
            <a:endParaRPr lang="en-US"/>
          </a:p>
        </p:txBody>
      </p:sp>
    </p:spTree>
    <p:extLst>
      <p:ext uri="{BB962C8B-B14F-4D97-AF65-F5344CB8AC3E}">
        <p14:creationId xmlns:p14="http://schemas.microsoft.com/office/powerpoint/2010/main" val="7135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C0977-F9A1-43FF-8BDE-601B06A565B9}" type="datetimeFigureOut">
              <a:rPr lang="en-US" smtClean="0"/>
              <a:t>10/14/15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B0DDE-26F7-4928-843E-2DC62AD717F8}" type="slidenum">
              <a:rPr lang="en-US" smtClean="0"/>
              <a:t>‹#›</a:t>
            </a:fld>
            <a:endParaRPr lang="en-US"/>
          </a:p>
        </p:txBody>
      </p:sp>
    </p:spTree>
    <p:extLst>
      <p:ext uri="{BB962C8B-B14F-4D97-AF65-F5344CB8AC3E}">
        <p14:creationId xmlns:p14="http://schemas.microsoft.com/office/powerpoint/2010/main" val="83662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C0977-F9A1-43FF-8BDE-601B06A565B9}" type="datetimeFigureOut">
              <a:rPr lang="en-US" smtClean="0"/>
              <a:t>10/14/15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B0DDE-26F7-4928-843E-2DC62AD717F8}" type="slidenum">
              <a:rPr lang="en-US" smtClean="0"/>
              <a:t>‹#›</a:t>
            </a:fld>
            <a:endParaRPr lang="en-US"/>
          </a:p>
        </p:txBody>
      </p:sp>
    </p:spTree>
    <p:extLst>
      <p:ext uri="{BB962C8B-B14F-4D97-AF65-F5344CB8AC3E}">
        <p14:creationId xmlns:p14="http://schemas.microsoft.com/office/powerpoint/2010/main" val="13509127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C0977-F9A1-43FF-8BDE-601B06A565B9}" type="datetimeFigureOut">
              <a:rPr lang="en-US" smtClean="0"/>
              <a:t>10/14/15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B0DDE-26F7-4928-843E-2DC62AD717F8}" type="slidenum">
              <a:rPr lang="en-US" smtClean="0"/>
              <a:t>‹#›</a:t>
            </a:fld>
            <a:endParaRPr lang="en-US"/>
          </a:p>
        </p:txBody>
      </p:sp>
    </p:spTree>
    <p:extLst>
      <p:ext uri="{BB962C8B-B14F-4D97-AF65-F5344CB8AC3E}">
        <p14:creationId xmlns:p14="http://schemas.microsoft.com/office/powerpoint/2010/main" val="3924777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Excel_Sheet1.xlsx"/><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wmf"/><Relationship Id="rId3" Type="http://schemas.openxmlformats.org/officeDocument/2006/relationships/image" Target="../media/image16.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wmf"/><Relationship Id="rId3" Type="http://schemas.openxmlformats.org/officeDocument/2006/relationships/image" Target="../media/image1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 Id="rId3" Type="http://schemas.openxmlformats.org/officeDocument/2006/relationships/image" Target="../media/image2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 Id="rId3" Type="http://schemas.openxmlformats.org/officeDocument/2006/relationships/image" Target="../media/image26.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wmf"/><Relationship Id="rId3" Type="http://schemas.openxmlformats.org/officeDocument/2006/relationships/image" Target="../media/image3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 Id="rId3" Type="http://schemas.openxmlformats.org/officeDocument/2006/relationships/hyperlink" Target="https://animoto.com/play/HuOGLSHCHZKszjFIVSL5iw?autostart=1"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wmf"/><Relationship Id="rId3" Type="http://schemas.openxmlformats.org/officeDocument/2006/relationships/image" Target="../media/image35.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nimoto.com/play/euciden8Sy2kPwJp1GjwUw" TargetMode="External"/><Relationship Id="rId3"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hyperlink" Target="mailto:joe.jisa@rsd.edu" TargetMode="External"/><Relationship Id="rId4" Type="http://schemas.openxmlformats.org/officeDocument/2006/relationships/hyperlink" Target="mailto:brian.neill@rsd.edu" TargetMode="External"/><Relationship Id="rId1" Type="http://schemas.openxmlformats.org/officeDocument/2006/relationships/slideLayout" Target="../slideLayouts/slideLayout2.xml"/><Relationship Id="rId2" Type="http://schemas.openxmlformats.org/officeDocument/2006/relationships/hyperlink" Target="https://jasonleeelementarypbis.shutterfly.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03238"/>
            <a:ext cx="7660216" cy="574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447800"/>
            <a:ext cx="1752600" cy="1314450"/>
          </a:xfrm>
          <a:prstGeom prst="rect">
            <a:avLst/>
          </a:prstGeom>
        </p:spPr>
      </p:pic>
    </p:spTree>
    <p:extLst>
      <p:ext uri="{BB962C8B-B14F-4D97-AF65-F5344CB8AC3E}">
        <p14:creationId xmlns:p14="http://schemas.microsoft.com/office/powerpoint/2010/main" val="18523561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0436826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700545" y="228600"/>
            <a:ext cx="4006867"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“Reality”</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Left Arrow Callout 5"/>
          <p:cNvSpPr/>
          <p:nvPr/>
        </p:nvSpPr>
        <p:spPr>
          <a:xfrm>
            <a:off x="6241868" y="4114800"/>
            <a:ext cx="2825931" cy="1591270"/>
          </a:xfrm>
          <a:prstGeom prst="leftArrowCallout">
            <a:avLst>
              <a:gd name="adj1" fmla="val 25000"/>
              <a:gd name="adj2" fmla="val 22811"/>
              <a:gd name="adj3" fmla="val 25547"/>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80-90% of Time/Resources/Energy</a:t>
            </a:r>
            <a:endParaRPr lang="en-US" dirty="0">
              <a:solidFill>
                <a:schemeClr val="tx1"/>
              </a:solidFill>
            </a:endParaRPr>
          </a:p>
        </p:txBody>
      </p:sp>
    </p:spTree>
    <p:extLst>
      <p:ext uri="{BB962C8B-B14F-4D97-AF65-F5344CB8AC3E}">
        <p14:creationId xmlns:p14="http://schemas.microsoft.com/office/powerpoint/2010/main" val="140428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176059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026596" y="228600"/>
            <a:ext cx="3354766"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“Shift”</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Left Arrow Callout 5"/>
          <p:cNvSpPr/>
          <p:nvPr/>
        </p:nvSpPr>
        <p:spPr>
          <a:xfrm>
            <a:off x="6172200" y="4038600"/>
            <a:ext cx="2825931" cy="1591270"/>
          </a:xfrm>
          <a:prstGeom prst="leftArrowCallout">
            <a:avLst>
              <a:gd name="adj1" fmla="val 25000"/>
              <a:gd name="adj2" fmla="val 22811"/>
              <a:gd name="adj3" fmla="val 25547"/>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80-90% of Time/Resources/Energy</a:t>
            </a:r>
            <a:endParaRPr lang="en-US" dirty="0">
              <a:solidFill>
                <a:schemeClr val="tx1"/>
              </a:solidFill>
            </a:endParaRPr>
          </a:p>
        </p:txBody>
      </p:sp>
    </p:spTree>
    <p:extLst>
      <p:ext uri="{BB962C8B-B14F-4D97-AF65-F5344CB8AC3E}">
        <p14:creationId xmlns:p14="http://schemas.microsoft.com/office/powerpoint/2010/main" val="18840281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90986611"/>
              </p:ext>
            </p:extLst>
          </p:nvPr>
        </p:nvGraphicFramePr>
        <p:xfrm>
          <a:off x="304800" y="914400"/>
          <a:ext cx="8534400" cy="5753100"/>
        </p:xfrm>
        <a:graphic>
          <a:graphicData uri="http://schemas.openxmlformats.org/presentationml/2006/ole">
            <mc:AlternateContent xmlns:mc="http://schemas.openxmlformats.org/markup-compatibility/2006">
              <mc:Choice xmlns:v="urn:schemas-microsoft-com:vml" Requires="v">
                <p:oleObj spid="_x0000_s5186" name="Worksheet" r:id="rId4" imgW="7391377" imgH="6324660" progId="Excel.Sheet.12">
                  <p:embed/>
                </p:oleObj>
              </mc:Choice>
              <mc:Fallback>
                <p:oleObj name="Worksheet" r:id="rId4" imgW="7391377" imgH="6324660" progId="Excel.Sheet.12">
                  <p:embed/>
                  <p:pic>
                    <p:nvPicPr>
                      <p:cNvPr id="0" name=""/>
                      <p:cNvPicPr/>
                      <p:nvPr/>
                    </p:nvPicPr>
                    <p:blipFill>
                      <a:blip r:embed="rId5"/>
                      <a:stretch>
                        <a:fillRect/>
                      </a:stretch>
                    </p:blipFill>
                    <p:spPr>
                      <a:xfrm>
                        <a:off x="304800" y="914400"/>
                        <a:ext cx="8534400" cy="5753100"/>
                      </a:xfrm>
                      <a:prstGeom prst="rect">
                        <a:avLst/>
                      </a:prstGeom>
                    </p:spPr>
                  </p:pic>
                </p:oleObj>
              </mc:Fallback>
            </mc:AlternateContent>
          </a:graphicData>
        </a:graphic>
      </p:graphicFrame>
      <p:sp>
        <p:nvSpPr>
          <p:cNvPr id="7" name="Rectangle 6"/>
          <p:cNvSpPr/>
          <p:nvPr/>
        </p:nvSpPr>
        <p:spPr>
          <a:xfrm>
            <a:off x="1453299" y="19056"/>
            <a:ext cx="6237413"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PBIS Behavior Matrix</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9783537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04800"/>
            <a:ext cx="6872287" cy="663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38600" y="76200"/>
            <a:ext cx="4876800" cy="1200329"/>
          </a:xfrm>
          <a:prstGeom prst="rect">
            <a:avLst/>
          </a:prstGeom>
          <a:noFill/>
          <a:scene3d>
            <a:camera prst="isometricOffAxis2Left"/>
            <a:lightRig rig="threePt" dir="t"/>
          </a:scene3d>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SLANT</a:t>
            </a:r>
            <a:endParaRPr lang="en-US"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639324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4162" cy="1143000"/>
          </a:xfrm>
        </p:spPr>
        <p:txBody>
          <a:bodyPr>
            <a:normAutofit/>
          </a:bodyPr>
          <a:lstStyle/>
          <a:p>
            <a:r>
              <a:rPr lang="en-US" sz="5400" dirty="0" smtClean="0">
                <a:solidFill>
                  <a:srgbClr val="FF0000"/>
                </a:solidFill>
                <a:latin typeface="Goudy Stout" pitchFamily="18" charset="0"/>
              </a:rPr>
              <a:t>Cougar</a:t>
            </a:r>
            <a:endParaRPr lang="en-US" sz="5400" dirty="0">
              <a:solidFill>
                <a:srgbClr val="FF0000"/>
              </a:solidFill>
              <a:latin typeface="Goudy Stout" pitchFamily="18" charset="0"/>
            </a:endParaRPr>
          </a:p>
        </p:txBody>
      </p:sp>
      <p:sp>
        <p:nvSpPr>
          <p:cNvPr id="3" name="Content Placeholder 2"/>
          <p:cNvSpPr>
            <a:spLocks noGrp="1"/>
          </p:cNvSpPr>
          <p:nvPr>
            <p:ph sz="half" idx="1"/>
          </p:nvPr>
        </p:nvSpPr>
        <p:spPr/>
        <p:txBody>
          <a:bodyPr>
            <a:normAutofit/>
          </a:bodyPr>
          <a:lstStyle/>
          <a:p>
            <a:r>
              <a:rPr lang="en-US" sz="4800" dirty="0" smtClean="0">
                <a:solidFill>
                  <a:srgbClr val="FF0000"/>
                </a:solidFill>
                <a:latin typeface="Goudy Stout" pitchFamily="18" charset="0"/>
              </a:rPr>
              <a:t>C</a:t>
            </a:r>
          </a:p>
          <a:p>
            <a:r>
              <a:rPr lang="en-US" sz="4800" dirty="0" smtClean="0">
                <a:solidFill>
                  <a:srgbClr val="FF0000"/>
                </a:solidFill>
                <a:latin typeface="Goudy Stout" pitchFamily="18" charset="0"/>
              </a:rPr>
              <a:t>A</a:t>
            </a:r>
          </a:p>
          <a:p>
            <a:r>
              <a:rPr lang="en-US" sz="4800" dirty="0" smtClean="0">
                <a:solidFill>
                  <a:srgbClr val="FF0000"/>
                </a:solidFill>
                <a:latin typeface="Goudy Stout" pitchFamily="18" charset="0"/>
              </a:rPr>
              <a:t>R</a:t>
            </a:r>
          </a:p>
          <a:p>
            <a:r>
              <a:rPr lang="en-US" sz="4800" dirty="0" smtClean="0">
                <a:solidFill>
                  <a:srgbClr val="FF0000"/>
                </a:solidFill>
                <a:latin typeface="Goudy Stout" pitchFamily="18" charset="0"/>
              </a:rPr>
              <a:t>E</a:t>
            </a:r>
          </a:p>
          <a:p>
            <a:r>
              <a:rPr lang="en-US" sz="4800" dirty="0">
                <a:solidFill>
                  <a:srgbClr val="FF0000"/>
                </a:solidFill>
                <a:latin typeface="Goudy Stout" pitchFamily="18" charset="0"/>
              </a:rPr>
              <a:t>S</a:t>
            </a:r>
          </a:p>
        </p:txBody>
      </p:sp>
      <p:sp>
        <p:nvSpPr>
          <p:cNvPr id="4" name="TextBox 3"/>
          <p:cNvSpPr txBox="1"/>
          <p:nvPr/>
        </p:nvSpPr>
        <p:spPr>
          <a:xfrm>
            <a:off x="1981200" y="1524000"/>
            <a:ext cx="3581400" cy="4247317"/>
          </a:xfrm>
          <a:prstGeom prst="rect">
            <a:avLst/>
          </a:prstGeom>
          <a:noFill/>
        </p:spPr>
        <p:txBody>
          <a:bodyPr wrap="square" rtlCol="0">
            <a:spAutoFit/>
          </a:bodyPr>
          <a:lstStyle/>
          <a:p>
            <a:pPr marL="285750" indent="-285750">
              <a:lnSpc>
                <a:spcPct val="150000"/>
              </a:lnSpc>
              <a:buFont typeface="Arial" pitchFamily="34" charset="0"/>
              <a:buChar char="•"/>
            </a:pPr>
            <a:r>
              <a:rPr lang="en-US" sz="3600" dirty="0" smtClean="0">
                <a:latin typeface="Elephant" pitchFamily="18" charset="0"/>
              </a:rPr>
              <a:t>Cooperation</a:t>
            </a:r>
          </a:p>
          <a:p>
            <a:pPr marL="285750" indent="-285750">
              <a:lnSpc>
                <a:spcPct val="150000"/>
              </a:lnSpc>
              <a:buFont typeface="Arial" pitchFamily="34" charset="0"/>
              <a:buChar char="•"/>
            </a:pPr>
            <a:r>
              <a:rPr lang="en-US" sz="3600" dirty="0" smtClean="0">
                <a:latin typeface="Elephant" pitchFamily="18" charset="0"/>
              </a:rPr>
              <a:t>Attitude</a:t>
            </a:r>
          </a:p>
          <a:p>
            <a:pPr marL="285750" indent="-285750">
              <a:lnSpc>
                <a:spcPct val="150000"/>
              </a:lnSpc>
              <a:buFont typeface="Arial" pitchFamily="34" charset="0"/>
              <a:buChar char="•"/>
            </a:pPr>
            <a:r>
              <a:rPr lang="en-US" sz="3600" dirty="0" smtClean="0">
                <a:latin typeface="Elephant" pitchFamily="18" charset="0"/>
              </a:rPr>
              <a:t>Respect</a:t>
            </a:r>
          </a:p>
          <a:p>
            <a:pPr marL="285750" indent="-285750">
              <a:lnSpc>
                <a:spcPct val="150000"/>
              </a:lnSpc>
              <a:buFont typeface="Arial" pitchFamily="34" charset="0"/>
              <a:buChar char="•"/>
            </a:pPr>
            <a:r>
              <a:rPr lang="en-US" sz="3600" dirty="0" smtClean="0">
                <a:latin typeface="Elephant" pitchFamily="18" charset="0"/>
              </a:rPr>
              <a:t>Effort</a:t>
            </a:r>
          </a:p>
          <a:p>
            <a:pPr marL="285750" indent="-285750">
              <a:lnSpc>
                <a:spcPct val="150000"/>
              </a:lnSpc>
              <a:buFont typeface="Arial" pitchFamily="34" charset="0"/>
              <a:buChar char="•"/>
            </a:pPr>
            <a:r>
              <a:rPr lang="en-US" sz="3600" dirty="0" smtClean="0">
                <a:latin typeface="Elephant" pitchFamily="18" charset="0"/>
              </a:rPr>
              <a:t>Safety</a:t>
            </a:r>
            <a:endParaRPr lang="en-US" sz="3600" dirty="0">
              <a:latin typeface="Elephant" pitchFamily="18" charset="0"/>
            </a:endParaRPr>
          </a:p>
        </p:txBody>
      </p:sp>
      <p:pic>
        <p:nvPicPr>
          <p:cNvPr id="14" name="Picture 2" descr="http://t1.gstatic.com/images?q=tbn:ANd9GcQiwwUXjrXASiPsXeT7eVixOqUgn5XcdquyKw53lsxxkt3_M9IfbQ:teacherweb.com/IL/CarolynWenz/Moreschi/pawprint.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05400" y="4648200"/>
            <a:ext cx="1428750" cy="1422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t1.gstatic.com/images?q=tbn:ANd9GcQiwwUXjrXASiPsXeT7eVixOqUgn5XcdquyKw53lsxxkt3_M9IfbQ:teacherweb.com/IL/CarolynWenz/Moreschi/pawprin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038600"/>
            <a:ext cx="1381125" cy="13749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t1.gstatic.com/images?q=tbn:ANd9GcQiwwUXjrXASiPsXeT7eVixOqUgn5XcdquyKw53lsxxkt3_M9IfbQ:teacherweb.com/IL/CarolynWenz/Moreschi/pawprin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665380"/>
            <a:ext cx="137772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t1.gstatic.com/images?q=tbn:ANd9GcQiwwUXjrXASiPsXeT7eVixOqUgn5XcdquyKw53lsxxkt3_M9IfbQ:teacherweb.com/IL/CarolynWenz/Moreschi/pawprin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8922" y="1880683"/>
            <a:ext cx="1454263" cy="1447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0061" y="152400"/>
            <a:ext cx="2133600" cy="1600200"/>
          </a:xfrm>
          <a:prstGeom prst="rect">
            <a:avLst/>
          </a:prstGeom>
        </p:spPr>
      </p:pic>
    </p:spTree>
    <p:extLst>
      <p:ext uri="{BB962C8B-B14F-4D97-AF65-F5344CB8AC3E}">
        <p14:creationId xmlns:p14="http://schemas.microsoft.com/office/powerpoint/2010/main" val="2879229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0" presetClass="entr" presetSubtype="0" fill="hold" nodeType="afterEffect">
                                  <p:stCondLst>
                                    <p:cond delay="50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500"/>
                            </p:stCondLst>
                            <p:childTnLst>
                              <p:par>
                                <p:cTn id="31" presetID="10" presetClass="entr" presetSubtype="0" fill="hold" nodeType="afterEffect">
                                  <p:stCondLst>
                                    <p:cond delay="5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2500"/>
                            </p:stCondLst>
                            <p:childTnLst>
                              <p:par>
                                <p:cTn id="35" presetID="10" presetClass="entr" presetSubtype="0" fill="hold" nodeType="afterEffect">
                                  <p:stCondLst>
                                    <p:cond delay="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3500"/>
                            </p:stCondLst>
                            <p:childTnLst>
                              <p:par>
                                <p:cTn id="39" presetID="31"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Cougar CARES Assembly</a:t>
            </a:r>
            <a:endParaRPr lang="en-US" dirty="0">
              <a:solidFill>
                <a:srgbClr val="FF0000"/>
              </a:solidFill>
            </a:endParaRPr>
          </a:p>
        </p:txBody>
      </p:sp>
      <p:sp>
        <p:nvSpPr>
          <p:cNvPr id="4" name="Content Placeholder 3"/>
          <p:cNvSpPr>
            <a:spLocks noGrp="1"/>
          </p:cNvSpPr>
          <p:nvPr>
            <p:ph sz="half" idx="2"/>
          </p:nvPr>
        </p:nvSpPr>
        <p:spPr>
          <a:xfrm>
            <a:off x="457200" y="1600200"/>
            <a:ext cx="8229600" cy="4525963"/>
          </a:xfrm>
        </p:spPr>
        <p:txBody>
          <a:bodyPr/>
          <a:lstStyle/>
          <a:p>
            <a:r>
              <a:rPr lang="en-US" sz="3200" b="1" dirty="0" smtClean="0">
                <a:latin typeface="Bradley Hand ITC" panose="03070402050302030203" pitchFamily="66" charset="0"/>
              </a:rPr>
              <a:t>Each classroom recognizes one student that exemplifies the focused character trait for the month</a:t>
            </a:r>
          </a:p>
          <a:p>
            <a:r>
              <a:rPr lang="en-US" sz="3200" b="1" dirty="0" smtClean="0">
                <a:latin typeface="Bradley Hand ITC" panose="03070402050302030203" pitchFamily="66" charset="0"/>
              </a:rPr>
              <a:t>Selected student will receive certificate, pencil, and a medal</a:t>
            </a:r>
          </a:p>
          <a:p>
            <a:r>
              <a:rPr lang="en-US" sz="3200" b="1" dirty="0" smtClean="0">
                <a:latin typeface="Bradley Hand ITC" panose="03070402050302030203" pitchFamily="66" charset="0"/>
              </a:rPr>
              <a:t>Use the time to review the current trait and roll out the next trait to focus on.</a:t>
            </a:r>
          </a:p>
          <a:p>
            <a:endParaRPr lang="en-US" dirty="0" smtClean="0"/>
          </a:p>
          <a:p>
            <a:endParaRPr lang="en-US" dirty="0" smtClean="0"/>
          </a:p>
          <a:p>
            <a:endParaRPr lang="en-US" dirty="0"/>
          </a:p>
        </p:txBody>
      </p:sp>
    </p:spTree>
    <p:extLst>
      <p:ext uri="{BB962C8B-B14F-4D97-AF65-F5344CB8AC3E}">
        <p14:creationId xmlns:p14="http://schemas.microsoft.com/office/powerpoint/2010/main" val="26722704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5943600"/>
            <a:ext cx="7086600" cy="369332"/>
          </a:xfrm>
          <a:prstGeom prst="rect">
            <a:avLst/>
          </a:prstGeom>
          <a:noFill/>
        </p:spPr>
        <p:txBody>
          <a:bodyPr wrap="square" rtlCol="0">
            <a:spAutoFit/>
          </a:bodyPr>
          <a:lstStyle/>
          <a:p>
            <a:pPr algn="ctr"/>
            <a:r>
              <a:rPr lang="en-US" dirty="0" smtClean="0">
                <a:solidFill>
                  <a:srgbClr val="FF0000"/>
                </a:solidFill>
              </a:rPr>
              <a:t>See “Attitude” CARES assembly </a:t>
            </a:r>
            <a:endParaRPr lang="en-US" dirty="0">
              <a:solidFill>
                <a:srgbClr val="FF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0150" y="685800"/>
            <a:ext cx="6667500" cy="5000625"/>
          </a:xfrm>
          <a:prstGeom prst="rect">
            <a:avLst/>
          </a:prstGeom>
        </p:spPr>
      </p:pic>
    </p:spTree>
    <p:extLst>
      <p:ext uri="{BB962C8B-B14F-4D97-AF65-F5344CB8AC3E}">
        <p14:creationId xmlns:p14="http://schemas.microsoft.com/office/powerpoint/2010/main" val="8562130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normAutofit/>
          </a:bodyPr>
          <a:lstStyle/>
          <a:p>
            <a:r>
              <a:rPr lang="en-US" sz="6000" dirty="0" smtClean="0">
                <a:effectLst>
                  <a:outerShdw blurRad="38100" dist="38100" dir="2700000" algn="tl">
                    <a:srgbClr val="000000">
                      <a:alpha val="43137"/>
                    </a:srgbClr>
                  </a:outerShdw>
                </a:effectLst>
                <a:latin typeface="Copperplate Gothic Bold" pitchFamily="34" charset="0"/>
              </a:rPr>
              <a:t>What is PBIS?</a:t>
            </a:r>
            <a:endParaRPr lang="en-US" sz="6000" dirty="0">
              <a:effectLst>
                <a:outerShdw blurRad="38100" dist="38100" dir="2700000" algn="tl">
                  <a:srgbClr val="000000">
                    <a:alpha val="43137"/>
                  </a:srgbClr>
                </a:outerShdw>
              </a:effectLst>
              <a:latin typeface="Copperplate Gothic Bold" pitchFamily="34" charset="0"/>
            </a:endParaRPr>
          </a:p>
        </p:txBody>
      </p:sp>
      <p:sp>
        <p:nvSpPr>
          <p:cNvPr id="5" name="Content Placeholder 4"/>
          <p:cNvSpPr>
            <a:spLocks noGrp="1"/>
          </p:cNvSpPr>
          <p:nvPr>
            <p:ph idx="1"/>
          </p:nvPr>
        </p:nvSpPr>
        <p:spPr/>
        <p:txBody>
          <a:bodyPr/>
          <a:lstStyle/>
          <a:p>
            <a:pPr marL="0" indent="0">
              <a:buNone/>
            </a:pPr>
            <a:r>
              <a:rPr lang="en-US" dirty="0" smtClean="0">
                <a:latin typeface="Elephant" pitchFamily="18" charset="0"/>
              </a:rPr>
              <a:t>PBIS is</a:t>
            </a:r>
            <a:r>
              <a:rPr lang="en-US" dirty="0" smtClean="0"/>
              <a:t>:</a:t>
            </a:r>
          </a:p>
          <a:p>
            <a:r>
              <a:rPr lang="en-US" dirty="0" smtClean="0"/>
              <a:t>a positive behavior management process to make Jason Lee a safe place.</a:t>
            </a:r>
          </a:p>
          <a:p>
            <a:r>
              <a:rPr lang="en-US" dirty="0" smtClean="0"/>
              <a:t>a system of clear school wide expectations with consequences and incentives.</a:t>
            </a:r>
          </a:p>
          <a:p>
            <a:r>
              <a:rPr lang="en-US" dirty="0" smtClean="0"/>
              <a:t>interventions when you need help.</a:t>
            </a:r>
          </a:p>
          <a:p>
            <a:r>
              <a:rPr lang="en-US" dirty="0" smtClean="0"/>
              <a:t>recognition and celebration for your successes!</a:t>
            </a:r>
          </a:p>
          <a:p>
            <a:endParaRPr lang="en-US" dirty="0"/>
          </a:p>
        </p:txBody>
      </p:sp>
      <p:pic>
        <p:nvPicPr>
          <p:cNvPr id="2051" name="Picture 3" descr="C:\Users\neillbr\AppData\Local\Microsoft\Windows\Temporary Internet Files\Content.IE5\ZVRUJH5Q\MP9003872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810000"/>
            <a:ext cx="2064264" cy="2895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480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80">
                                          <p:stCondLst>
                                            <p:cond delay="0"/>
                                          </p:stCondLst>
                                        </p:cTn>
                                        <p:tgtEl>
                                          <p:spTgt spid="5">
                                            <p:txEl>
                                              <p:pRg st="2" end="2"/>
                                            </p:txEl>
                                          </p:spTgt>
                                        </p:tgtEl>
                                      </p:cBhvr>
                                    </p:animEffect>
                                    <p:anim calcmode="lin" valueType="num">
                                      <p:cBhvr>
                                        <p:cTn id="13"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xEl>
                                              <p:pRg st="2" end="2"/>
                                            </p:txEl>
                                          </p:spTgt>
                                        </p:tgtEl>
                                      </p:cBhvr>
                                      <p:to x="100000" y="60000"/>
                                    </p:animScale>
                                    <p:animScale>
                                      <p:cBhvr>
                                        <p:cTn id="19" dur="166" decel="50000">
                                          <p:stCondLst>
                                            <p:cond delay="676"/>
                                          </p:stCondLst>
                                        </p:cTn>
                                        <p:tgtEl>
                                          <p:spTgt spid="5">
                                            <p:txEl>
                                              <p:pRg st="2" end="2"/>
                                            </p:txEl>
                                          </p:spTgt>
                                        </p:tgtEl>
                                      </p:cBhvr>
                                      <p:to x="100000" y="100000"/>
                                    </p:animScale>
                                    <p:animScale>
                                      <p:cBhvr>
                                        <p:cTn id="20" dur="26">
                                          <p:stCondLst>
                                            <p:cond delay="1312"/>
                                          </p:stCondLst>
                                        </p:cTn>
                                        <p:tgtEl>
                                          <p:spTgt spid="5">
                                            <p:txEl>
                                              <p:pRg st="2" end="2"/>
                                            </p:txEl>
                                          </p:spTgt>
                                        </p:tgtEl>
                                      </p:cBhvr>
                                      <p:to x="100000" y="80000"/>
                                    </p:animScale>
                                    <p:animScale>
                                      <p:cBhvr>
                                        <p:cTn id="21" dur="166" decel="50000">
                                          <p:stCondLst>
                                            <p:cond delay="1338"/>
                                          </p:stCondLst>
                                        </p:cTn>
                                        <p:tgtEl>
                                          <p:spTgt spid="5">
                                            <p:txEl>
                                              <p:pRg st="2" end="2"/>
                                            </p:txEl>
                                          </p:spTgt>
                                        </p:tgtEl>
                                      </p:cBhvr>
                                      <p:to x="100000" y="100000"/>
                                    </p:animScale>
                                    <p:animScale>
                                      <p:cBhvr>
                                        <p:cTn id="22" dur="26">
                                          <p:stCondLst>
                                            <p:cond delay="1642"/>
                                          </p:stCondLst>
                                        </p:cTn>
                                        <p:tgtEl>
                                          <p:spTgt spid="5">
                                            <p:txEl>
                                              <p:pRg st="2" end="2"/>
                                            </p:txEl>
                                          </p:spTgt>
                                        </p:tgtEl>
                                      </p:cBhvr>
                                      <p:to x="100000" y="90000"/>
                                    </p:animScale>
                                    <p:animScale>
                                      <p:cBhvr>
                                        <p:cTn id="23" dur="166" decel="50000">
                                          <p:stCondLst>
                                            <p:cond delay="1668"/>
                                          </p:stCondLst>
                                        </p:cTn>
                                        <p:tgtEl>
                                          <p:spTgt spid="5">
                                            <p:txEl>
                                              <p:pRg st="2" end="2"/>
                                            </p:txEl>
                                          </p:spTgt>
                                        </p:tgtEl>
                                      </p:cBhvr>
                                      <p:to x="100000" y="100000"/>
                                    </p:animScale>
                                    <p:animScale>
                                      <p:cBhvr>
                                        <p:cTn id="24" dur="26">
                                          <p:stCondLst>
                                            <p:cond delay="1808"/>
                                          </p:stCondLst>
                                        </p:cTn>
                                        <p:tgtEl>
                                          <p:spTgt spid="5">
                                            <p:txEl>
                                              <p:pRg st="2" end="2"/>
                                            </p:txEl>
                                          </p:spTgt>
                                        </p:tgtEl>
                                      </p:cBhvr>
                                      <p:to x="100000" y="95000"/>
                                    </p:animScale>
                                    <p:animScale>
                                      <p:cBhvr>
                                        <p:cTn id="25" dur="166" decel="50000">
                                          <p:stCondLst>
                                            <p:cond delay="1834"/>
                                          </p:stCondLst>
                                        </p:cTn>
                                        <p:tgtEl>
                                          <p:spTgt spid="5">
                                            <p:txEl>
                                              <p:pRg st="2" end="2"/>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p:cTn id="30"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fontScale="90000"/>
          </a:bodyPr>
          <a:lstStyle/>
          <a:p>
            <a:r>
              <a:rPr lang="en-US" dirty="0" smtClean="0">
                <a:solidFill>
                  <a:srgbClr val="FF0000"/>
                </a:solidFill>
                <a:latin typeface="Elephant" pitchFamily="18" charset="0"/>
              </a:rPr>
              <a:t>What does PBIS do for you?</a:t>
            </a:r>
            <a:endParaRPr lang="en-US" dirty="0">
              <a:solidFill>
                <a:srgbClr val="FF0000"/>
              </a:solidFill>
              <a:latin typeface="Elephant"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t>  </a:t>
            </a:r>
            <a:r>
              <a:rPr lang="en-US" b="1" dirty="0" smtClean="0"/>
              <a:t>Students are recognized and praised for            	positive behaviors.</a:t>
            </a:r>
            <a:r>
              <a:rPr lang="en-US" dirty="0" smtClean="0"/>
              <a:t>	</a:t>
            </a:r>
          </a:p>
          <a:p>
            <a:pPr lvl="1"/>
            <a:r>
              <a:rPr lang="en-US" dirty="0"/>
              <a:t> </a:t>
            </a:r>
            <a:r>
              <a:rPr lang="en-US" dirty="0" smtClean="0"/>
              <a:t>Cougar Cash, Extra Recess, Prizes, Special jobs, Time with adults</a:t>
            </a:r>
            <a:endParaRPr lang="en-US" dirty="0"/>
          </a:p>
          <a:p>
            <a:pPr marL="514350" indent="-457200"/>
            <a:r>
              <a:rPr lang="en-US" b="1" dirty="0" smtClean="0"/>
              <a:t>Students receive interventions to help them 	self manage their unsuccessful behaviors.</a:t>
            </a:r>
          </a:p>
          <a:p>
            <a:pPr marL="914400" lvl="1" indent="-457200"/>
            <a:r>
              <a:rPr lang="en-US" dirty="0" smtClean="0"/>
              <a:t>Teacher-student conference, parent contact, Classroom Reset, Make it Right, parent conference, office referral, CARES room</a:t>
            </a:r>
          </a:p>
          <a:p>
            <a:pPr marL="57150" indent="0">
              <a:buNone/>
            </a:pPr>
            <a:r>
              <a:rPr lang="en-US" dirty="0" smtClean="0"/>
              <a:t>		</a:t>
            </a:r>
          </a:p>
        </p:txBody>
      </p:sp>
      <p:pic>
        <p:nvPicPr>
          <p:cNvPr id="3074" name="Picture 2" descr="C:\Users\neillbr\AppData\Local\Microsoft\Windows\Temporary Internet Files\Content.IE5\4CVDGR22\MC9003897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876800"/>
            <a:ext cx="886054" cy="182697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neillbr\AppData\Local\Microsoft\Windows\Temporary Internet Files\Content.IE5\DS8JG6B4\MC90029917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685799"/>
            <a:ext cx="1317424" cy="1596459"/>
          </a:xfrm>
          <a:prstGeom prst="rect">
            <a:avLst/>
          </a:prstGeom>
          <a:noFill/>
          <a:extLst>
            <a:ext uri="{909E8E84-426E-40dd-AFC4-6F175D3DCCD1}">
              <a14:hiddenFill xmlns:a14="http://schemas.microsoft.com/office/drawing/2010/main">
                <a:solidFill>
                  <a:srgbClr val="FFFFFF"/>
                </a:solidFill>
              </a14:hiddenFill>
            </a:ext>
          </a:extLst>
        </p:spPr>
      </p:pic>
      <p:sp>
        <p:nvSpPr>
          <p:cNvPr id="4" name="Horizontal Scroll 3"/>
          <p:cNvSpPr/>
          <p:nvPr/>
        </p:nvSpPr>
        <p:spPr>
          <a:xfrm>
            <a:off x="4495800" y="5410200"/>
            <a:ext cx="4191000" cy="8382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Self Check, please!!!</a:t>
            </a:r>
            <a:endParaRPr lang="en-US" sz="2400" dirty="0">
              <a:solidFill>
                <a:srgbClr val="FF0000"/>
              </a:solidFill>
            </a:endParaRPr>
          </a:p>
        </p:txBody>
      </p:sp>
    </p:spTree>
    <p:extLst>
      <p:ext uri="{BB962C8B-B14F-4D97-AF65-F5344CB8AC3E}">
        <p14:creationId xmlns:p14="http://schemas.microsoft.com/office/powerpoint/2010/main" val="996158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010400" cy="1143000"/>
          </a:xfrm>
        </p:spPr>
        <p:txBody>
          <a:bodyPr>
            <a:normAutofit/>
          </a:bodyPr>
          <a:lstStyle/>
          <a:p>
            <a:r>
              <a:rPr lang="en-US" dirty="0" smtClean="0">
                <a:solidFill>
                  <a:srgbClr val="FF0000"/>
                </a:solidFill>
                <a:latin typeface="Jokerman" pitchFamily="82" charset="0"/>
              </a:rPr>
              <a:t>How does PBIS work?</a:t>
            </a:r>
            <a:endParaRPr lang="en-US" dirty="0">
              <a:solidFill>
                <a:srgbClr val="FF0000"/>
              </a:solidFill>
              <a:latin typeface="Jokerman" pitchFamily="82" charset="0"/>
            </a:endParaRPr>
          </a:p>
        </p:txBody>
      </p:sp>
      <p:pic>
        <p:nvPicPr>
          <p:cNvPr id="4098" name="Picture 2" descr="C:\Users\neillbr\AppData\Local\Microsoft\Windows\Temporary Internet Files\Content.IE5\7TV4HS4Y\MC900338654[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1143000"/>
            <a:ext cx="1751229" cy="11294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1524000"/>
            <a:ext cx="6248400" cy="4031873"/>
          </a:xfrm>
          <a:prstGeom prst="rect">
            <a:avLst/>
          </a:prstGeom>
          <a:noFill/>
        </p:spPr>
        <p:txBody>
          <a:bodyPr wrap="square" rtlCol="0">
            <a:spAutoFit/>
          </a:bodyPr>
          <a:lstStyle/>
          <a:p>
            <a:pPr marL="285750" indent="-285750">
              <a:buFont typeface="Arial" pitchFamily="34" charset="0"/>
              <a:buChar char="•"/>
            </a:pPr>
            <a:r>
              <a:rPr lang="en-US" sz="3200" b="1" dirty="0" smtClean="0">
                <a:latin typeface="Chiller" pitchFamily="82" charset="0"/>
              </a:rPr>
              <a:t>All students follow the same set of rules and expectations throughout all areas in the building.</a:t>
            </a:r>
          </a:p>
          <a:p>
            <a:pPr marL="285750" indent="-285750">
              <a:buFont typeface="Arial" pitchFamily="34" charset="0"/>
              <a:buChar char="•"/>
            </a:pPr>
            <a:r>
              <a:rPr lang="en-US" sz="3200" b="1" dirty="0" smtClean="0">
                <a:latin typeface="Chiller" pitchFamily="82" charset="0"/>
              </a:rPr>
              <a:t>When students follow the rules and expectations, they are recognized.</a:t>
            </a:r>
          </a:p>
          <a:p>
            <a:pPr marL="285750" indent="-285750">
              <a:buFont typeface="Arial" pitchFamily="34" charset="0"/>
              <a:buChar char="•"/>
            </a:pPr>
            <a:r>
              <a:rPr lang="en-US" sz="3200" b="1" dirty="0" smtClean="0">
                <a:latin typeface="Chiller" pitchFamily="82" charset="0"/>
              </a:rPr>
              <a:t>When students do not follow the rules, there are planned consequences to help them get back on track.</a:t>
            </a:r>
            <a:endParaRPr lang="en-US" sz="3200" b="1" dirty="0">
              <a:latin typeface="Chiller" pitchFamily="82" charset="0"/>
            </a:endParaRPr>
          </a:p>
        </p:txBody>
      </p:sp>
      <p:pic>
        <p:nvPicPr>
          <p:cNvPr id="4099" name="Picture 3" descr="C:\Users\neillbr\AppData\Local\Microsoft\Windows\Temporary Internet Files\Content.IE5\Y5P8IKJ1\MC9102170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505200"/>
            <a:ext cx="252795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248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4">
                                            <p:txEl>
                                              <p:pRg st="1" end="1"/>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4">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Goals for the day</a:t>
            </a:r>
            <a:endParaRPr lang="en-US" dirty="0">
              <a:solidFill>
                <a:srgbClr val="FF0000"/>
              </a:solidFill>
            </a:endParaRPr>
          </a:p>
        </p:txBody>
      </p:sp>
      <p:sp>
        <p:nvSpPr>
          <p:cNvPr id="3" name="Content Placeholder 2"/>
          <p:cNvSpPr>
            <a:spLocks noGrp="1"/>
          </p:cNvSpPr>
          <p:nvPr>
            <p:ph idx="1"/>
          </p:nvPr>
        </p:nvSpPr>
        <p:spPr>
          <a:xfrm>
            <a:off x="457200" y="1524000"/>
            <a:ext cx="8229600" cy="4602163"/>
          </a:xfrm>
        </p:spPr>
        <p:txBody>
          <a:bodyPr/>
          <a:lstStyle/>
          <a:p>
            <a:r>
              <a:rPr lang="en-US" dirty="0" smtClean="0"/>
              <a:t>What is PBIS and how PBIS can look like at an Elementary School</a:t>
            </a:r>
          </a:p>
          <a:p>
            <a:pPr marL="0" indent="0">
              <a:buNone/>
            </a:pPr>
            <a:endParaRPr lang="en-US" sz="1000" dirty="0" smtClean="0"/>
          </a:p>
          <a:p>
            <a:r>
              <a:rPr lang="en-US" dirty="0" smtClean="0"/>
              <a:t>How to turn your school into a proactive school rather than reactive</a:t>
            </a:r>
          </a:p>
          <a:p>
            <a:endParaRPr lang="en-US" sz="1000" dirty="0" smtClean="0"/>
          </a:p>
          <a:p>
            <a:r>
              <a:rPr lang="en-US" dirty="0" smtClean="0"/>
              <a:t>Explore fun ways to celebrate appropriate student behaviors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5080000"/>
            <a:ext cx="2286000" cy="1371600"/>
          </a:xfrm>
          <a:prstGeom prst="rect">
            <a:avLst/>
          </a:prstGeom>
        </p:spPr>
      </p:pic>
    </p:spTree>
    <p:extLst>
      <p:ext uri="{BB962C8B-B14F-4D97-AF65-F5344CB8AC3E}">
        <p14:creationId xmlns:p14="http://schemas.microsoft.com/office/powerpoint/2010/main" val="8718719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6" y="1905000"/>
            <a:ext cx="9059333"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9328" y="228600"/>
            <a:ext cx="848367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is “Cougar Cash?”</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724686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20150205_1208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74676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091092" y="381000"/>
            <a:ext cx="670593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Show me the Money!!</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620299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5029200" cy="1905000"/>
          </a:xfrm>
        </p:spPr>
        <p:txBody>
          <a:bodyPr>
            <a:normAutofit fontScale="90000"/>
          </a:bodyPr>
          <a:lstStyle/>
          <a:p>
            <a:r>
              <a:rPr lang="en-US" b="1" dirty="0" smtClean="0">
                <a:solidFill>
                  <a:srgbClr val="FFFF00"/>
                </a:solidFill>
                <a:latin typeface="Aharoni" pitchFamily="2" charset="-79"/>
                <a:cs typeface="Aharoni" pitchFamily="2" charset="-79"/>
              </a:rPr>
              <a:t>How can you earn Cougar Cash?</a:t>
            </a:r>
            <a:endParaRPr lang="en-US" b="1" dirty="0">
              <a:solidFill>
                <a:srgbClr val="FFFF00"/>
              </a:solidFill>
              <a:latin typeface="Aharoni" pitchFamily="2" charset="-79"/>
              <a:cs typeface="Aharoni" pitchFamily="2" charset="-79"/>
            </a:endParaRPr>
          </a:p>
        </p:txBody>
      </p:sp>
      <p:sp>
        <p:nvSpPr>
          <p:cNvPr id="3" name="Content Placeholder 2"/>
          <p:cNvSpPr>
            <a:spLocks noGrp="1"/>
          </p:cNvSpPr>
          <p:nvPr>
            <p:ph idx="1"/>
          </p:nvPr>
        </p:nvSpPr>
        <p:spPr>
          <a:xfrm>
            <a:off x="457200" y="2214489"/>
            <a:ext cx="8229600" cy="3886200"/>
          </a:xfrm>
        </p:spPr>
        <p:txBody>
          <a:bodyPr>
            <a:normAutofit fontScale="62500" lnSpcReduction="20000"/>
          </a:bodyPr>
          <a:lstStyle/>
          <a:p>
            <a:pPr marL="0" indent="0">
              <a:spcBef>
                <a:spcPts val="1200"/>
              </a:spcBef>
              <a:buNone/>
            </a:pPr>
            <a:endParaRPr lang="en-US" sz="2800" dirty="0" smtClean="0">
              <a:latin typeface="Britannic Bold" pitchFamily="34" charset="0"/>
            </a:endParaRPr>
          </a:p>
          <a:p>
            <a:pPr>
              <a:spcBef>
                <a:spcPts val="1200"/>
              </a:spcBef>
            </a:pPr>
            <a:r>
              <a:rPr lang="en-US" sz="4500" dirty="0" smtClean="0">
                <a:latin typeface="Britannic Bold" pitchFamily="34" charset="0"/>
              </a:rPr>
              <a:t>Following the CARES rules</a:t>
            </a:r>
          </a:p>
          <a:p>
            <a:pPr>
              <a:spcBef>
                <a:spcPts val="1200"/>
              </a:spcBef>
            </a:pPr>
            <a:r>
              <a:rPr lang="en-US" sz="4500" dirty="0" smtClean="0">
                <a:latin typeface="Britannic Bold" pitchFamily="34" charset="0"/>
              </a:rPr>
              <a:t>Going above and beyond to make Jason Lee safe</a:t>
            </a:r>
          </a:p>
          <a:p>
            <a:pPr>
              <a:spcBef>
                <a:spcPts val="1200"/>
              </a:spcBef>
            </a:pPr>
            <a:r>
              <a:rPr lang="en-US" sz="4500" dirty="0" smtClean="0">
                <a:latin typeface="Britannic Bold" pitchFamily="34" charset="0"/>
              </a:rPr>
              <a:t>Showing respect to all students and staff</a:t>
            </a:r>
          </a:p>
          <a:p>
            <a:pPr>
              <a:spcBef>
                <a:spcPts val="1200"/>
              </a:spcBef>
            </a:pPr>
            <a:r>
              <a:rPr lang="en-US" sz="4500" dirty="0" smtClean="0">
                <a:latin typeface="Britannic Bold" pitchFamily="34" charset="0"/>
              </a:rPr>
              <a:t>Doing the right thing (even if nobody is looking)</a:t>
            </a:r>
          </a:p>
          <a:p>
            <a:pPr>
              <a:spcBef>
                <a:spcPts val="1200"/>
              </a:spcBef>
            </a:pPr>
            <a:r>
              <a:rPr lang="en-US" sz="4500" dirty="0" smtClean="0">
                <a:latin typeface="Britannic Bold" pitchFamily="34" charset="0"/>
              </a:rPr>
              <a:t>Playing nicely with everyone</a:t>
            </a:r>
          </a:p>
          <a:p>
            <a:pPr>
              <a:spcBef>
                <a:spcPts val="1200"/>
              </a:spcBef>
            </a:pPr>
            <a:r>
              <a:rPr lang="en-US" sz="4500" dirty="0" smtClean="0">
                <a:latin typeface="Britannic Bold" pitchFamily="34" charset="0"/>
              </a:rPr>
              <a:t>Trying your hardest</a:t>
            </a:r>
          </a:p>
          <a:p>
            <a:pPr>
              <a:spcBef>
                <a:spcPts val="1200"/>
              </a:spcBef>
            </a:pPr>
            <a:r>
              <a:rPr lang="en-US" sz="4500" dirty="0" smtClean="0">
                <a:latin typeface="Britannic Bold" pitchFamily="34" charset="0"/>
              </a:rPr>
              <a:t>Showing good sportsmanship</a:t>
            </a:r>
          </a:p>
          <a:p>
            <a:pPr marL="0" indent="0">
              <a:buNone/>
            </a:pPr>
            <a:endParaRPr lang="en-US" sz="2800" dirty="0" smtClean="0"/>
          </a:p>
        </p:txBody>
      </p:sp>
      <p:pic>
        <p:nvPicPr>
          <p:cNvPr id="7170" name="Picture 2" descr="C:\Users\neillbr\AppData\Local\Microsoft\Windows\Temporary Internet Files\Content.IE5\R8YNPUV9\MP90038263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52400"/>
            <a:ext cx="288036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1142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dirty="0" smtClean="0">
                <a:effectLst>
                  <a:outerShdw blurRad="38100" dist="38100" dir="2700000" algn="tl">
                    <a:srgbClr val="000000">
                      <a:alpha val="43137"/>
                    </a:srgbClr>
                  </a:outerShdw>
                </a:effectLst>
                <a:latin typeface="Britannic Bold" pitchFamily="34" charset="0"/>
              </a:rPr>
              <a:t>All Staff including:</a:t>
            </a:r>
          </a:p>
          <a:p>
            <a:r>
              <a:rPr lang="en-US" dirty="0" smtClean="0">
                <a:effectLst>
                  <a:outerShdw blurRad="38100" dist="38100" dir="2700000" algn="tl">
                    <a:srgbClr val="000000">
                      <a:alpha val="43137"/>
                    </a:srgbClr>
                  </a:outerShdw>
                </a:effectLst>
                <a:latin typeface="Britannic Bold" pitchFamily="34" charset="0"/>
              </a:rPr>
              <a:t>Teachers</a:t>
            </a:r>
          </a:p>
          <a:p>
            <a:r>
              <a:rPr lang="en-US" dirty="0" smtClean="0">
                <a:effectLst>
                  <a:outerShdw blurRad="38100" dist="38100" dir="2700000" algn="tl">
                    <a:srgbClr val="000000">
                      <a:alpha val="43137"/>
                    </a:srgbClr>
                  </a:outerShdw>
                </a:effectLst>
                <a:latin typeface="Britannic Bold" pitchFamily="34" charset="0"/>
              </a:rPr>
              <a:t>Substitute Teachers</a:t>
            </a:r>
          </a:p>
          <a:p>
            <a:r>
              <a:rPr lang="en-US" dirty="0" smtClean="0">
                <a:effectLst>
                  <a:outerShdw blurRad="38100" dist="38100" dir="2700000" algn="tl">
                    <a:srgbClr val="000000">
                      <a:alpha val="43137"/>
                    </a:srgbClr>
                  </a:outerShdw>
                </a:effectLst>
                <a:latin typeface="Britannic Bold" pitchFamily="34" charset="0"/>
              </a:rPr>
              <a:t>Office staff</a:t>
            </a:r>
          </a:p>
          <a:p>
            <a:r>
              <a:rPr lang="en-US" dirty="0" smtClean="0">
                <a:effectLst>
                  <a:outerShdw blurRad="38100" dist="38100" dir="2700000" algn="tl">
                    <a:srgbClr val="000000">
                      <a:alpha val="43137"/>
                    </a:srgbClr>
                  </a:outerShdw>
                </a:effectLst>
                <a:latin typeface="Britannic Bold" pitchFamily="34" charset="0"/>
              </a:rPr>
              <a:t>Cafeteria Staff</a:t>
            </a:r>
          </a:p>
          <a:p>
            <a:r>
              <a:rPr lang="en-US" dirty="0" smtClean="0">
                <a:effectLst>
                  <a:outerShdw blurRad="38100" dist="38100" dir="2700000" algn="tl">
                    <a:srgbClr val="000000">
                      <a:alpha val="43137"/>
                    </a:srgbClr>
                  </a:outerShdw>
                </a:effectLst>
                <a:latin typeface="Britannic Bold" pitchFamily="34" charset="0"/>
              </a:rPr>
              <a:t>Custodians</a:t>
            </a:r>
          </a:p>
          <a:p>
            <a:r>
              <a:rPr lang="en-US" dirty="0" smtClean="0">
                <a:effectLst>
                  <a:outerShdw blurRad="38100" dist="38100" dir="2700000" algn="tl">
                    <a:srgbClr val="000000">
                      <a:alpha val="43137"/>
                    </a:srgbClr>
                  </a:outerShdw>
                </a:effectLst>
                <a:latin typeface="Britannic Bold" pitchFamily="34" charset="0"/>
              </a:rPr>
              <a:t>Playground Supervisors</a:t>
            </a:r>
          </a:p>
          <a:p>
            <a:r>
              <a:rPr lang="en-US" dirty="0" smtClean="0">
                <a:effectLst>
                  <a:outerShdw blurRad="38100" dist="38100" dir="2700000" algn="tl">
                    <a:srgbClr val="000000">
                      <a:alpha val="43137"/>
                    </a:srgbClr>
                  </a:outerShdw>
                </a:effectLst>
                <a:latin typeface="Britannic Bold" pitchFamily="34" charset="0"/>
              </a:rPr>
              <a:t>Crossing Guards</a:t>
            </a:r>
          </a:p>
          <a:p>
            <a:r>
              <a:rPr lang="en-US" dirty="0" smtClean="0">
                <a:effectLst>
                  <a:outerShdw blurRad="38100" dist="38100" dir="2700000" algn="tl">
                    <a:srgbClr val="000000">
                      <a:alpha val="43137"/>
                    </a:srgbClr>
                  </a:outerShdw>
                </a:effectLst>
                <a:latin typeface="Britannic Bold" pitchFamily="34" charset="0"/>
              </a:rPr>
              <a:t>Para-educators</a:t>
            </a:r>
            <a:endParaRPr lang="en-US" dirty="0">
              <a:effectLst>
                <a:outerShdw blurRad="38100" dist="38100" dir="2700000" algn="tl">
                  <a:srgbClr val="000000">
                    <a:alpha val="43137"/>
                  </a:srgbClr>
                </a:outerShdw>
              </a:effectLst>
              <a:latin typeface="Britannic Bold" pitchFamily="34" charset="0"/>
            </a:endParaRPr>
          </a:p>
        </p:txBody>
      </p:sp>
      <p:sp>
        <p:nvSpPr>
          <p:cNvPr id="5" name="Rectangle 4"/>
          <p:cNvSpPr/>
          <p:nvPr/>
        </p:nvSpPr>
        <p:spPr>
          <a:xfrm>
            <a:off x="675491" y="457200"/>
            <a:ext cx="7793032"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Who awards Cougar Cash?</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8194" name="Picture 2" descr="C:\Users\neillbr\AppData\Local\Microsoft\Windows\Temporary Internet Files\Content.IE5\BVL3V8YC\MM900046566[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05077" y="1600200"/>
            <a:ext cx="1618074"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neillbr\AppData\Local\Microsoft\Windows\Temporary Internet Files\Content.IE5\X20WJFTH\MC9003553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114800"/>
            <a:ext cx="1511503" cy="181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1929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229600" cy="1446550"/>
          </a:xfrm>
          <a:prstGeom prst="rect">
            <a:avLst/>
          </a:prstGeom>
          <a:noFill/>
        </p:spPr>
        <p:txBody>
          <a:bodyPr wrap="squar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Where can students spend their Cougar Cash?</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TextBox 4"/>
          <p:cNvSpPr txBox="1"/>
          <p:nvPr/>
        </p:nvSpPr>
        <p:spPr>
          <a:xfrm>
            <a:off x="381000" y="4297368"/>
            <a:ext cx="8458200" cy="2554545"/>
          </a:xfrm>
          <a:prstGeom prst="rect">
            <a:avLst/>
          </a:prstGeom>
          <a:noFill/>
        </p:spPr>
        <p:txBody>
          <a:bodyPr wrap="square" rtlCol="0">
            <a:spAutoFit/>
          </a:bodyPr>
          <a:lstStyle/>
          <a:p>
            <a:pPr algn="ctr"/>
            <a:r>
              <a:rPr lang="en-US" sz="3200" dirty="0" smtClean="0">
                <a:solidFill>
                  <a:srgbClr val="FF0000"/>
                </a:solidFill>
                <a:latin typeface="Britannic Bold" pitchFamily="34" charset="0"/>
              </a:rPr>
              <a:t>At the Cougar Student Store!!!</a:t>
            </a:r>
          </a:p>
          <a:p>
            <a:pPr algn="ctr"/>
            <a:endParaRPr lang="en-US" sz="3200" dirty="0">
              <a:latin typeface="Britannic Bold" pitchFamily="34" charset="0"/>
            </a:endParaRPr>
          </a:p>
          <a:p>
            <a:pPr algn="ctr"/>
            <a:r>
              <a:rPr lang="en-US" sz="3200" dirty="0" smtClean="0">
                <a:latin typeface="Britannic Bold" pitchFamily="34" charset="0"/>
              </a:rPr>
              <a:t>Store will be open every Thursday during Lunch!</a:t>
            </a:r>
          </a:p>
          <a:p>
            <a:pPr algn="ctr"/>
            <a:r>
              <a:rPr lang="en-US" sz="3200" dirty="0" smtClean="0">
                <a:latin typeface="Britannic Bold" pitchFamily="34" charset="0"/>
              </a:rPr>
              <a:t>Items priced according to value</a:t>
            </a:r>
            <a:endParaRPr lang="en-US" sz="3200" dirty="0">
              <a:latin typeface="Britannic Bold" pitchFamily="34" charset="0"/>
            </a:endParaRPr>
          </a:p>
        </p:txBody>
      </p:sp>
      <p:pic>
        <p:nvPicPr>
          <p:cNvPr id="9218" name="Picture 2" descr="C:\Users\neillbr\AppData\Local\Microsoft\Windows\Temporary Internet Files\Content.IE5\X20WJFTH\MP90040340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1280" y="1697424"/>
            <a:ext cx="3901440" cy="259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183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a:bodyPr>
          <a:lstStyle/>
          <a:p>
            <a:r>
              <a:rPr lang="en-US" sz="3600" dirty="0">
                <a:solidFill>
                  <a:srgbClr val="FF0000"/>
                </a:solidFill>
                <a:effectLst>
                  <a:outerShdw blurRad="38100" dist="38100" dir="2700000" algn="tl">
                    <a:srgbClr val="000000">
                      <a:alpha val="43137"/>
                    </a:srgbClr>
                  </a:outerShdw>
                </a:effectLst>
                <a:latin typeface="Aharoni" pitchFamily="2" charset="-79"/>
                <a:cs typeface="Aharoni" pitchFamily="2" charset="-79"/>
              </a:rPr>
              <a:t>What can I </a:t>
            </a:r>
            <a:r>
              <a:rPr lang="en-US" sz="3600"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buy with my Cougar Cash</a:t>
            </a:r>
            <a:endParaRPr lang="en-US" sz="3600" dirty="0"/>
          </a:p>
        </p:txBody>
      </p:sp>
      <p:sp>
        <p:nvSpPr>
          <p:cNvPr id="3" name="Content Placeholder 2"/>
          <p:cNvSpPr>
            <a:spLocks noGrp="1"/>
          </p:cNvSpPr>
          <p:nvPr>
            <p:ph sz="half" idx="1"/>
          </p:nvPr>
        </p:nvSpPr>
        <p:spPr>
          <a:xfrm>
            <a:off x="152400" y="990600"/>
            <a:ext cx="4038600" cy="5638800"/>
          </a:xfrm>
        </p:spPr>
        <p:txBody>
          <a:bodyPr>
            <a:normAutofit lnSpcReduction="10000"/>
          </a:bodyPr>
          <a:lstStyle/>
          <a:p>
            <a:pPr marL="0" indent="0">
              <a:spcBef>
                <a:spcPts val="0"/>
              </a:spcBef>
              <a:buNone/>
            </a:pPr>
            <a:r>
              <a:rPr lang="en-US" sz="2000" dirty="0" smtClean="0">
                <a:latin typeface="+mj-lt"/>
                <a:cs typeface="Aharoni" pitchFamily="2" charset="-79"/>
              </a:rPr>
              <a:t>1:  *  </a:t>
            </a:r>
            <a:r>
              <a:rPr lang="en-US" sz="1800" dirty="0" smtClean="0">
                <a:latin typeface="+mj-lt"/>
                <a:cs typeface="Aharoni" pitchFamily="2" charset="-79"/>
              </a:rPr>
              <a:t>Raffle ticket</a:t>
            </a:r>
          </a:p>
          <a:p>
            <a:pPr marL="0" indent="0">
              <a:spcBef>
                <a:spcPts val="0"/>
              </a:spcBef>
              <a:buNone/>
            </a:pPr>
            <a:endParaRPr lang="en-US" sz="1800" dirty="0">
              <a:latin typeface="+mj-lt"/>
              <a:cs typeface="Aharoni" pitchFamily="2" charset="-79"/>
            </a:endParaRPr>
          </a:p>
          <a:p>
            <a:pPr marL="0" indent="0">
              <a:spcBef>
                <a:spcPts val="0"/>
              </a:spcBef>
              <a:buNone/>
            </a:pPr>
            <a:r>
              <a:rPr lang="en-US" sz="1800" dirty="0" smtClean="0">
                <a:latin typeface="+mj-lt"/>
                <a:cs typeface="Aharoni" pitchFamily="2" charset="-79"/>
              </a:rPr>
              <a:t>2:   *  Pencils, Erasers, Stickers, </a:t>
            </a:r>
          </a:p>
          <a:p>
            <a:pPr marL="0" indent="0">
              <a:spcBef>
                <a:spcPts val="0"/>
              </a:spcBef>
              <a:buNone/>
            </a:pPr>
            <a:r>
              <a:rPr lang="en-US" sz="1800" dirty="0" smtClean="0">
                <a:latin typeface="+mj-lt"/>
                <a:cs typeface="Aharoni" pitchFamily="2" charset="-79"/>
              </a:rPr>
              <a:t>      *  Milk Mustaches</a:t>
            </a:r>
          </a:p>
          <a:p>
            <a:pPr marL="0" indent="0">
              <a:spcBef>
                <a:spcPts val="0"/>
              </a:spcBef>
              <a:buNone/>
            </a:pPr>
            <a:endParaRPr lang="en-US" sz="1800" dirty="0">
              <a:latin typeface="+mj-lt"/>
              <a:cs typeface="Aharoni" pitchFamily="2" charset="-79"/>
            </a:endParaRPr>
          </a:p>
          <a:p>
            <a:pPr marL="0" indent="0">
              <a:spcBef>
                <a:spcPts val="0"/>
              </a:spcBef>
              <a:buNone/>
            </a:pPr>
            <a:r>
              <a:rPr lang="en-US" sz="1800" dirty="0" smtClean="0">
                <a:latin typeface="+mj-lt"/>
                <a:cs typeface="Aharoni" pitchFamily="2" charset="-79"/>
              </a:rPr>
              <a:t>5:   *  Small treats</a:t>
            </a:r>
          </a:p>
          <a:p>
            <a:pPr marL="0" indent="0">
              <a:spcBef>
                <a:spcPts val="0"/>
              </a:spcBef>
              <a:buNone/>
            </a:pPr>
            <a:endParaRPr lang="en-US" sz="1800" dirty="0" smtClean="0">
              <a:latin typeface="+mj-lt"/>
              <a:cs typeface="Aharoni" pitchFamily="2" charset="-79"/>
            </a:endParaRPr>
          </a:p>
          <a:p>
            <a:pPr marL="0" indent="0">
              <a:spcBef>
                <a:spcPts val="0"/>
              </a:spcBef>
              <a:buNone/>
            </a:pPr>
            <a:r>
              <a:rPr lang="en-US" sz="1800" dirty="0" smtClean="0">
                <a:latin typeface="+mj-lt"/>
                <a:cs typeface="Aharoni" pitchFamily="2" charset="-79"/>
              </a:rPr>
              <a:t>10:  *   Hat day Pass</a:t>
            </a:r>
          </a:p>
          <a:p>
            <a:pPr marL="0" indent="0">
              <a:spcBef>
                <a:spcPts val="0"/>
              </a:spcBef>
              <a:buNone/>
            </a:pPr>
            <a:r>
              <a:rPr lang="en-US" sz="1800" dirty="0" smtClean="0">
                <a:latin typeface="+mj-lt"/>
                <a:cs typeface="Aharoni" pitchFamily="2" charset="-79"/>
              </a:rPr>
              <a:t>        *  </a:t>
            </a:r>
            <a:r>
              <a:rPr lang="en-US" sz="1800" dirty="0" err="1" smtClean="0">
                <a:latin typeface="+mj-lt"/>
                <a:cs typeface="Aharoni" pitchFamily="2" charset="-79"/>
              </a:rPr>
              <a:t>Otterpop</a:t>
            </a:r>
            <a:r>
              <a:rPr lang="en-US" sz="1800" dirty="0" smtClean="0">
                <a:latin typeface="+mj-lt"/>
                <a:cs typeface="Aharoni" pitchFamily="2" charset="-79"/>
              </a:rPr>
              <a:t> at lunch</a:t>
            </a:r>
          </a:p>
          <a:p>
            <a:pPr marL="0" indent="0">
              <a:spcBef>
                <a:spcPts val="0"/>
              </a:spcBef>
              <a:buNone/>
            </a:pPr>
            <a:endParaRPr lang="en-US" sz="1800" dirty="0">
              <a:latin typeface="+mj-lt"/>
              <a:cs typeface="Aharoni" pitchFamily="2" charset="-79"/>
            </a:endParaRPr>
          </a:p>
          <a:p>
            <a:pPr marL="0" indent="0">
              <a:spcBef>
                <a:spcPts val="0"/>
              </a:spcBef>
              <a:buNone/>
            </a:pPr>
            <a:r>
              <a:rPr lang="en-US" sz="1800" dirty="0" smtClean="0">
                <a:latin typeface="+mj-lt"/>
                <a:cs typeface="Aharoni" pitchFamily="2" charset="-79"/>
              </a:rPr>
              <a:t>15:  *  Name on Billboard</a:t>
            </a:r>
          </a:p>
          <a:p>
            <a:pPr marL="0" indent="0">
              <a:spcBef>
                <a:spcPts val="0"/>
              </a:spcBef>
              <a:buNone/>
            </a:pPr>
            <a:r>
              <a:rPr lang="en-US" sz="1800" dirty="0" smtClean="0">
                <a:latin typeface="+mj-lt"/>
                <a:cs typeface="Aharoni" pitchFamily="2" charset="-79"/>
              </a:rPr>
              <a:t>        *  Lunch at Special table with friend</a:t>
            </a:r>
          </a:p>
          <a:p>
            <a:pPr marL="0" indent="0">
              <a:spcBef>
                <a:spcPts val="0"/>
              </a:spcBef>
              <a:buNone/>
            </a:pPr>
            <a:r>
              <a:rPr lang="en-US" sz="1800" dirty="0" smtClean="0">
                <a:latin typeface="+mj-lt"/>
                <a:cs typeface="Aharoni" pitchFamily="2" charset="-79"/>
              </a:rPr>
              <a:t>        *  Announcement on intercom </a:t>
            </a:r>
          </a:p>
          <a:p>
            <a:pPr marL="0" indent="0">
              <a:spcBef>
                <a:spcPts val="0"/>
              </a:spcBef>
              <a:buNone/>
            </a:pPr>
            <a:r>
              <a:rPr lang="en-US" sz="1800" dirty="0">
                <a:latin typeface="+mj-lt"/>
                <a:cs typeface="Aharoni" pitchFamily="2" charset="-79"/>
              </a:rPr>
              <a:t> </a:t>
            </a:r>
            <a:r>
              <a:rPr lang="en-US" sz="1800" dirty="0" smtClean="0">
                <a:latin typeface="+mj-lt"/>
                <a:cs typeface="Aharoni" pitchFamily="2" charset="-79"/>
              </a:rPr>
              <a:t>                          with your name</a:t>
            </a:r>
          </a:p>
          <a:p>
            <a:pPr marL="0" indent="0">
              <a:spcBef>
                <a:spcPts val="0"/>
              </a:spcBef>
              <a:buNone/>
            </a:pPr>
            <a:endParaRPr lang="en-US" sz="1800" dirty="0">
              <a:latin typeface="+mj-lt"/>
              <a:cs typeface="Aharoni" pitchFamily="2" charset="-79"/>
            </a:endParaRPr>
          </a:p>
          <a:p>
            <a:pPr marL="0" indent="0">
              <a:spcBef>
                <a:spcPts val="0"/>
              </a:spcBef>
              <a:buNone/>
            </a:pPr>
            <a:r>
              <a:rPr lang="en-US" sz="1800" dirty="0" smtClean="0">
                <a:latin typeface="+mj-lt"/>
                <a:cs typeface="Aharoni" pitchFamily="2" charset="-79"/>
              </a:rPr>
              <a:t>20:   *  Dairy Queen Blizzard Coupon</a:t>
            </a:r>
          </a:p>
          <a:p>
            <a:pPr marL="0" indent="0">
              <a:spcBef>
                <a:spcPts val="0"/>
              </a:spcBef>
              <a:buNone/>
            </a:pPr>
            <a:r>
              <a:rPr lang="en-US" sz="1800" dirty="0" smtClean="0">
                <a:latin typeface="+mj-lt"/>
                <a:cs typeface="Aharoni" pitchFamily="2" charset="-79"/>
              </a:rPr>
              <a:t>         *  Custodian/Cafeteria Helper</a:t>
            </a:r>
          </a:p>
          <a:p>
            <a:pPr marL="0" indent="0">
              <a:spcBef>
                <a:spcPts val="0"/>
              </a:spcBef>
              <a:buNone/>
            </a:pPr>
            <a:r>
              <a:rPr lang="en-US" sz="1800" dirty="0">
                <a:latin typeface="+mj-lt"/>
                <a:cs typeface="Aharoni" pitchFamily="2" charset="-79"/>
              </a:rPr>
              <a:t> </a:t>
            </a:r>
            <a:r>
              <a:rPr lang="en-US" sz="1800" dirty="0" smtClean="0">
                <a:latin typeface="+mj-lt"/>
                <a:cs typeface="Aharoni" pitchFamily="2" charset="-79"/>
              </a:rPr>
              <a:t>                     during lunch recess</a:t>
            </a:r>
          </a:p>
          <a:p>
            <a:pPr marL="0" indent="0">
              <a:spcBef>
                <a:spcPts val="0"/>
              </a:spcBef>
              <a:buNone/>
            </a:pPr>
            <a:r>
              <a:rPr lang="en-US" sz="1800" dirty="0">
                <a:latin typeface="+mj-lt"/>
                <a:cs typeface="Aharoni" pitchFamily="2" charset="-79"/>
              </a:rPr>
              <a:t>	</a:t>
            </a:r>
          </a:p>
          <a:p>
            <a:pPr marL="0" indent="0">
              <a:spcBef>
                <a:spcPts val="0"/>
              </a:spcBef>
              <a:buNone/>
            </a:pPr>
            <a:endParaRPr lang="en-US" sz="2000" dirty="0" smtClean="0">
              <a:latin typeface="+mj-lt"/>
              <a:cs typeface="Aharoni" pitchFamily="2" charset="-79"/>
            </a:endParaRPr>
          </a:p>
          <a:p>
            <a:pPr marL="0" indent="0">
              <a:spcBef>
                <a:spcPts val="0"/>
              </a:spcBef>
              <a:buNone/>
            </a:pPr>
            <a:r>
              <a:rPr lang="en-US" sz="2000" dirty="0">
                <a:latin typeface="+mj-lt"/>
                <a:cs typeface="Aharoni" pitchFamily="2" charset="-79"/>
              </a:rPr>
              <a:t>	</a:t>
            </a:r>
            <a:endParaRPr lang="en-US" sz="2000" dirty="0" smtClean="0">
              <a:latin typeface="+mj-lt"/>
              <a:cs typeface="Aharoni" pitchFamily="2" charset="-79"/>
            </a:endParaRPr>
          </a:p>
          <a:p>
            <a:pPr marL="0" indent="0">
              <a:spcBef>
                <a:spcPts val="0"/>
              </a:spcBef>
              <a:buNone/>
            </a:pPr>
            <a:endParaRPr lang="en-US" sz="2000" dirty="0">
              <a:latin typeface="+mj-lt"/>
              <a:cs typeface="Aharoni" pitchFamily="2" charset="-79"/>
            </a:endParaRPr>
          </a:p>
          <a:p>
            <a:pPr marL="0" indent="0">
              <a:spcBef>
                <a:spcPts val="0"/>
              </a:spcBef>
              <a:buNone/>
            </a:pPr>
            <a:endParaRPr lang="en-US" sz="2000" dirty="0" smtClean="0">
              <a:latin typeface="+mj-lt"/>
              <a:cs typeface="Aharoni" pitchFamily="2" charset="-79"/>
            </a:endParaRPr>
          </a:p>
        </p:txBody>
      </p:sp>
      <p:sp>
        <p:nvSpPr>
          <p:cNvPr id="6" name="TextBox 5"/>
          <p:cNvSpPr txBox="1"/>
          <p:nvPr/>
        </p:nvSpPr>
        <p:spPr>
          <a:xfrm>
            <a:off x="4648200" y="990600"/>
            <a:ext cx="4343400" cy="5078313"/>
          </a:xfrm>
          <a:prstGeom prst="rect">
            <a:avLst/>
          </a:prstGeom>
          <a:noFill/>
        </p:spPr>
        <p:txBody>
          <a:bodyPr wrap="square" rtlCol="0">
            <a:spAutoFit/>
          </a:bodyPr>
          <a:lstStyle/>
          <a:p>
            <a:r>
              <a:rPr lang="en-US" dirty="0" smtClean="0"/>
              <a:t>25:  * Lunch w/ Teacher, Specialist, Principal                  	or Counselor and 1 Friend</a:t>
            </a:r>
          </a:p>
          <a:p>
            <a:r>
              <a:rPr lang="en-US" dirty="0"/>
              <a:t> </a:t>
            </a:r>
            <a:r>
              <a:rPr lang="en-US" dirty="0" smtClean="0"/>
              <a:t>       * Gum day pass</a:t>
            </a:r>
          </a:p>
          <a:p>
            <a:r>
              <a:rPr lang="en-US" dirty="0"/>
              <a:t> </a:t>
            </a:r>
            <a:r>
              <a:rPr lang="en-US" dirty="0" smtClean="0"/>
              <a:t>       * Playground supervisor</a:t>
            </a:r>
            <a:endParaRPr lang="en-US" dirty="0"/>
          </a:p>
          <a:p>
            <a:endParaRPr lang="en-US" dirty="0" smtClean="0"/>
          </a:p>
          <a:p>
            <a:r>
              <a:rPr lang="en-US" dirty="0" smtClean="0"/>
              <a:t>35:  *  Mr. Jisa or Mr. Neill’s chair for the day</a:t>
            </a:r>
          </a:p>
          <a:p>
            <a:r>
              <a:rPr lang="en-US" dirty="0"/>
              <a:t> </a:t>
            </a:r>
            <a:r>
              <a:rPr lang="en-US" dirty="0" smtClean="0"/>
              <a:t>       *  Indoor recess pass with a friend</a:t>
            </a:r>
          </a:p>
          <a:p>
            <a:r>
              <a:rPr lang="en-US" dirty="0"/>
              <a:t> </a:t>
            </a:r>
            <a:r>
              <a:rPr lang="en-US" dirty="0" smtClean="0"/>
              <a:t>       *  Extra 5 minutes of recess for class</a:t>
            </a:r>
          </a:p>
          <a:p>
            <a:endParaRPr lang="en-US" dirty="0"/>
          </a:p>
          <a:p>
            <a:r>
              <a:rPr lang="en-US" dirty="0" smtClean="0"/>
              <a:t>50:   *  Specialist, Principal, or Counselor for 		1 hour</a:t>
            </a:r>
          </a:p>
          <a:p>
            <a:r>
              <a:rPr lang="en-US" dirty="0"/>
              <a:t> </a:t>
            </a:r>
            <a:r>
              <a:rPr lang="en-US" dirty="0" smtClean="0"/>
              <a:t>        *  Extra 15 minutes of recess for class</a:t>
            </a:r>
          </a:p>
          <a:p>
            <a:r>
              <a:rPr lang="en-US" dirty="0"/>
              <a:t> </a:t>
            </a:r>
            <a:r>
              <a:rPr lang="en-US" dirty="0" smtClean="0"/>
              <a:t>        *  </a:t>
            </a:r>
            <a:r>
              <a:rPr lang="en-US" dirty="0" err="1" smtClean="0"/>
              <a:t>Playworks</a:t>
            </a:r>
            <a:r>
              <a:rPr lang="en-US" dirty="0" smtClean="0"/>
              <a:t> game for class for 15 min</a:t>
            </a:r>
          </a:p>
          <a:p>
            <a:r>
              <a:rPr lang="en-US" dirty="0"/>
              <a:t> </a:t>
            </a:r>
            <a:r>
              <a:rPr lang="en-US" dirty="0" smtClean="0"/>
              <a:t>        *  Bingo for your class for 30 minutes</a:t>
            </a:r>
            <a:endParaRPr lang="en-US" dirty="0"/>
          </a:p>
          <a:p>
            <a:r>
              <a:rPr lang="en-US" dirty="0" smtClean="0"/>
              <a:t>       </a:t>
            </a:r>
          </a:p>
          <a:p>
            <a:endParaRPr lang="en-US" dirty="0" smtClean="0"/>
          </a:p>
          <a:p>
            <a:endParaRPr lang="en-US" dirty="0" smtClean="0"/>
          </a:p>
          <a:p>
            <a:endParaRPr lang="en-US" dirty="0"/>
          </a:p>
        </p:txBody>
      </p:sp>
    </p:spTree>
    <p:extLst>
      <p:ext uri="{BB962C8B-B14F-4D97-AF65-F5344CB8AC3E}">
        <p14:creationId xmlns:p14="http://schemas.microsoft.com/office/powerpoint/2010/main" val="37089515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000" dirty="0" smtClean="0">
                <a:solidFill>
                  <a:srgbClr val="FF0000"/>
                </a:solidFill>
                <a:effectLst>
                  <a:outerShdw blurRad="38100" dist="38100" dir="2700000" algn="tl">
                    <a:srgbClr val="000000">
                      <a:alpha val="43137"/>
                    </a:srgbClr>
                  </a:outerShdw>
                </a:effectLst>
                <a:latin typeface="Britannic Bold" pitchFamily="34" charset="0"/>
              </a:rPr>
              <a:t>Junior Joggers</a:t>
            </a:r>
            <a:endParaRPr lang="en-US" sz="6000" dirty="0">
              <a:solidFill>
                <a:srgbClr val="FF0000"/>
              </a:solidFill>
              <a:effectLst>
                <a:outerShdw blurRad="38100" dist="38100" dir="2700000" algn="tl">
                  <a:srgbClr val="000000">
                    <a:alpha val="43137"/>
                  </a:srgbClr>
                </a:outerShdw>
              </a:effectLst>
              <a:latin typeface="Britannic Bold" pitchFamily="34" charset="0"/>
            </a:endParaRPr>
          </a:p>
        </p:txBody>
      </p:sp>
      <p:sp>
        <p:nvSpPr>
          <p:cNvPr id="6" name="Content Placeholder 5"/>
          <p:cNvSpPr>
            <a:spLocks noGrp="1"/>
          </p:cNvSpPr>
          <p:nvPr>
            <p:ph idx="1"/>
          </p:nvPr>
        </p:nvSpPr>
        <p:spPr>
          <a:xfrm>
            <a:off x="381000" y="3505200"/>
            <a:ext cx="8229600" cy="2895600"/>
          </a:xfrm>
        </p:spPr>
        <p:txBody>
          <a:bodyPr/>
          <a:lstStyle/>
          <a:p>
            <a:r>
              <a:rPr lang="en-US" dirty="0" smtClean="0"/>
              <a:t>Cash can also be earned for running during  Junior Joggers!</a:t>
            </a:r>
          </a:p>
          <a:p>
            <a:r>
              <a:rPr lang="en-US" dirty="0" smtClean="0"/>
              <a:t>Every card completed equals 2 Cougar Cash</a:t>
            </a:r>
          </a:p>
        </p:txBody>
      </p:sp>
      <p:pic>
        <p:nvPicPr>
          <p:cNvPr id="10242" name="Picture 2" descr="C:\Users\neillbr\AppData\Local\Microsoft\Windows\Temporary Internet Files\Content.IE5\BVL3V8YC\MM900395774[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524000"/>
            <a:ext cx="13144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neillbr\AppData\Local\Microsoft\Windows\Temporary Internet Files\Content.IE5\X20WJFTH\MC90002996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828800"/>
            <a:ext cx="2432304" cy="1316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18841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normAutofit/>
          </a:bodyPr>
          <a:lstStyle/>
          <a:p>
            <a:r>
              <a:rPr lang="en-US" dirty="0" smtClean="0">
                <a:solidFill>
                  <a:srgbClr val="FF0000"/>
                </a:solidFill>
                <a:effectLst>
                  <a:outerShdw blurRad="38100" dist="38100" dir="2700000" algn="tl">
                    <a:srgbClr val="000000">
                      <a:alpha val="43137"/>
                    </a:srgbClr>
                  </a:outerShdw>
                </a:effectLst>
              </a:rPr>
              <a:t>Grade Level Recognition</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219200"/>
            <a:ext cx="8229600" cy="5443539"/>
          </a:xfrm>
        </p:spPr>
        <p:txBody>
          <a:bodyPr>
            <a:normAutofit/>
          </a:bodyPr>
          <a:lstStyle/>
          <a:p>
            <a:pPr marL="0" indent="0" algn="ctr">
              <a:buNone/>
            </a:pPr>
            <a:r>
              <a:rPr lang="en-US" b="1" dirty="0" smtClean="0">
                <a:latin typeface="Aharoni" pitchFamily="2" charset="-79"/>
                <a:cs typeface="Aharoni" pitchFamily="2" charset="-79"/>
              </a:rPr>
              <a:t>                </a:t>
            </a:r>
          </a:p>
          <a:p>
            <a:pPr marL="0" indent="0" algn="ctr">
              <a:buNone/>
            </a:pPr>
            <a:r>
              <a:rPr lang="en-US" b="1" dirty="0">
                <a:latin typeface="Aharoni" pitchFamily="2" charset="-79"/>
                <a:cs typeface="Aharoni" pitchFamily="2" charset="-79"/>
              </a:rPr>
              <a:t> </a:t>
            </a:r>
            <a:r>
              <a:rPr lang="en-US" b="1" dirty="0" smtClean="0">
                <a:latin typeface="Aharoni" pitchFamily="2" charset="-79"/>
                <a:cs typeface="Aharoni" pitchFamily="2" charset="-79"/>
              </a:rPr>
              <a:t>             Days</a:t>
            </a:r>
          </a:p>
          <a:p>
            <a:pPr marL="0" indent="0" algn="ctr">
              <a:buNone/>
            </a:pPr>
            <a:endParaRPr lang="en-US" b="1" dirty="0" smtClean="0">
              <a:latin typeface="Aharoni" pitchFamily="2" charset="-79"/>
              <a:cs typeface="Aharoni" pitchFamily="2" charset="-79"/>
            </a:endParaRPr>
          </a:p>
          <a:p>
            <a:pPr>
              <a:buFont typeface="Wingdings" pitchFamily="2" charset="2"/>
              <a:buChar char="ü"/>
            </a:pPr>
            <a:r>
              <a:rPr lang="en-US" sz="2400" dirty="0">
                <a:latin typeface="Bookman Old Style" pitchFamily="18" charset="0"/>
                <a:cs typeface="Aharoni" pitchFamily="2" charset="-79"/>
              </a:rPr>
              <a:t> </a:t>
            </a:r>
            <a:r>
              <a:rPr lang="en-US" sz="2400" dirty="0" smtClean="0">
                <a:latin typeface="Bookman Old Style" pitchFamily="18" charset="0"/>
                <a:cs typeface="Aharoni" pitchFamily="2" charset="-79"/>
              </a:rPr>
              <a:t> Any particular day when there are NO office     	referrals that break any of the CARES rules</a:t>
            </a:r>
          </a:p>
          <a:p>
            <a:pPr marL="0" indent="0">
              <a:buNone/>
            </a:pPr>
            <a:r>
              <a:rPr lang="en-US" sz="2400" dirty="0">
                <a:latin typeface="Bookman Old Style" pitchFamily="18" charset="0"/>
                <a:cs typeface="Aharoni" pitchFamily="2" charset="-79"/>
              </a:rPr>
              <a:t>	</a:t>
            </a:r>
            <a:r>
              <a:rPr lang="en-US" sz="2400" dirty="0" smtClean="0">
                <a:latin typeface="Bookman Old Style" pitchFamily="18" charset="0"/>
                <a:cs typeface="Aharoni" pitchFamily="2" charset="-79"/>
              </a:rPr>
              <a:t>	</a:t>
            </a:r>
            <a:r>
              <a:rPr lang="en-US" sz="2400" dirty="0" smtClean="0">
                <a:solidFill>
                  <a:srgbClr val="FF0000"/>
                </a:solidFill>
                <a:latin typeface="Bookman Old Style" pitchFamily="18" charset="0"/>
                <a:cs typeface="Aharoni" pitchFamily="2" charset="-79"/>
              </a:rPr>
              <a:t>Results = 1 Peace Day</a:t>
            </a:r>
          </a:p>
          <a:p>
            <a:pPr>
              <a:buFont typeface="Wingdings" pitchFamily="2" charset="2"/>
              <a:buChar char="ü"/>
            </a:pPr>
            <a:r>
              <a:rPr lang="en-US" sz="2400" dirty="0">
                <a:latin typeface="Bookman Old Style" pitchFamily="18" charset="0"/>
                <a:cs typeface="Aharoni" pitchFamily="2" charset="-79"/>
              </a:rPr>
              <a:t> </a:t>
            </a:r>
            <a:r>
              <a:rPr lang="en-US" sz="2400" dirty="0" smtClean="0">
                <a:latin typeface="Bookman Old Style" pitchFamily="18" charset="0"/>
                <a:cs typeface="Aharoni" pitchFamily="2" charset="-79"/>
              </a:rPr>
              <a:t> Office referrals will result in a lost Peace Day</a:t>
            </a:r>
          </a:p>
          <a:p>
            <a:pPr>
              <a:buFont typeface="Wingdings" pitchFamily="2" charset="2"/>
              <a:buChar char="ü"/>
            </a:pPr>
            <a:r>
              <a:rPr lang="en-US" sz="2400" dirty="0">
                <a:latin typeface="Bookman Old Style" pitchFamily="18" charset="0"/>
                <a:cs typeface="Aharoni" pitchFamily="2" charset="-79"/>
              </a:rPr>
              <a:t> </a:t>
            </a:r>
            <a:r>
              <a:rPr lang="en-US" sz="2400" dirty="0" smtClean="0">
                <a:latin typeface="Bookman Old Style" pitchFamily="18" charset="0"/>
                <a:cs typeface="Aharoni" pitchFamily="2" charset="-79"/>
              </a:rPr>
              <a:t> When a particular grade level accumulates a   	certain number of peace days, the entire grade 	will be recognized</a:t>
            </a:r>
          </a:p>
          <a:p>
            <a:pPr>
              <a:buFont typeface="Wingdings" pitchFamily="2" charset="2"/>
              <a:buChar char="ü"/>
            </a:pPr>
            <a:r>
              <a:rPr lang="en-US" sz="2400" dirty="0">
                <a:latin typeface="Bookman Old Style" pitchFamily="18" charset="0"/>
                <a:cs typeface="Aharoni" pitchFamily="2" charset="-79"/>
              </a:rPr>
              <a:t> </a:t>
            </a:r>
            <a:r>
              <a:rPr lang="en-US" sz="2400" dirty="0" smtClean="0">
                <a:latin typeface="Bookman Old Style" pitchFamily="18" charset="0"/>
                <a:cs typeface="Aharoni" pitchFamily="2" charset="-79"/>
              </a:rPr>
              <a:t> The target levels are:  5, 10, 20, 30, 50, 75, and 	100 days</a:t>
            </a:r>
          </a:p>
        </p:txBody>
      </p:sp>
      <p:pic>
        <p:nvPicPr>
          <p:cNvPr id="11266" name="Picture 2" descr="C:\Users\neillbr\AppData\Local\Microsoft\Windows\Temporary Internet Files\Content.IE5\BVL3V8YC\MP90030917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066801"/>
            <a:ext cx="26670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72626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Peace Days</a:t>
            </a:r>
            <a:br>
              <a:rPr lang="en-US" b="1" dirty="0" smtClean="0">
                <a:solidFill>
                  <a:srgbClr val="FF0000"/>
                </a:solidFill>
                <a:effectLst>
                  <a:outerShdw blurRad="38100" dist="38100" dir="2700000" algn="tl">
                    <a:srgbClr val="000000">
                      <a:alpha val="43137"/>
                    </a:srgbClr>
                  </a:outerShdw>
                </a:effectLst>
              </a:rPr>
            </a:br>
            <a:r>
              <a:rPr lang="en-US" sz="2000" dirty="0" smtClean="0"/>
              <a:t>No office referrals for the day equals 1 peace day.  Student referrals may include discipline referrals from the classroom, playground, specials, hallways, or bathrooms.  </a:t>
            </a:r>
            <a:endParaRPr lang="en-US" dirty="0"/>
          </a:p>
        </p:txBody>
      </p:sp>
      <p:sp>
        <p:nvSpPr>
          <p:cNvPr id="3" name="Content Placeholder 2"/>
          <p:cNvSpPr>
            <a:spLocks noGrp="1"/>
          </p:cNvSpPr>
          <p:nvPr>
            <p:ph idx="1"/>
          </p:nvPr>
        </p:nvSpPr>
        <p:spPr>
          <a:xfrm>
            <a:off x="533400" y="1676400"/>
            <a:ext cx="8229600" cy="4495800"/>
          </a:xfrm>
        </p:spPr>
        <p:txBody>
          <a:bodyPr>
            <a:noAutofit/>
          </a:bodyPr>
          <a:lstStyle/>
          <a:p>
            <a:r>
              <a:rPr lang="en-US" sz="2600" dirty="0" smtClean="0"/>
              <a:t>5</a:t>
            </a:r>
            <a:r>
              <a:rPr lang="en-US" sz="2600" baseline="30000" dirty="0" smtClean="0"/>
              <a:t>th</a:t>
            </a:r>
            <a:r>
              <a:rPr lang="en-US" sz="2600" dirty="0" smtClean="0"/>
              <a:t>:	  5 minutes extra recess</a:t>
            </a:r>
          </a:p>
          <a:p>
            <a:r>
              <a:rPr lang="en-US" sz="2600" dirty="0" smtClean="0"/>
              <a:t>10</a:t>
            </a:r>
            <a:r>
              <a:rPr lang="en-US" sz="2600" baseline="30000" dirty="0" smtClean="0"/>
              <a:t>th</a:t>
            </a:r>
            <a:r>
              <a:rPr lang="en-US" sz="2600" dirty="0" smtClean="0"/>
              <a:t>:  5 minutes extra recess</a:t>
            </a:r>
          </a:p>
          <a:p>
            <a:r>
              <a:rPr lang="en-US" sz="2600" dirty="0" smtClean="0"/>
              <a:t>20</a:t>
            </a:r>
            <a:r>
              <a:rPr lang="en-US" sz="2600" baseline="30000" dirty="0" smtClean="0"/>
              <a:t>th</a:t>
            </a:r>
            <a:r>
              <a:rPr lang="en-US" sz="2600" dirty="0" smtClean="0"/>
              <a:t>:  5 min extra recess + free choice seating in café</a:t>
            </a:r>
          </a:p>
          <a:p>
            <a:r>
              <a:rPr lang="en-US" sz="2600" dirty="0" smtClean="0"/>
              <a:t>30</a:t>
            </a:r>
            <a:r>
              <a:rPr lang="en-US" sz="2600" baseline="30000" dirty="0" smtClean="0"/>
              <a:t>th</a:t>
            </a:r>
            <a:r>
              <a:rPr lang="en-US" sz="2600" dirty="0" smtClean="0"/>
              <a:t>:  5 min extra recess + free choice seating in café</a:t>
            </a:r>
          </a:p>
          <a:p>
            <a:r>
              <a:rPr lang="en-US" sz="2600" dirty="0" smtClean="0"/>
              <a:t>40</a:t>
            </a:r>
            <a:r>
              <a:rPr lang="en-US" sz="2600" baseline="30000" dirty="0" smtClean="0"/>
              <a:t>th</a:t>
            </a:r>
            <a:r>
              <a:rPr lang="en-US" sz="2600" dirty="0" smtClean="0"/>
              <a:t>:  Bingo for grade level</a:t>
            </a:r>
          </a:p>
          <a:p>
            <a:r>
              <a:rPr lang="en-US" sz="2600" dirty="0" smtClean="0"/>
              <a:t>50</a:t>
            </a:r>
            <a:r>
              <a:rPr lang="en-US" sz="2600" baseline="30000" dirty="0" smtClean="0"/>
              <a:t>th</a:t>
            </a:r>
            <a:r>
              <a:rPr lang="en-US" sz="2600" dirty="0" smtClean="0"/>
              <a:t>:  10 min extra recess + free choice seating in café</a:t>
            </a:r>
          </a:p>
          <a:p>
            <a:r>
              <a:rPr lang="en-US" sz="2600" dirty="0" smtClean="0"/>
              <a:t>65</a:t>
            </a:r>
            <a:r>
              <a:rPr lang="en-US" sz="2600" baseline="30000" dirty="0" smtClean="0"/>
              <a:t>th</a:t>
            </a:r>
            <a:r>
              <a:rPr lang="en-US" sz="2600" dirty="0" smtClean="0"/>
              <a:t>:  10 min extra recess + free choice seating in cafe</a:t>
            </a:r>
          </a:p>
          <a:p>
            <a:r>
              <a:rPr lang="en-US" sz="2600" dirty="0" smtClean="0"/>
              <a:t>75</a:t>
            </a:r>
            <a:r>
              <a:rPr lang="en-US" sz="2600" baseline="30000" dirty="0" smtClean="0"/>
              <a:t>th</a:t>
            </a:r>
            <a:r>
              <a:rPr lang="en-US" sz="2600" dirty="0" smtClean="0"/>
              <a:t>:  10 min extra recess + free choice seating in café</a:t>
            </a:r>
          </a:p>
          <a:p>
            <a:r>
              <a:rPr lang="en-US" sz="2600" dirty="0" smtClean="0"/>
              <a:t>85</a:t>
            </a:r>
            <a:r>
              <a:rPr lang="en-US" sz="2600" baseline="30000" dirty="0" smtClean="0"/>
              <a:t>th</a:t>
            </a:r>
            <a:r>
              <a:rPr lang="en-US" sz="2600" dirty="0" smtClean="0"/>
              <a:t>:  Bingo for grade level</a:t>
            </a:r>
          </a:p>
          <a:p>
            <a:r>
              <a:rPr lang="en-US" sz="2600" dirty="0" smtClean="0"/>
              <a:t>100</a:t>
            </a:r>
            <a:r>
              <a:rPr lang="en-US" sz="2600" baseline="30000" dirty="0" smtClean="0"/>
              <a:t>th</a:t>
            </a:r>
            <a:r>
              <a:rPr lang="en-US" sz="2600" dirty="0" smtClean="0"/>
              <a:t>:  10 min extra recess + free choice seating in café + 		</a:t>
            </a:r>
            <a:r>
              <a:rPr lang="en-US" sz="2600" dirty="0" err="1" smtClean="0"/>
              <a:t>Otterpop</a:t>
            </a:r>
            <a:r>
              <a:rPr lang="en-US" sz="2600" dirty="0" smtClean="0"/>
              <a:t> Party for class</a:t>
            </a:r>
          </a:p>
          <a:p>
            <a:pPr marL="0" indent="0">
              <a:buNone/>
            </a:pPr>
            <a:r>
              <a:rPr lang="en-US" sz="2600" dirty="0"/>
              <a:t> </a:t>
            </a:r>
            <a:r>
              <a:rPr lang="en-US" sz="2600" dirty="0" smtClean="0"/>
              <a:t>                             </a:t>
            </a:r>
          </a:p>
          <a:p>
            <a:pPr marL="0" indent="0">
              <a:buNone/>
            </a:pPr>
            <a:endParaRPr lang="en-US" sz="2600" dirty="0"/>
          </a:p>
        </p:txBody>
      </p:sp>
    </p:spTree>
    <p:extLst>
      <p:ext uri="{BB962C8B-B14F-4D97-AF65-F5344CB8AC3E}">
        <p14:creationId xmlns:p14="http://schemas.microsoft.com/office/powerpoint/2010/main" val="3071486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circle(in)">
                                      <p:cBhvr>
                                        <p:cTn id="34" dur="2000"/>
                                        <p:tgtEl>
                                          <p:spTgt spid="3">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circle(in)">
                                      <p:cBhvr>
                                        <p:cTn id="3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3114402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r>
              <a:rPr lang="en-US" dirty="0">
                <a:solidFill>
                  <a:srgbClr val="FF0000"/>
                </a:solidFill>
              </a:rPr>
              <a:t>Positive Behavioral Interventions &amp; Supports - What is PBIS?</a:t>
            </a:r>
            <a:r>
              <a:rPr lang="en-US" dirty="0"/>
              <a:t/>
            </a:r>
            <a:br>
              <a:rPr lang="en-US" dirty="0"/>
            </a:br>
            <a:endParaRPr lang="en-US" dirty="0"/>
          </a:p>
        </p:txBody>
      </p:sp>
      <p:sp>
        <p:nvSpPr>
          <p:cNvPr id="3" name="Content Placeholder 2"/>
          <p:cNvSpPr>
            <a:spLocks noGrp="1"/>
          </p:cNvSpPr>
          <p:nvPr>
            <p:ph idx="1"/>
          </p:nvPr>
        </p:nvSpPr>
        <p:spPr/>
        <p:txBody>
          <a:bodyPr>
            <a:normAutofit fontScale="25000" lnSpcReduction="20000"/>
          </a:bodyPr>
          <a:lstStyle/>
          <a:p>
            <a:endParaRPr lang="en-US" dirty="0"/>
          </a:p>
          <a:p>
            <a:pPr marL="0" indent="0">
              <a:buNone/>
            </a:pPr>
            <a:r>
              <a:rPr lang="en-US" sz="6400" dirty="0"/>
              <a:t>Philosophy: </a:t>
            </a:r>
          </a:p>
          <a:p>
            <a:r>
              <a:rPr lang="en-US" sz="6400" dirty="0"/>
              <a:t>PBIS is a team based, systematic approach in teaching behavioral expectations throughout the school. It is based on a proactive model which teaches the behaviors, reinforces and recognizes students who are able to model these behaviors and has systems in place to support students who have a difficult time or may present with more challenging behaviors. </a:t>
            </a:r>
          </a:p>
          <a:p>
            <a:endParaRPr lang="en-US" sz="6400" dirty="0"/>
          </a:p>
          <a:p>
            <a:r>
              <a:rPr lang="en-US" sz="6400" dirty="0"/>
              <a:t>The team approach is what truly makes this system work and we really need every family’s support to help us be successful</a:t>
            </a:r>
            <a:r>
              <a:rPr lang="en-US" sz="6400" dirty="0" smtClean="0"/>
              <a:t>.</a:t>
            </a:r>
            <a:endParaRPr lang="en-US" sz="6400" dirty="0"/>
          </a:p>
          <a:p>
            <a:endParaRPr lang="en-US" sz="6400" dirty="0"/>
          </a:p>
          <a:p>
            <a:pPr marL="0" indent="0">
              <a:buNone/>
            </a:pPr>
            <a:r>
              <a:rPr lang="en-US" sz="6400" dirty="0"/>
              <a:t>Approach</a:t>
            </a:r>
            <a:r>
              <a:rPr lang="en-US" sz="6400" dirty="0" smtClean="0"/>
              <a:t>:</a:t>
            </a:r>
            <a:endParaRPr lang="en-US" sz="6400" dirty="0"/>
          </a:p>
          <a:p>
            <a:r>
              <a:rPr lang="en-US" sz="6400" dirty="0"/>
              <a:t>Instead of using a patchwork of individual behavioral management plans, we have moved to a school-wide discipline system that addresses the entire school, the classroom, areas outside the classroom (such as hallways, restrooms, offices, cafeteria, playground/school grounds etc.). </a:t>
            </a:r>
          </a:p>
          <a:p>
            <a:endParaRPr lang="en-US" sz="6400" dirty="0"/>
          </a:p>
          <a:p>
            <a:r>
              <a:rPr lang="en-US" sz="6400" dirty="0"/>
              <a:t>Every person who works in the school is aware of the behavioral expectations and works to ensure students are consistently getting the same message, regardless of the setting they are in or the adult they come in contact with</a:t>
            </a:r>
          </a:p>
          <a:p>
            <a:endParaRPr lang="en-US" dirty="0"/>
          </a:p>
        </p:txBody>
      </p:sp>
    </p:spTree>
    <p:extLst>
      <p:ext uri="{BB962C8B-B14F-4D97-AF65-F5344CB8AC3E}">
        <p14:creationId xmlns:p14="http://schemas.microsoft.com/office/powerpoint/2010/main" val="16810622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Awesome Attendance Day</a:t>
            </a:r>
            <a:br>
              <a:rPr lang="en-US" b="1" dirty="0" smtClean="0">
                <a:solidFill>
                  <a:srgbClr val="FF0000"/>
                </a:solidFill>
                <a:effectLst>
                  <a:outerShdw blurRad="38100" dist="38100" dir="2700000" algn="tl">
                    <a:srgbClr val="000000">
                      <a:alpha val="43137"/>
                    </a:srgbClr>
                  </a:outerShdw>
                </a:effectLst>
              </a:rPr>
            </a:br>
            <a:r>
              <a:rPr lang="en-US" sz="2000" dirty="0" smtClean="0"/>
              <a:t> No </a:t>
            </a:r>
            <a:r>
              <a:rPr lang="en-US" sz="2000" dirty="0" err="1" smtClean="0"/>
              <a:t>Tardies</a:t>
            </a:r>
            <a:r>
              <a:rPr lang="en-US" sz="2000" dirty="0" smtClean="0"/>
              <a:t> or Absences for the entire class equals 1 Awesome Attendance Day.  Pre-excused absences accepted.</a:t>
            </a:r>
            <a:endParaRPr lang="en-US" dirty="0"/>
          </a:p>
        </p:txBody>
      </p:sp>
      <p:sp>
        <p:nvSpPr>
          <p:cNvPr id="3" name="Content Placeholder 2"/>
          <p:cNvSpPr>
            <a:spLocks noGrp="1"/>
          </p:cNvSpPr>
          <p:nvPr>
            <p:ph idx="1"/>
          </p:nvPr>
        </p:nvSpPr>
        <p:spPr>
          <a:xfrm>
            <a:off x="0" y="1752600"/>
            <a:ext cx="8686800" cy="4876800"/>
          </a:xfrm>
        </p:spPr>
        <p:txBody>
          <a:bodyPr>
            <a:noAutofit/>
          </a:bodyPr>
          <a:lstStyle/>
          <a:p>
            <a:r>
              <a:rPr lang="en-US" sz="2600" dirty="0" smtClean="0"/>
              <a:t>5</a:t>
            </a:r>
            <a:r>
              <a:rPr lang="en-US" sz="2600" baseline="30000" dirty="0" smtClean="0"/>
              <a:t>th</a:t>
            </a:r>
            <a:r>
              <a:rPr lang="en-US" sz="2600" dirty="0" smtClean="0"/>
              <a:t>:	   Each student receives 1 Cougar Cash</a:t>
            </a:r>
          </a:p>
          <a:p>
            <a:r>
              <a:rPr lang="en-US" sz="2600" dirty="0" smtClean="0"/>
              <a:t>10</a:t>
            </a:r>
            <a:r>
              <a:rPr lang="en-US" sz="2600" baseline="30000" dirty="0" smtClean="0"/>
              <a:t>th</a:t>
            </a:r>
            <a:r>
              <a:rPr lang="en-US" sz="2600" dirty="0" smtClean="0"/>
              <a:t>:  1 Cougar Cash</a:t>
            </a:r>
          </a:p>
          <a:p>
            <a:r>
              <a:rPr lang="en-US" sz="2600" dirty="0" smtClean="0"/>
              <a:t>20</a:t>
            </a:r>
            <a:r>
              <a:rPr lang="en-US" sz="2600" baseline="30000" dirty="0" smtClean="0"/>
              <a:t>th</a:t>
            </a:r>
            <a:r>
              <a:rPr lang="en-US" sz="2600" dirty="0" smtClean="0"/>
              <a:t>:  1 Cougar Cash + AM Announcement recognizing class</a:t>
            </a:r>
          </a:p>
          <a:p>
            <a:r>
              <a:rPr lang="en-US" sz="2600" dirty="0" smtClean="0"/>
              <a:t>30</a:t>
            </a:r>
            <a:r>
              <a:rPr lang="en-US" sz="2600" baseline="30000" dirty="0" smtClean="0"/>
              <a:t>th</a:t>
            </a:r>
            <a:r>
              <a:rPr lang="en-US" sz="2600" dirty="0" smtClean="0"/>
              <a:t>:  2 Cougar Cash</a:t>
            </a:r>
          </a:p>
          <a:p>
            <a:r>
              <a:rPr lang="en-US" sz="2600" dirty="0" smtClean="0"/>
              <a:t>40</a:t>
            </a:r>
            <a:r>
              <a:rPr lang="en-US" sz="2600" baseline="30000" dirty="0" smtClean="0"/>
              <a:t>th</a:t>
            </a:r>
            <a:r>
              <a:rPr lang="en-US" sz="2600" dirty="0" smtClean="0"/>
              <a:t>:  2 Cougar Cash</a:t>
            </a:r>
          </a:p>
          <a:p>
            <a:r>
              <a:rPr lang="en-US" sz="2600" dirty="0" smtClean="0"/>
              <a:t>50</a:t>
            </a:r>
            <a:r>
              <a:rPr lang="en-US" sz="2600" baseline="30000" dirty="0" smtClean="0"/>
              <a:t>th</a:t>
            </a:r>
            <a:r>
              <a:rPr lang="en-US" sz="2600" dirty="0" smtClean="0"/>
              <a:t>:  5 Cougar Cash + AM Announcement recognizing class</a:t>
            </a:r>
          </a:p>
          <a:p>
            <a:r>
              <a:rPr lang="en-US" sz="2600" dirty="0" smtClean="0"/>
              <a:t>75</a:t>
            </a:r>
            <a:r>
              <a:rPr lang="en-US" sz="2600" baseline="30000" dirty="0" smtClean="0"/>
              <a:t>th</a:t>
            </a:r>
            <a:r>
              <a:rPr lang="en-US" sz="2600" dirty="0" smtClean="0"/>
              <a:t>:  5 Cougar Cash + AM Announcement +</a:t>
            </a:r>
          </a:p>
          <a:p>
            <a:pPr marL="0" indent="0">
              <a:spcBef>
                <a:spcPts val="0"/>
              </a:spcBef>
              <a:buNone/>
            </a:pPr>
            <a:r>
              <a:rPr lang="en-US" sz="2600" dirty="0"/>
              <a:t>	</a:t>
            </a:r>
            <a:r>
              <a:rPr lang="en-US" sz="2600" dirty="0" smtClean="0"/>
              <a:t>	10 min of extra recess</a:t>
            </a:r>
          </a:p>
          <a:p>
            <a:pPr>
              <a:spcBef>
                <a:spcPts val="0"/>
              </a:spcBef>
            </a:pPr>
            <a:r>
              <a:rPr lang="en-US" sz="2600" dirty="0" smtClean="0"/>
              <a:t>100</a:t>
            </a:r>
            <a:r>
              <a:rPr lang="en-US" sz="2600" baseline="30000" dirty="0" smtClean="0"/>
              <a:t>th</a:t>
            </a:r>
            <a:r>
              <a:rPr lang="en-US" sz="2600" dirty="0" smtClean="0"/>
              <a:t>:  10 Cougar Cash + AM Announcement +</a:t>
            </a:r>
          </a:p>
          <a:p>
            <a:pPr marL="0" indent="0">
              <a:spcBef>
                <a:spcPts val="0"/>
              </a:spcBef>
              <a:buNone/>
            </a:pPr>
            <a:r>
              <a:rPr lang="en-US" sz="2600" dirty="0"/>
              <a:t>	</a:t>
            </a:r>
            <a:r>
              <a:rPr lang="en-US" sz="2600" dirty="0" smtClean="0"/>
              <a:t>	10 min of extra recess</a:t>
            </a:r>
          </a:p>
        </p:txBody>
      </p:sp>
    </p:spTree>
    <p:extLst>
      <p:ext uri="{BB962C8B-B14F-4D97-AF65-F5344CB8AC3E}">
        <p14:creationId xmlns:p14="http://schemas.microsoft.com/office/powerpoint/2010/main" val="1264355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circle(in)">
                                      <p:cBhvr>
                                        <p:cTn id="3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83654" y="1509713"/>
            <a:ext cx="6553202" cy="3686176"/>
          </a:xfrm>
          <a:prstGeom prst="rect">
            <a:avLst/>
          </a:prstGeom>
        </p:spPr>
      </p:pic>
    </p:spTree>
    <p:extLst>
      <p:ext uri="{BB962C8B-B14F-4D97-AF65-F5344CB8AC3E}">
        <p14:creationId xmlns:p14="http://schemas.microsoft.com/office/powerpoint/2010/main" val="86202244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a:t>
            </a:r>
            <a:endParaRPr lang="en-US" dirty="0"/>
          </a:p>
        </p:txBody>
      </p:sp>
      <p:sp>
        <p:nvSpPr>
          <p:cNvPr id="3" name="Content Placeholder 2"/>
          <p:cNvSpPr>
            <a:spLocks noGrp="1"/>
          </p:cNvSpPr>
          <p:nvPr>
            <p:ph idx="1"/>
          </p:nvPr>
        </p:nvSpPr>
        <p:spPr/>
        <p:txBody>
          <a:bodyPr/>
          <a:lstStyle/>
          <a:p>
            <a:pPr algn="ctr"/>
            <a:r>
              <a:rPr lang="en-US" sz="4000" dirty="0" smtClean="0"/>
              <a:t>Any Student with a Peace Month will receive </a:t>
            </a:r>
            <a:r>
              <a:rPr lang="en-US" sz="6000" dirty="0" smtClean="0">
                <a:solidFill>
                  <a:srgbClr val="FF0000"/>
                </a:solidFill>
              </a:rPr>
              <a:t>2</a:t>
            </a:r>
          </a:p>
          <a:p>
            <a:pPr marL="0" indent="0" algn="ctr">
              <a:buNone/>
            </a:pPr>
            <a:endParaRPr lang="en-US" sz="4000" dirty="0" smtClean="0">
              <a:solidFill>
                <a:srgbClr val="FF0000"/>
              </a:solidFill>
            </a:endParaRPr>
          </a:p>
          <a:p>
            <a:pPr marL="0" indent="0">
              <a:buNone/>
            </a:pPr>
            <a:endParaRPr lang="en-US" dirty="0" smtClean="0"/>
          </a:p>
          <a:p>
            <a:pPr marL="0" indent="0">
              <a:buNone/>
            </a:pPr>
            <a:r>
              <a:rPr lang="en-US" dirty="0"/>
              <a:t>	</a:t>
            </a:r>
            <a:r>
              <a:rPr lang="en-US" dirty="0" smtClean="0"/>
              <a:t>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76600"/>
            <a:ext cx="6444104" cy="233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5715000"/>
            <a:ext cx="7467600" cy="369332"/>
          </a:xfrm>
          <a:prstGeom prst="rect">
            <a:avLst/>
          </a:prstGeom>
          <a:noFill/>
        </p:spPr>
        <p:txBody>
          <a:bodyPr wrap="square" rtlCol="0">
            <a:spAutoFit/>
          </a:bodyPr>
          <a:lstStyle/>
          <a:p>
            <a:pPr algn="ctr"/>
            <a:r>
              <a:rPr lang="en-US" b="1" dirty="0" smtClean="0"/>
              <a:t>No behavior referrals</a:t>
            </a:r>
            <a:endParaRPr lang="en-US" b="1" dirty="0"/>
          </a:p>
        </p:txBody>
      </p:sp>
    </p:spTree>
    <p:extLst>
      <p:ext uri="{BB962C8B-B14F-4D97-AF65-F5344CB8AC3E}">
        <p14:creationId xmlns:p14="http://schemas.microsoft.com/office/powerpoint/2010/main" val="264184755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a:t>
            </a:r>
            <a:endParaRPr lang="en-US" dirty="0"/>
          </a:p>
        </p:txBody>
      </p:sp>
      <p:sp>
        <p:nvSpPr>
          <p:cNvPr id="3" name="Content Placeholder 2"/>
          <p:cNvSpPr>
            <a:spLocks noGrp="1"/>
          </p:cNvSpPr>
          <p:nvPr>
            <p:ph idx="1"/>
          </p:nvPr>
        </p:nvSpPr>
        <p:spPr>
          <a:xfrm>
            <a:off x="457200" y="1600201"/>
            <a:ext cx="8229600" cy="4191000"/>
          </a:xfrm>
        </p:spPr>
        <p:txBody>
          <a:bodyPr/>
          <a:lstStyle/>
          <a:p>
            <a:pPr algn="ctr"/>
            <a:r>
              <a:rPr lang="en-US" sz="4000" dirty="0" smtClean="0"/>
              <a:t>Any Student with Awesome Attendance in a month will receive </a:t>
            </a:r>
            <a:r>
              <a:rPr lang="en-US" sz="6000" dirty="0" smtClean="0">
                <a:solidFill>
                  <a:srgbClr val="FF0000"/>
                </a:solidFill>
              </a:rPr>
              <a:t>2</a:t>
            </a:r>
          </a:p>
          <a:p>
            <a:pPr marL="0" indent="0" algn="ctr">
              <a:buNone/>
            </a:pPr>
            <a:endParaRPr lang="en-US" sz="4000" dirty="0" smtClean="0">
              <a:solidFill>
                <a:srgbClr val="FF0000"/>
              </a:solidFill>
            </a:endParaRPr>
          </a:p>
          <a:p>
            <a:pPr marL="0" indent="0">
              <a:buNone/>
            </a:pPr>
            <a:endParaRPr lang="en-US" dirty="0" smtClean="0"/>
          </a:p>
          <a:p>
            <a:pPr marL="0" indent="0">
              <a:buNone/>
            </a:pPr>
            <a:r>
              <a:rPr lang="en-US" dirty="0"/>
              <a:t>	</a:t>
            </a:r>
            <a:r>
              <a:rPr lang="en-US" dirty="0" smtClean="0"/>
              <a:t>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76600"/>
            <a:ext cx="6444104" cy="233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82782" y="5943600"/>
            <a:ext cx="7772400" cy="369332"/>
          </a:xfrm>
          <a:prstGeom prst="rect">
            <a:avLst/>
          </a:prstGeom>
          <a:noFill/>
        </p:spPr>
        <p:txBody>
          <a:bodyPr wrap="square" rtlCol="0">
            <a:spAutoFit/>
          </a:bodyPr>
          <a:lstStyle/>
          <a:p>
            <a:pPr algn="ctr"/>
            <a:r>
              <a:rPr lang="en-US" b="1" dirty="0" smtClean="0"/>
              <a:t>No Absences or </a:t>
            </a:r>
            <a:r>
              <a:rPr lang="en-US" b="1" dirty="0" err="1" smtClean="0"/>
              <a:t>Tardies</a:t>
            </a:r>
            <a:endParaRPr lang="en-US" b="1" dirty="0"/>
          </a:p>
        </p:txBody>
      </p:sp>
    </p:spTree>
    <p:extLst>
      <p:ext uri="{BB962C8B-B14F-4D97-AF65-F5344CB8AC3E}">
        <p14:creationId xmlns:p14="http://schemas.microsoft.com/office/powerpoint/2010/main" val="207370594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app.swis.org/cache/a62a490fa150c241d60b451a6add7d44.jpg"/>
          <p:cNvPicPr/>
          <p:nvPr/>
        </p:nvPicPr>
        <p:blipFill>
          <a:blip r:embed="rId2">
            <a:extLst>
              <a:ext uri="{28A0092B-C50C-407E-A947-70E740481C1C}">
                <a14:useLocalDpi xmlns:a14="http://schemas.microsoft.com/office/drawing/2010/main" val="0"/>
              </a:ext>
            </a:extLst>
          </a:blip>
          <a:srcRect/>
          <a:stretch>
            <a:fillRect/>
          </a:stretch>
        </p:blipFill>
        <p:spPr bwMode="auto">
          <a:xfrm>
            <a:off x="955766" y="1522044"/>
            <a:ext cx="7162800" cy="3589887"/>
          </a:xfrm>
          <a:prstGeom prst="rect">
            <a:avLst/>
          </a:prstGeom>
          <a:noFill/>
          <a:ln>
            <a:noFill/>
          </a:ln>
        </p:spPr>
      </p:pic>
      <p:sp>
        <p:nvSpPr>
          <p:cNvPr id="3" name="Rectangle 2"/>
          <p:cNvSpPr/>
          <p:nvPr/>
        </p:nvSpPr>
        <p:spPr>
          <a:xfrm>
            <a:off x="1550952" y="592183"/>
            <a:ext cx="6042103"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School Peace Month</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Left Arrow Callout 4"/>
          <p:cNvSpPr/>
          <p:nvPr/>
        </p:nvSpPr>
        <p:spPr>
          <a:xfrm>
            <a:off x="6172200" y="2133600"/>
            <a:ext cx="2286000" cy="1524000"/>
          </a:xfrm>
          <a:prstGeom prst="leftArrowCallout">
            <a:avLst>
              <a:gd name="adj1" fmla="val 25000"/>
              <a:gd name="adj2" fmla="val 37245"/>
              <a:gd name="adj3" fmla="val 25000"/>
              <a:gd name="adj4" fmla="val 6497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April would count as a school-wide Peace Month!</a:t>
            </a:r>
            <a:endParaRPr lang="en-US" sz="1600" b="1" dirty="0">
              <a:solidFill>
                <a:schemeClr val="tx1"/>
              </a:solidFill>
            </a:endParaRPr>
          </a:p>
        </p:txBody>
      </p:sp>
      <p:sp>
        <p:nvSpPr>
          <p:cNvPr id="8" name="Up Arrow Callout 7"/>
          <p:cNvSpPr/>
          <p:nvPr/>
        </p:nvSpPr>
        <p:spPr>
          <a:xfrm>
            <a:off x="2910843" y="4495800"/>
            <a:ext cx="1676400" cy="1828800"/>
          </a:xfrm>
          <a:prstGeom prst="up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November would not count as a school-wide Peace Month </a:t>
            </a:r>
            <a:endParaRPr lang="en-US" sz="1600" b="1" dirty="0">
              <a:solidFill>
                <a:schemeClr val="tx1"/>
              </a:solidFill>
            </a:endParaRPr>
          </a:p>
        </p:txBody>
      </p:sp>
      <p:sp>
        <p:nvSpPr>
          <p:cNvPr id="10" name="Rounded Rectangle 9"/>
          <p:cNvSpPr/>
          <p:nvPr/>
        </p:nvSpPr>
        <p:spPr>
          <a:xfrm>
            <a:off x="5638800" y="4648200"/>
            <a:ext cx="3352800" cy="2057400"/>
          </a:xfrm>
          <a:prstGeom prst="round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School-Wide Peace Month</a:t>
            </a:r>
            <a:r>
              <a:rPr lang="en-US" b="1" dirty="0" smtClean="0">
                <a:solidFill>
                  <a:srgbClr val="FF0000"/>
                </a:solidFill>
              </a:rPr>
              <a:t>:</a:t>
            </a:r>
          </a:p>
          <a:p>
            <a:pPr algn="ctr"/>
            <a:r>
              <a:rPr lang="en-US" b="1" dirty="0" smtClean="0">
                <a:solidFill>
                  <a:srgbClr val="FF0000"/>
                </a:solidFill>
              </a:rPr>
              <a:t>The </a:t>
            </a:r>
            <a:r>
              <a:rPr lang="en-US" b="1" smtClean="0">
                <a:solidFill>
                  <a:srgbClr val="FF0000"/>
                </a:solidFill>
              </a:rPr>
              <a:t>whole school </a:t>
            </a:r>
            <a:r>
              <a:rPr lang="en-US" b="1" dirty="0" smtClean="0">
                <a:solidFill>
                  <a:srgbClr val="FF0000"/>
                </a:solidFill>
              </a:rPr>
              <a:t>earns 15 minutes of extra recess + free choice seating in the cafe</a:t>
            </a:r>
          </a:p>
          <a:p>
            <a:pPr algn="ctr"/>
            <a:endParaRPr lang="en-US" dirty="0"/>
          </a:p>
        </p:txBody>
      </p:sp>
    </p:spTree>
    <p:extLst>
      <p:ext uri="{BB962C8B-B14F-4D97-AF65-F5344CB8AC3E}">
        <p14:creationId xmlns:p14="http://schemas.microsoft.com/office/powerpoint/2010/main" val="42670321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FF0000"/>
                </a:solidFill>
                <a:latin typeface="Chiller" panose="04020404031007020602" pitchFamily="82" charset="0"/>
              </a:rPr>
              <a:t>Café Day</a:t>
            </a:r>
            <a:endParaRPr lang="en-US" sz="6600" b="1" dirty="0">
              <a:solidFill>
                <a:srgbClr val="FF0000"/>
              </a:solidFill>
              <a:latin typeface="Chiller" panose="04020404031007020602" pitchFamily="82" charset="0"/>
            </a:endParaRPr>
          </a:p>
        </p:txBody>
      </p:sp>
      <p:sp>
        <p:nvSpPr>
          <p:cNvPr id="3" name="Content Placeholder 2"/>
          <p:cNvSpPr>
            <a:spLocks noGrp="1"/>
          </p:cNvSpPr>
          <p:nvPr>
            <p:ph idx="1"/>
          </p:nvPr>
        </p:nvSpPr>
        <p:spPr>
          <a:xfrm>
            <a:off x="457200" y="1524000"/>
            <a:ext cx="8229600" cy="4754563"/>
          </a:xfrm>
        </p:spPr>
        <p:txBody>
          <a:bodyPr/>
          <a:lstStyle/>
          <a:p>
            <a:pPr>
              <a:buFont typeface="Wingdings" panose="05000000000000000000" pitchFamily="2" charset="2"/>
              <a:buChar char="Ø"/>
            </a:pPr>
            <a:r>
              <a:rPr lang="en-US" dirty="0" smtClean="0"/>
              <a:t> </a:t>
            </a:r>
            <a:r>
              <a:rPr lang="en-US" sz="2800" dirty="0" smtClean="0"/>
              <a:t>Classes can also earn Cougar Cash by following the               CARES rules and managing their behaviors during lunch</a:t>
            </a:r>
            <a:endParaRPr lang="en-US" dirty="0" smtClean="0"/>
          </a:p>
          <a:p>
            <a:pPr lvl="1">
              <a:buFont typeface="Wingdings" panose="05000000000000000000" pitchFamily="2" charset="2"/>
              <a:buChar char="Ø"/>
            </a:pPr>
            <a:r>
              <a:rPr lang="en-US" sz="2000" dirty="0" smtClean="0"/>
              <a:t>Walking, Showing Manners, Speaking quietly, picking up after self</a:t>
            </a:r>
            <a:endParaRPr lang="en-US" sz="2400" dirty="0"/>
          </a:p>
          <a:p>
            <a:pPr>
              <a:buFont typeface="Wingdings" panose="05000000000000000000" pitchFamily="2" charset="2"/>
              <a:buChar char="Ø"/>
            </a:pPr>
            <a:r>
              <a:rPr lang="en-US" dirty="0"/>
              <a:t> </a:t>
            </a:r>
            <a:r>
              <a:rPr lang="en-US" sz="2800" dirty="0" smtClean="0"/>
              <a:t>If your class meets the cafeteria expectations for that day, you class will earn a “Cafe Day.”</a:t>
            </a:r>
          </a:p>
          <a:p>
            <a:pPr>
              <a:buFont typeface="Wingdings" panose="05000000000000000000" pitchFamily="2" charset="2"/>
              <a:buChar char="Ø"/>
            </a:pPr>
            <a:r>
              <a:rPr lang="en-US" sz="2800" dirty="0" smtClean="0"/>
              <a:t>When a class accumulates a certain number of Cafe Days, the entire class will be recognized.  </a:t>
            </a:r>
          </a:p>
          <a:p>
            <a:pPr>
              <a:buFont typeface="Wingdings" panose="05000000000000000000" pitchFamily="2" charset="2"/>
              <a:buChar char="Ø"/>
            </a:pPr>
            <a:r>
              <a:rPr lang="en-US" sz="2800" dirty="0" smtClean="0"/>
              <a:t>The target levels are:  5, 10, 20, 30, 40, 50, 75, and 100 days.</a:t>
            </a:r>
          </a:p>
          <a:p>
            <a:pPr>
              <a:buFont typeface="Wingdings" panose="05000000000000000000" pitchFamily="2" charset="2"/>
              <a:buChar char="Ø"/>
            </a:pPr>
            <a:endParaRPr lang="en-US" sz="2800" dirty="0"/>
          </a:p>
        </p:txBody>
      </p:sp>
      <p:pic>
        <p:nvPicPr>
          <p:cNvPr id="6146" name="Picture 2" descr="C:\Users\neillbr\AppData\Local\Microsoft\Windows\Temporary Internet Files\Content.IE5\Q0IAVW2W\MC90006028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76200"/>
            <a:ext cx="1815084" cy="127101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neillbr\AppData\Local\Microsoft\Windows\Temporary Internet Files\Content.IE5\00X403AH\MC9000885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0"/>
            <a:ext cx="19050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4500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6000" b="1" dirty="0" smtClean="0">
                <a:solidFill>
                  <a:srgbClr val="FF0000"/>
                </a:solidFill>
                <a:effectLst>
                  <a:outerShdw blurRad="38100" dist="38100" dir="2700000" algn="tl">
                    <a:srgbClr val="000000">
                      <a:alpha val="43137"/>
                    </a:srgbClr>
                  </a:outerShdw>
                </a:effectLst>
              </a:rPr>
              <a:t>Café Day</a:t>
            </a:r>
            <a:br>
              <a:rPr lang="en-US" sz="6000" b="1" dirty="0" smtClean="0">
                <a:solidFill>
                  <a:srgbClr val="FF0000"/>
                </a:solidFill>
                <a:effectLst>
                  <a:outerShdw blurRad="38100" dist="38100" dir="2700000" algn="tl">
                    <a:srgbClr val="000000">
                      <a:alpha val="43137"/>
                    </a:srgbClr>
                  </a:outerShdw>
                </a:effectLst>
              </a:rPr>
            </a:br>
            <a:r>
              <a:rPr lang="en-US" sz="2000" dirty="0" smtClean="0"/>
              <a:t> Classes can earn a Café Day by following the CARES rules while in the cafeteria</a:t>
            </a:r>
            <a:endParaRPr lang="en-US" dirty="0"/>
          </a:p>
        </p:txBody>
      </p:sp>
      <p:sp>
        <p:nvSpPr>
          <p:cNvPr id="3" name="Content Placeholder 2"/>
          <p:cNvSpPr>
            <a:spLocks noGrp="1"/>
          </p:cNvSpPr>
          <p:nvPr>
            <p:ph idx="1"/>
          </p:nvPr>
        </p:nvSpPr>
        <p:spPr>
          <a:xfrm>
            <a:off x="228600" y="1524000"/>
            <a:ext cx="8686800" cy="4876800"/>
          </a:xfrm>
        </p:spPr>
        <p:txBody>
          <a:bodyPr>
            <a:noAutofit/>
          </a:bodyPr>
          <a:lstStyle/>
          <a:p>
            <a:r>
              <a:rPr lang="en-US" sz="2600" dirty="0" smtClean="0"/>
              <a:t>5</a:t>
            </a:r>
            <a:r>
              <a:rPr lang="en-US" sz="2600" baseline="30000" dirty="0" smtClean="0"/>
              <a:t>th</a:t>
            </a:r>
            <a:r>
              <a:rPr lang="en-US" sz="2600" dirty="0" smtClean="0"/>
              <a:t>:	   Each student receives 1 Cougar Cash</a:t>
            </a:r>
          </a:p>
          <a:p>
            <a:r>
              <a:rPr lang="en-US" sz="2600" dirty="0" smtClean="0"/>
              <a:t>10</a:t>
            </a:r>
            <a:r>
              <a:rPr lang="en-US" sz="2600" baseline="30000" dirty="0" smtClean="0"/>
              <a:t>th</a:t>
            </a:r>
            <a:r>
              <a:rPr lang="en-US" sz="2600" dirty="0" smtClean="0"/>
              <a:t>:  Entire class eats lunch at outdoor tables</a:t>
            </a:r>
          </a:p>
          <a:p>
            <a:r>
              <a:rPr lang="en-US" sz="2600" dirty="0" smtClean="0"/>
              <a:t>20</a:t>
            </a:r>
            <a:r>
              <a:rPr lang="en-US" sz="2600" baseline="30000" dirty="0" smtClean="0"/>
              <a:t>th</a:t>
            </a:r>
            <a:r>
              <a:rPr lang="en-US" sz="2600" dirty="0" smtClean="0"/>
              <a:t>:  1 Cougar Cash + AM Announcement recognizing class</a:t>
            </a:r>
          </a:p>
          <a:p>
            <a:r>
              <a:rPr lang="en-US" sz="2600" dirty="0" smtClean="0"/>
              <a:t>30</a:t>
            </a:r>
            <a:r>
              <a:rPr lang="en-US" sz="2600" baseline="30000" dirty="0" smtClean="0"/>
              <a:t>th</a:t>
            </a:r>
            <a:r>
              <a:rPr lang="en-US" sz="2600" dirty="0" smtClean="0"/>
              <a:t>:  2 Cougar Cash</a:t>
            </a:r>
          </a:p>
          <a:p>
            <a:r>
              <a:rPr lang="en-US" sz="2600" dirty="0" smtClean="0"/>
              <a:t>40</a:t>
            </a:r>
            <a:r>
              <a:rPr lang="en-US" sz="2600" baseline="30000" dirty="0" smtClean="0"/>
              <a:t>th</a:t>
            </a:r>
            <a:r>
              <a:rPr lang="en-US" sz="2600" dirty="0" smtClean="0"/>
              <a:t>:  2 Cougar Cash</a:t>
            </a:r>
          </a:p>
          <a:p>
            <a:r>
              <a:rPr lang="en-US" sz="2600" dirty="0" smtClean="0"/>
              <a:t>50</a:t>
            </a:r>
            <a:r>
              <a:rPr lang="en-US" sz="2600" baseline="30000" dirty="0" smtClean="0"/>
              <a:t>th</a:t>
            </a:r>
            <a:r>
              <a:rPr lang="en-US" sz="2600" dirty="0" smtClean="0"/>
              <a:t>:  5 Cougar Cash + AM Announcement recognizing class</a:t>
            </a:r>
          </a:p>
          <a:p>
            <a:r>
              <a:rPr lang="en-US" sz="2600" dirty="0" smtClean="0"/>
              <a:t>75</a:t>
            </a:r>
            <a:r>
              <a:rPr lang="en-US" sz="2600" baseline="30000" dirty="0" smtClean="0"/>
              <a:t>th</a:t>
            </a:r>
            <a:r>
              <a:rPr lang="en-US" sz="2600" dirty="0" smtClean="0"/>
              <a:t>:  5 Cougar Cash + AM Announcement +</a:t>
            </a:r>
          </a:p>
          <a:p>
            <a:pPr marL="0" indent="0">
              <a:spcBef>
                <a:spcPts val="0"/>
              </a:spcBef>
              <a:buNone/>
            </a:pPr>
            <a:r>
              <a:rPr lang="en-US" sz="2600" dirty="0"/>
              <a:t>	</a:t>
            </a:r>
            <a:r>
              <a:rPr lang="en-US" sz="2600" dirty="0" smtClean="0"/>
              <a:t>	lunch at outdoor tables</a:t>
            </a:r>
          </a:p>
          <a:p>
            <a:pPr>
              <a:spcBef>
                <a:spcPts val="0"/>
              </a:spcBef>
            </a:pPr>
            <a:r>
              <a:rPr lang="en-US" sz="2600" dirty="0" smtClean="0"/>
              <a:t>100</a:t>
            </a:r>
            <a:r>
              <a:rPr lang="en-US" sz="2600" baseline="30000" dirty="0" smtClean="0"/>
              <a:t>th</a:t>
            </a:r>
            <a:r>
              <a:rPr lang="en-US" sz="2600" dirty="0" smtClean="0"/>
              <a:t>:  10 Cougar Cash + AM Announcement +</a:t>
            </a:r>
          </a:p>
          <a:p>
            <a:pPr marL="0" indent="0">
              <a:spcBef>
                <a:spcPts val="0"/>
              </a:spcBef>
              <a:buNone/>
            </a:pPr>
            <a:r>
              <a:rPr lang="en-US" sz="2600" dirty="0"/>
              <a:t>	</a:t>
            </a:r>
            <a:r>
              <a:rPr lang="en-US" sz="2600" dirty="0" smtClean="0"/>
              <a:t>	lunch at outdoor tables</a:t>
            </a:r>
          </a:p>
        </p:txBody>
      </p:sp>
    </p:spTree>
    <p:extLst>
      <p:ext uri="{BB962C8B-B14F-4D97-AF65-F5344CB8AC3E}">
        <p14:creationId xmlns:p14="http://schemas.microsoft.com/office/powerpoint/2010/main" val="349940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circle(in)">
                                      <p:cBhvr>
                                        <p:cTn id="3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762000"/>
            <a:ext cx="8046156" cy="4525963"/>
          </a:xfrm>
        </p:spPr>
      </p:pic>
      <p:sp>
        <p:nvSpPr>
          <p:cNvPr id="3" name="TextBox 2"/>
          <p:cNvSpPr txBox="1"/>
          <p:nvPr/>
        </p:nvSpPr>
        <p:spPr>
          <a:xfrm>
            <a:off x="685800" y="5715000"/>
            <a:ext cx="7543800" cy="646331"/>
          </a:xfrm>
          <a:prstGeom prst="rect">
            <a:avLst/>
          </a:prstGeom>
          <a:noFill/>
        </p:spPr>
        <p:txBody>
          <a:bodyPr wrap="square" rtlCol="0">
            <a:spAutoFit/>
          </a:bodyPr>
          <a:lstStyle/>
          <a:p>
            <a:pPr algn="ctr"/>
            <a:r>
              <a:rPr lang="en-US" dirty="0" smtClean="0">
                <a:hlinkClick r:id="rId3"/>
              </a:rPr>
              <a:t>Cafeteria Teach To Video</a:t>
            </a:r>
            <a:endParaRPr lang="en-US" dirty="0" smtClean="0"/>
          </a:p>
          <a:p>
            <a:pPr algn="ctr"/>
            <a:endParaRPr lang="en-US" dirty="0"/>
          </a:p>
        </p:txBody>
      </p:sp>
    </p:spTree>
    <p:extLst>
      <p:ext uri="{BB962C8B-B14F-4D97-AF65-F5344CB8AC3E}">
        <p14:creationId xmlns:p14="http://schemas.microsoft.com/office/powerpoint/2010/main" val="278470195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467600" cy="5181600"/>
          </a:xfrm>
        </p:spPr>
        <p:txBody>
          <a:bodyPr>
            <a:normAutofit/>
          </a:bodyPr>
          <a:lstStyle/>
          <a:p>
            <a:r>
              <a:rPr lang="en-US" sz="2800" dirty="0" smtClean="0"/>
              <a:t>The three classrooms who show the most effort in keeping their classroom clean and tidy will be recognized every week</a:t>
            </a:r>
          </a:p>
          <a:p>
            <a:r>
              <a:rPr lang="en-US" sz="2800" dirty="0" smtClean="0"/>
              <a:t>Night custodians will award the </a:t>
            </a:r>
            <a:r>
              <a:rPr lang="en-US" sz="2800" b="1" dirty="0" smtClean="0">
                <a:solidFill>
                  <a:schemeClr val="accent6"/>
                </a:solidFill>
              </a:rPr>
              <a:t>Golden Garbage Can </a:t>
            </a:r>
            <a:r>
              <a:rPr lang="en-US" sz="2800" dirty="0" smtClean="0"/>
              <a:t>to the three classrooms each week</a:t>
            </a:r>
          </a:p>
          <a:p>
            <a:r>
              <a:rPr lang="en-US" sz="2800" dirty="0" smtClean="0"/>
              <a:t>Those classrooms will have the honor of the Golden Garbage Can for the entire week of school</a:t>
            </a:r>
          </a:p>
          <a:p>
            <a:r>
              <a:rPr lang="en-US" sz="2800" dirty="0" smtClean="0"/>
              <a:t>Mr. Jisa will also make an announcement that Monday morning</a:t>
            </a:r>
            <a:endParaRPr lang="en-US" sz="2800" dirty="0"/>
          </a:p>
        </p:txBody>
      </p:sp>
      <p:sp>
        <p:nvSpPr>
          <p:cNvPr id="4" name="Rectangle 3"/>
          <p:cNvSpPr/>
          <p:nvPr/>
        </p:nvSpPr>
        <p:spPr>
          <a:xfrm>
            <a:off x="1519881" y="228600"/>
            <a:ext cx="606505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Golden Garbage Can</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172" name="Picture 4" descr="C:\Users\neillbr\AppData\Local\Microsoft\Windows\Temporary Internet Files\Content.IE5\AM8XNW8B\MC90032016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0182" y="228600"/>
            <a:ext cx="1283818" cy="1826971"/>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neillbr\AppData\Local\Microsoft\Windows\Temporary Internet Files\Content.IE5\X00HH7BN\MC90034025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4267200"/>
            <a:ext cx="1318565" cy="183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11515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accent6">
                    <a:lumMod val="75000"/>
                  </a:schemeClr>
                </a:solidFill>
                <a:latin typeface="Castellar" panose="020A0402060406010301" pitchFamily="18" charset="0"/>
              </a:rPr>
              <a:t>The Golden Garbage Can</a:t>
            </a:r>
            <a:endParaRPr lang="en-US" sz="4000" dirty="0">
              <a:solidFill>
                <a:schemeClr val="accent6">
                  <a:lumMod val="75000"/>
                </a:schemeClr>
              </a:solidFill>
              <a:latin typeface="Castellar" panose="020A0402060406010301"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9073" y="1600200"/>
            <a:ext cx="2545854" cy="4525963"/>
          </a:xfrm>
        </p:spPr>
      </p:pic>
    </p:spTree>
    <p:extLst>
      <p:ext uri="{BB962C8B-B14F-4D97-AF65-F5344CB8AC3E}">
        <p14:creationId xmlns:p14="http://schemas.microsoft.com/office/powerpoint/2010/main" val="36346646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42" y="263550"/>
            <a:ext cx="8125458" cy="621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97085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52426" y="1524000"/>
            <a:ext cx="7680960" cy="4876800"/>
          </a:xfrm>
          <a:prstGeom prst="rect">
            <a:avLst/>
          </a:prstGeom>
        </p:spPr>
        <p:txBody>
          <a:bodyPr>
            <a:normAutofit/>
          </a:bodyPr>
          <a:lstStyle/>
          <a:p>
            <a:r>
              <a:rPr lang="en-US" sz="2800" dirty="0" smtClean="0"/>
              <a:t>Purpose:  </a:t>
            </a:r>
          </a:p>
          <a:p>
            <a:pPr marL="457200" indent="-457200">
              <a:buFont typeface="Courier New" panose="02070309020205020404" pitchFamily="49" charset="0"/>
              <a:buChar char="o"/>
            </a:pPr>
            <a:r>
              <a:rPr lang="en-US" sz="2800" dirty="0" smtClean="0"/>
              <a:t>Decrease the noise in the hallways</a:t>
            </a:r>
          </a:p>
          <a:p>
            <a:pPr marL="457200" indent="-457200">
              <a:buFont typeface="Courier New" panose="02070309020205020404" pitchFamily="49" charset="0"/>
              <a:buChar char="o"/>
            </a:pPr>
            <a:r>
              <a:rPr lang="en-US" sz="2800" dirty="0" smtClean="0"/>
              <a:t>Recognize classrooms that are moving in the hallways quietly</a:t>
            </a:r>
          </a:p>
          <a:p>
            <a:r>
              <a:rPr lang="en-US" sz="2800" dirty="0" smtClean="0"/>
              <a:t>Award:</a:t>
            </a:r>
          </a:p>
          <a:p>
            <a:pPr marL="457200" indent="-457200">
              <a:buFont typeface="Courier New" panose="02070309020205020404" pitchFamily="49" charset="0"/>
              <a:buChar char="o"/>
            </a:pPr>
            <a:r>
              <a:rPr lang="en-US" sz="2800" dirty="0" smtClean="0"/>
              <a:t>3 classrooms will be receive the Quiet as a Mouse Award each week</a:t>
            </a:r>
          </a:p>
          <a:p>
            <a:pPr marL="457200" indent="-457200">
              <a:buFont typeface="Courier New" panose="02070309020205020404" pitchFamily="49" charset="0"/>
              <a:buChar char="o"/>
            </a:pPr>
            <a:r>
              <a:rPr lang="en-US" sz="2800" dirty="0" smtClean="0"/>
              <a:t>Intercom recognition along with Cougar Cash</a:t>
            </a:r>
            <a:endParaRPr lang="en-US" sz="2800" dirty="0"/>
          </a:p>
        </p:txBody>
      </p:sp>
      <p:sp>
        <p:nvSpPr>
          <p:cNvPr id="3" name="Title 2"/>
          <p:cNvSpPr>
            <a:spLocks noGrp="1"/>
          </p:cNvSpPr>
          <p:nvPr>
            <p:ph type="title"/>
          </p:nvPr>
        </p:nvSpPr>
        <p:spPr>
          <a:xfrm>
            <a:off x="352426" y="152400"/>
            <a:ext cx="7680960" cy="1066800"/>
          </a:xfrm>
        </p:spPr>
        <p:txBody>
          <a:bodyPr>
            <a:noAutofit/>
          </a:bodyPr>
          <a:lstStyle/>
          <a:p>
            <a:pPr algn="ctr"/>
            <a:r>
              <a:rPr lang="en-US" sz="5500" dirty="0" smtClean="0">
                <a:solidFill>
                  <a:srgbClr val="FF0000"/>
                </a:solidFill>
              </a:rPr>
              <a:t>Quiet as a Mouse Award</a:t>
            </a:r>
            <a:endParaRPr lang="en-US" sz="5500"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2600" y="1447800"/>
            <a:ext cx="1364540" cy="1517564"/>
          </a:xfrm>
          <a:prstGeom prst="rect">
            <a:avLst/>
          </a:prstGeom>
        </p:spPr>
      </p:pic>
    </p:spTree>
    <p:extLst>
      <p:ext uri="{BB962C8B-B14F-4D97-AF65-F5344CB8AC3E}">
        <p14:creationId xmlns:p14="http://schemas.microsoft.com/office/powerpoint/2010/main" val="84804739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radley Hand ITC" panose="03070402050302030203" pitchFamily="66" charset="0"/>
              </a:rPr>
              <a:t>Quite as a Mouse Award</a:t>
            </a:r>
            <a:endParaRPr lang="en-US" dirty="0">
              <a:solidFill>
                <a:srgbClr val="FF0000"/>
              </a:solidFill>
              <a:latin typeface="Bradley Hand ITC" panose="03070402050302030203" pitchFamily="66" charset="0"/>
            </a:endParaRPr>
          </a:p>
        </p:txBody>
      </p:sp>
      <p:sp>
        <p:nvSpPr>
          <p:cNvPr id="4" name="TextBox 3"/>
          <p:cNvSpPr txBox="1"/>
          <p:nvPr/>
        </p:nvSpPr>
        <p:spPr>
          <a:xfrm>
            <a:off x="1048512" y="5562600"/>
            <a:ext cx="7046976" cy="646331"/>
          </a:xfrm>
          <a:prstGeom prst="rect">
            <a:avLst/>
          </a:prstGeom>
          <a:noFill/>
        </p:spPr>
        <p:txBody>
          <a:bodyPr wrap="square" rtlCol="0">
            <a:spAutoFit/>
          </a:bodyPr>
          <a:lstStyle/>
          <a:p>
            <a:pPr algn="ctr"/>
            <a:r>
              <a:rPr lang="en-US" dirty="0" smtClean="0">
                <a:hlinkClick r:id="rId2"/>
              </a:rPr>
              <a:t>Hallway Teach To Video</a:t>
            </a:r>
            <a:endParaRPr lang="en-US" dirty="0" smtClean="0"/>
          </a:p>
          <a:p>
            <a:pPr algn="ctr"/>
            <a:endParaRPr lang="en-US" dirty="0"/>
          </a:p>
        </p:txBody>
      </p:sp>
      <p:pic>
        <p:nvPicPr>
          <p:cNvPr id="6146" name="Picture 2" descr="20150205_1116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100711"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44594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Jason Lee PBIS webpage</a:t>
            </a:r>
            <a:endParaRPr lang="en-US" dirty="0"/>
          </a:p>
        </p:txBody>
      </p:sp>
      <p:sp>
        <p:nvSpPr>
          <p:cNvPr id="6" name="Content Placeholder 5"/>
          <p:cNvSpPr>
            <a:spLocks noGrp="1"/>
          </p:cNvSpPr>
          <p:nvPr>
            <p:ph idx="1"/>
          </p:nvPr>
        </p:nvSpPr>
        <p:spPr>
          <a:xfrm>
            <a:off x="381000" y="1524000"/>
            <a:ext cx="8229600" cy="4525963"/>
          </a:xfrm>
        </p:spPr>
        <p:txBody>
          <a:bodyPr>
            <a:normAutofit/>
          </a:bodyPr>
          <a:lstStyle/>
          <a:p>
            <a:r>
              <a:rPr lang="en-US" sz="2800" dirty="0">
                <a:hlinkClick r:id="rId2"/>
              </a:rPr>
              <a:t>https://jasonleeelementarypbis.shutterfly.com</a:t>
            </a:r>
            <a:r>
              <a:rPr lang="en-US" sz="2800" dirty="0" smtClean="0">
                <a:hlinkClick r:id="rId2"/>
              </a:rPr>
              <a:t>/</a:t>
            </a:r>
            <a:endParaRPr lang="en-US" sz="2800" dirty="0" smtClean="0"/>
          </a:p>
          <a:p>
            <a:endParaRPr lang="en-US" sz="2800" dirty="0"/>
          </a:p>
          <a:p>
            <a:pPr marL="0" indent="0">
              <a:buNone/>
            </a:pPr>
            <a:endParaRPr lang="en-US" sz="2800" dirty="0" smtClean="0"/>
          </a:p>
          <a:p>
            <a:endParaRPr lang="en-US" sz="2800" dirty="0"/>
          </a:p>
          <a:p>
            <a:pPr marL="0" indent="0" algn="ctr">
              <a:buNone/>
            </a:pPr>
            <a:r>
              <a:rPr lang="en-US" sz="2800" dirty="0" smtClean="0"/>
              <a:t>Contacts</a:t>
            </a:r>
          </a:p>
          <a:p>
            <a:r>
              <a:rPr lang="en-US" sz="2800" dirty="0" smtClean="0"/>
              <a:t>Joe Jisa (Principal):  </a:t>
            </a:r>
            <a:r>
              <a:rPr lang="en-US" sz="2800" dirty="0" smtClean="0">
                <a:hlinkClick r:id="rId3"/>
              </a:rPr>
              <a:t>joe.jisa@rsd.edu</a:t>
            </a:r>
            <a:endParaRPr lang="en-US" sz="2800" dirty="0" smtClean="0"/>
          </a:p>
          <a:p>
            <a:r>
              <a:rPr lang="en-US" sz="2800" dirty="0" smtClean="0"/>
              <a:t>Brian Neill (Counselor):  </a:t>
            </a:r>
            <a:r>
              <a:rPr lang="en-US" sz="2800" dirty="0" smtClean="0">
                <a:hlinkClick r:id="rId4"/>
              </a:rPr>
              <a:t>brian.neill@rsd.edu</a:t>
            </a:r>
            <a:endParaRPr lang="en-US" sz="2800" dirty="0" smtClean="0"/>
          </a:p>
          <a:p>
            <a:pPr marL="0" indent="0">
              <a:buNone/>
            </a:pPr>
            <a:endParaRPr lang="en-US" sz="2800" dirty="0" smtClean="0"/>
          </a:p>
          <a:p>
            <a:endParaRPr lang="en-US" sz="2800" dirty="0"/>
          </a:p>
          <a:p>
            <a:endParaRPr lang="en-US" sz="2800" dirty="0" smtClean="0"/>
          </a:p>
          <a:p>
            <a:pPr marL="0" indent="0">
              <a:buNone/>
            </a:pPr>
            <a:endParaRPr lang="en-US" sz="2800" dirty="0"/>
          </a:p>
        </p:txBody>
      </p:sp>
    </p:spTree>
    <p:extLst>
      <p:ext uri="{BB962C8B-B14F-4D97-AF65-F5344CB8AC3E}">
        <p14:creationId xmlns:p14="http://schemas.microsoft.com/office/powerpoint/2010/main" val="16657548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solidFill>
                  <a:srgbClr val="FF0000"/>
                </a:solidFill>
              </a:rPr>
              <a:t>Why PBIS?</a:t>
            </a:r>
            <a:endParaRPr lang="en-US" dirty="0">
              <a:solidFill>
                <a:srgbClr val="FF0000"/>
              </a:solidFill>
            </a:endParaRPr>
          </a:p>
        </p:txBody>
      </p:sp>
      <p:sp>
        <p:nvSpPr>
          <p:cNvPr id="3" name="Content Placeholder 2"/>
          <p:cNvSpPr>
            <a:spLocks noGrp="1"/>
          </p:cNvSpPr>
          <p:nvPr>
            <p:ph idx="1"/>
          </p:nvPr>
        </p:nvSpPr>
        <p:spPr>
          <a:xfrm>
            <a:off x="304800" y="2133600"/>
            <a:ext cx="8382000" cy="4572000"/>
          </a:xfrm>
        </p:spPr>
        <p:txBody>
          <a:bodyPr>
            <a:normAutofit fontScale="85000" lnSpcReduction="10000"/>
          </a:bodyPr>
          <a:lstStyle/>
          <a:p>
            <a:r>
              <a:rPr lang="en-US" dirty="0" smtClean="0"/>
              <a:t>For </a:t>
            </a:r>
            <a:r>
              <a:rPr lang="en-US" u="sng" dirty="0" smtClean="0"/>
              <a:t>our kid’s</a:t>
            </a:r>
            <a:r>
              <a:rPr lang="en-US" dirty="0" smtClean="0"/>
              <a:t> sake:</a:t>
            </a:r>
          </a:p>
          <a:p>
            <a:pPr lvl="1">
              <a:buFont typeface="Wingdings" panose="05000000000000000000" pitchFamily="2" charset="2"/>
              <a:buChar char="ü"/>
            </a:pPr>
            <a:r>
              <a:rPr lang="en-US" dirty="0"/>
              <a:t> T</a:t>
            </a:r>
            <a:r>
              <a:rPr lang="en-US" dirty="0" smtClean="0"/>
              <a:t>he majority of our students are meeting our expectations so why not recognize them for their efforts</a:t>
            </a:r>
          </a:p>
          <a:p>
            <a:pPr lvl="1">
              <a:buFont typeface="Wingdings" panose="05000000000000000000" pitchFamily="2" charset="2"/>
              <a:buChar char="ü"/>
            </a:pPr>
            <a:r>
              <a:rPr lang="en-US" dirty="0"/>
              <a:t> </a:t>
            </a:r>
            <a:r>
              <a:rPr lang="en-US" dirty="0" smtClean="0"/>
              <a:t>Our kids are coming with more and more ACEs – kids need positive relationships with staff</a:t>
            </a:r>
          </a:p>
          <a:p>
            <a:pPr lvl="1">
              <a:buFont typeface="Wingdings" panose="05000000000000000000" pitchFamily="2" charset="2"/>
              <a:buChar char="ü"/>
            </a:pPr>
            <a:r>
              <a:rPr lang="en-US" dirty="0" smtClean="0"/>
              <a:t> Decrease off task behaviors and increase on task behaviors</a:t>
            </a:r>
          </a:p>
          <a:p>
            <a:r>
              <a:rPr lang="en-US" dirty="0"/>
              <a:t>For </a:t>
            </a:r>
            <a:r>
              <a:rPr lang="en-US" u="sng" dirty="0" smtClean="0"/>
              <a:t>our</a:t>
            </a:r>
            <a:r>
              <a:rPr lang="en-US" dirty="0" smtClean="0"/>
              <a:t> </a:t>
            </a:r>
            <a:r>
              <a:rPr lang="en-US" dirty="0"/>
              <a:t>sake:</a:t>
            </a:r>
          </a:p>
          <a:p>
            <a:pPr lvl="1">
              <a:buFont typeface="Wingdings" panose="05000000000000000000" pitchFamily="2" charset="2"/>
              <a:buChar char="ü"/>
            </a:pPr>
            <a:r>
              <a:rPr lang="en-US" dirty="0"/>
              <a:t> </a:t>
            </a:r>
            <a:r>
              <a:rPr lang="en-US" dirty="0" smtClean="0"/>
              <a:t>We tend to spend the majority of our day focusing on the off task behaviors – wouldn’t it be fun to flip that and focus on the positive!  </a:t>
            </a:r>
            <a:endParaRPr lang="en-US" dirty="0" smtClean="0">
              <a:sym typeface="Wingdings" panose="05000000000000000000" pitchFamily="2" charset="2"/>
            </a:endParaRPr>
          </a:p>
          <a:p>
            <a:pPr lvl="1">
              <a:buFont typeface="Wingdings" panose="05000000000000000000" pitchFamily="2" charset="2"/>
              <a:buChar char="ü"/>
            </a:pPr>
            <a:r>
              <a:rPr lang="en-US" dirty="0">
                <a:sym typeface="Wingdings" panose="05000000000000000000" pitchFamily="2" charset="2"/>
              </a:rPr>
              <a:t> </a:t>
            </a:r>
            <a:r>
              <a:rPr lang="en-US" dirty="0" smtClean="0">
                <a:sym typeface="Wingdings" panose="05000000000000000000" pitchFamily="2" charset="2"/>
              </a:rPr>
              <a:t>Make teaching/school climate more fun</a:t>
            </a:r>
            <a:endParaRPr lang="en-US" dirty="0"/>
          </a:p>
          <a:p>
            <a:pPr lvl="1">
              <a:buFont typeface="Wingdings" panose="05000000000000000000" pitchFamily="2" charset="2"/>
              <a:buChar char="ü"/>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04800"/>
            <a:ext cx="1143000" cy="1981200"/>
          </a:xfrm>
          <a:prstGeom prst="rect">
            <a:avLst/>
          </a:prstGeom>
        </p:spPr>
      </p:pic>
    </p:spTree>
    <p:extLst>
      <p:ext uri="{BB962C8B-B14F-4D97-AF65-F5344CB8AC3E}">
        <p14:creationId xmlns:p14="http://schemas.microsoft.com/office/powerpoint/2010/main" val="19791302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471683" y="533400"/>
            <a:ext cx="8189712" cy="6103938"/>
          </a:xfrm>
          <a:prstGeom prst="rect">
            <a:avLst/>
          </a:prstGeom>
        </p:spPr>
      </p:pic>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26196109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fontScale="90000"/>
          </a:bodyPr>
          <a:lstStyle/>
          <a:p>
            <a:r>
              <a:rPr lang="en-US" dirty="0">
                <a:solidFill>
                  <a:srgbClr val="FF0000"/>
                </a:solidFill>
                <a:latin typeface="Georgia" panose="02040502050405020303" pitchFamily="18" charset="0"/>
              </a:rPr>
              <a:t>Adverse Childhood </a:t>
            </a:r>
            <a:r>
              <a:rPr lang="en-US" dirty="0" smtClean="0">
                <a:solidFill>
                  <a:srgbClr val="FF0000"/>
                </a:solidFill>
                <a:latin typeface="Georgia" panose="02040502050405020303" pitchFamily="18" charset="0"/>
              </a:rPr>
              <a:t>Experiences</a:t>
            </a:r>
            <a:br>
              <a:rPr lang="en-US" dirty="0" smtClean="0">
                <a:solidFill>
                  <a:srgbClr val="FF0000"/>
                </a:solidFill>
                <a:latin typeface="Georgia" panose="02040502050405020303" pitchFamily="18" charset="0"/>
              </a:rPr>
            </a:br>
            <a:r>
              <a:rPr lang="en-US" dirty="0" smtClean="0">
                <a:solidFill>
                  <a:srgbClr val="FF0000"/>
                </a:solidFill>
                <a:latin typeface="Georgia" panose="02040502050405020303" pitchFamily="18" charset="0"/>
              </a:rPr>
              <a:t>(ACEs)</a:t>
            </a:r>
            <a:r>
              <a:rPr lang="en-US" dirty="0">
                <a:solidFill>
                  <a:srgbClr val="08C6E8"/>
                </a:solidFill>
                <a:latin typeface="Georgia" panose="02040502050405020303" pitchFamily="18" charset="0"/>
              </a:rPr>
              <a:t/>
            </a:r>
            <a:br>
              <a:rPr lang="en-US" dirty="0">
                <a:solidFill>
                  <a:srgbClr val="08C6E8"/>
                </a:solidFill>
                <a:latin typeface="Georgia" panose="02040502050405020303" pitchFamily="18" charset="0"/>
              </a:rPr>
            </a:br>
            <a:endParaRPr lang="en-US" dirty="0"/>
          </a:p>
        </p:txBody>
      </p:sp>
      <p:pic>
        <p:nvPicPr>
          <p:cNvPr id="3" name="Content Placeholder 2"/>
          <p:cNvPicPr>
            <a:picLocks noGrp="1" noChangeAspect="1"/>
          </p:cNvPicPr>
          <p:nvPr>
            <p:ph idx="1"/>
          </p:nvPr>
        </p:nvPicPr>
        <p:blipFill>
          <a:blip r:embed="rId2"/>
          <a:stretch>
            <a:fillRect/>
          </a:stretch>
        </p:blipFill>
        <p:spPr>
          <a:xfrm>
            <a:off x="381000" y="1676400"/>
            <a:ext cx="8382000" cy="4953000"/>
          </a:xfrm>
          <a:prstGeom prst="rect">
            <a:avLst/>
          </a:prstGeom>
        </p:spPr>
      </p:pic>
      <p:sp>
        <p:nvSpPr>
          <p:cNvPr id="4" name="Rectangle 3"/>
          <p:cNvSpPr/>
          <p:nvPr/>
        </p:nvSpPr>
        <p:spPr>
          <a:xfrm>
            <a:off x="1524000" y="1828800"/>
            <a:ext cx="6248400" cy="4247317"/>
          </a:xfrm>
          <a:prstGeom prst="rect">
            <a:avLst/>
          </a:prstGeom>
        </p:spPr>
        <p:txBody>
          <a:bodyPr wrap="square">
            <a:spAutoFit/>
          </a:bodyPr>
          <a:lstStyle/>
          <a:p>
            <a:endParaRPr lang="en-US" sz="1000" dirty="0">
              <a:solidFill>
                <a:srgbClr val="08C6E8"/>
              </a:solidFill>
              <a:latin typeface="Georgia" panose="02040502050405020303" pitchFamily="18" charset="0"/>
            </a:endParaRPr>
          </a:p>
          <a:p>
            <a:r>
              <a:rPr lang="en-US" sz="2000" u="sng" dirty="0" smtClean="0">
                <a:solidFill>
                  <a:srgbClr val="272776"/>
                </a:solidFill>
                <a:latin typeface="Georgia" panose="02040502050405020303" pitchFamily="18" charset="0"/>
              </a:rPr>
              <a:t>Personal </a:t>
            </a:r>
            <a:endParaRPr lang="en-US" sz="2000" u="sng" dirty="0">
              <a:solidFill>
                <a:srgbClr val="272776"/>
              </a:solidFill>
              <a:latin typeface="Georgia" panose="02040502050405020303" pitchFamily="18" charset="0"/>
            </a:endParaRPr>
          </a:p>
          <a:p>
            <a:r>
              <a:rPr lang="en-US" sz="2000" dirty="0">
                <a:solidFill>
                  <a:srgbClr val="272776"/>
                </a:solidFill>
                <a:latin typeface="Georgia" panose="02040502050405020303" pitchFamily="18" charset="0"/>
              </a:rPr>
              <a:t>1</a:t>
            </a:r>
            <a:r>
              <a:rPr lang="en-US" sz="2000" dirty="0" smtClean="0">
                <a:solidFill>
                  <a:srgbClr val="272776"/>
                </a:solidFill>
                <a:latin typeface="Georgia" panose="02040502050405020303" pitchFamily="18" charset="0"/>
              </a:rPr>
              <a:t>. Emotional </a:t>
            </a:r>
            <a:r>
              <a:rPr lang="en-US" sz="2000" dirty="0">
                <a:solidFill>
                  <a:srgbClr val="272776"/>
                </a:solidFill>
                <a:latin typeface="Georgia" panose="02040502050405020303" pitchFamily="18" charset="0"/>
              </a:rPr>
              <a:t>abuse </a:t>
            </a:r>
          </a:p>
          <a:p>
            <a:r>
              <a:rPr lang="en-US" sz="2000" dirty="0">
                <a:solidFill>
                  <a:srgbClr val="272776"/>
                </a:solidFill>
                <a:latin typeface="Georgia" panose="02040502050405020303" pitchFamily="18" charset="0"/>
              </a:rPr>
              <a:t>2</a:t>
            </a:r>
            <a:r>
              <a:rPr lang="en-US" sz="2000" dirty="0" smtClean="0">
                <a:solidFill>
                  <a:srgbClr val="272776"/>
                </a:solidFill>
                <a:latin typeface="Georgia" panose="02040502050405020303" pitchFamily="18" charset="0"/>
              </a:rPr>
              <a:t>. Physical </a:t>
            </a:r>
            <a:r>
              <a:rPr lang="en-US" sz="2000" dirty="0">
                <a:solidFill>
                  <a:srgbClr val="272776"/>
                </a:solidFill>
                <a:latin typeface="Georgia" panose="02040502050405020303" pitchFamily="18" charset="0"/>
              </a:rPr>
              <a:t>abuse </a:t>
            </a:r>
          </a:p>
          <a:p>
            <a:r>
              <a:rPr lang="en-US" sz="2000" dirty="0">
                <a:solidFill>
                  <a:srgbClr val="272776"/>
                </a:solidFill>
                <a:latin typeface="Georgia" panose="02040502050405020303" pitchFamily="18" charset="0"/>
              </a:rPr>
              <a:t>3</a:t>
            </a:r>
            <a:r>
              <a:rPr lang="en-US" sz="2000" dirty="0" smtClean="0">
                <a:solidFill>
                  <a:srgbClr val="272776"/>
                </a:solidFill>
                <a:latin typeface="Georgia" panose="02040502050405020303" pitchFamily="18" charset="0"/>
              </a:rPr>
              <a:t>. Sexual </a:t>
            </a:r>
            <a:r>
              <a:rPr lang="en-US" sz="2000" dirty="0">
                <a:solidFill>
                  <a:srgbClr val="272776"/>
                </a:solidFill>
                <a:latin typeface="Georgia" panose="02040502050405020303" pitchFamily="18" charset="0"/>
              </a:rPr>
              <a:t>abuse </a:t>
            </a:r>
          </a:p>
          <a:p>
            <a:r>
              <a:rPr lang="en-US" sz="2000" dirty="0">
                <a:solidFill>
                  <a:srgbClr val="272776"/>
                </a:solidFill>
                <a:latin typeface="Georgia" panose="02040502050405020303" pitchFamily="18" charset="0"/>
              </a:rPr>
              <a:t>4</a:t>
            </a:r>
            <a:r>
              <a:rPr lang="en-US" sz="2000" dirty="0" smtClean="0">
                <a:solidFill>
                  <a:srgbClr val="272776"/>
                </a:solidFill>
                <a:latin typeface="Georgia" panose="02040502050405020303" pitchFamily="18" charset="0"/>
              </a:rPr>
              <a:t>. Emotional </a:t>
            </a:r>
            <a:r>
              <a:rPr lang="en-US" sz="2000" dirty="0">
                <a:solidFill>
                  <a:srgbClr val="272776"/>
                </a:solidFill>
                <a:latin typeface="Georgia" panose="02040502050405020303" pitchFamily="18" charset="0"/>
              </a:rPr>
              <a:t>neglect </a:t>
            </a:r>
          </a:p>
          <a:p>
            <a:r>
              <a:rPr lang="en-US" sz="2000" dirty="0">
                <a:solidFill>
                  <a:srgbClr val="272776"/>
                </a:solidFill>
                <a:latin typeface="Georgia" panose="02040502050405020303" pitchFamily="18" charset="0"/>
              </a:rPr>
              <a:t>5</a:t>
            </a:r>
            <a:r>
              <a:rPr lang="en-US" sz="2000" dirty="0" smtClean="0">
                <a:solidFill>
                  <a:srgbClr val="272776"/>
                </a:solidFill>
                <a:latin typeface="Georgia" panose="02040502050405020303" pitchFamily="18" charset="0"/>
              </a:rPr>
              <a:t>. Physical </a:t>
            </a:r>
            <a:r>
              <a:rPr lang="en-US" sz="2000" dirty="0">
                <a:solidFill>
                  <a:srgbClr val="272776"/>
                </a:solidFill>
                <a:latin typeface="Georgia" panose="02040502050405020303" pitchFamily="18" charset="0"/>
              </a:rPr>
              <a:t>neglect </a:t>
            </a:r>
            <a:endParaRPr lang="en-US" sz="2000" dirty="0" smtClean="0">
              <a:solidFill>
                <a:srgbClr val="272776"/>
              </a:solidFill>
              <a:latin typeface="Georgia" panose="02040502050405020303" pitchFamily="18" charset="0"/>
            </a:endParaRPr>
          </a:p>
          <a:p>
            <a:endParaRPr lang="en-US" sz="2000" dirty="0">
              <a:solidFill>
                <a:srgbClr val="272776"/>
              </a:solidFill>
              <a:latin typeface="Georgia" panose="02040502050405020303" pitchFamily="18" charset="0"/>
            </a:endParaRPr>
          </a:p>
          <a:p>
            <a:r>
              <a:rPr lang="en-US" sz="2000" u="sng" dirty="0" smtClean="0">
                <a:solidFill>
                  <a:srgbClr val="272776"/>
                </a:solidFill>
                <a:latin typeface="Georgia" panose="02040502050405020303" pitchFamily="18" charset="0"/>
              </a:rPr>
              <a:t>Family </a:t>
            </a:r>
            <a:endParaRPr lang="en-US" sz="2000" u="sng" dirty="0">
              <a:solidFill>
                <a:srgbClr val="272776"/>
              </a:solidFill>
              <a:latin typeface="Georgia" panose="02040502050405020303" pitchFamily="18" charset="0"/>
            </a:endParaRPr>
          </a:p>
          <a:p>
            <a:r>
              <a:rPr lang="en-US" sz="2000" dirty="0">
                <a:solidFill>
                  <a:srgbClr val="272776"/>
                </a:solidFill>
                <a:latin typeface="Georgia" panose="02040502050405020303" pitchFamily="18" charset="0"/>
              </a:rPr>
              <a:t>1</a:t>
            </a:r>
            <a:r>
              <a:rPr lang="en-US" sz="2000" dirty="0" smtClean="0">
                <a:solidFill>
                  <a:srgbClr val="272776"/>
                </a:solidFill>
                <a:latin typeface="Georgia" panose="02040502050405020303" pitchFamily="18" charset="0"/>
              </a:rPr>
              <a:t>. Witnessing </a:t>
            </a:r>
            <a:r>
              <a:rPr lang="en-US" sz="2000" dirty="0">
                <a:solidFill>
                  <a:srgbClr val="272776"/>
                </a:solidFill>
                <a:latin typeface="Georgia" panose="02040502050405020303" pitchFamily="18" charset="0"/>
              </a:rPr>
              <a:t>domestic violence </a:t>
            </a:r>
            <a:endParaRPr lang="en-US" sz="2000" dirty="0">
              <a:solidFill>
                <a:srgbClr val="000000"/>
              </a:solidFill>
              <a:latin typeface="Georgia" panose="02040502050405020303" pitchFamily="18" charset="0"/>
            </a:endParaRPr>
          </a:p>
          <a:p>
            <a:r>
              <a:rPr lang="en-US" sz="2000" dirty="0">
                <a:solidFill>
                  <a:srgbClr val="272776"/>
                </a:solidFill>
                <a:latin typeface="Georgia" panose="02040502050405020303" pitchFamily="18" charset="0"/>
              </a:rPr>
              <a:t>2</a:t>
            </a:r>
            <a:r>
              <a:rPr lang="en-US" sz="2000" dirty="0" smtClean="0">
                <a:solidFill>
                  <a:srgbClr val="272776"/>
                </a:solidFill>
                <a:latin typeface="Georgia" panose="02040502050405020303" pitchFamily="18" charset="0"/>
              </a:rPr>
              <a:t>. Alcohol </a:t>
            </a:r>
            <a:r>
              <a:rPr lang="en-US" sz="2000" dirty="0">
                <a:solidFill>
                  <a:srgbClr val="272776"/>
                </a:solidFill>
                <a:latin typeface="Georgia" panose="02040502050405020303" pitchFamily="18" charset="0"/>
              </a:rPr>
              <a:t>or substance abuse in the home </a:t>
            </a:r>
          </a:p>
          <a:p>
            <a:r>
              <a:rPr lang="en-US" sz="2000" dirty="0">
                <a:solidFill>
                  <a:srgbClr val="272776"/>
                </a:solidFill>
                <a:latin typeface="Georgia" panose="02040502050405020303" pitchFamily="18" charset="0"/>
              </a:rPr>
              <a:t>3</a:t>
            </a:r>
            <a:r>
              <a:rPr lang="en-US" sz="2000" dirty="0" smtClean="0">
                <a:solidFill>
                  <a:srgbClr val="272776"/>
                </a:solidFill>
                <a:latin typeface="Georgia" panose="02040502050405020303" pitchFamily="18" charset="0"/>
              </a:rPr>
              <a:t>. Mentally </a:t>
            </a:r>
            <a:r>
              <a:rPr lang="en-US" sz="2000" dirty="0">
                <a:solidFill>
                  <a:srgbClr val="272776"/>
                </a:solidFill>
                <a:latin typeface="Georgia" panose="02040502050405020303" pitchFamily="18" charset="0"/>
              </a:rPr>
              <a:t>ill or suicidal household members </a:t>
            </a:r>
            <a:endParaRPr lang="en-US" sz="2000" dirty="0">
              <a:solidFill>
                <a:srgbClr val="000000"/>
              </a:solidFill>
              <a:latin typeface="Georgia" panose="02040502050405020303" pitchFamily="18" charset="0"/>
            </a:endParaRPr>
          </a:p>
          <a:p>
            <a:r>
              <a:rPr lang="en-US" sz="2000" dirty="0">
                <a:solidFill>
                  <a:srgbClr val="272776"/>
                </a:solidFill>
                <a:latin typeface="Georgia" panose="02040502050405020303" pitchFamily="18" charset="0"/>
              </a:rPr>
              <a:t>4</a:t>
            </a:r>
            <a:r>
              <a:rPr lang="en-US" sz="2000" dirty="0" smtClean="0">
                <a:solidFill>
                  <a:srgbClr val="272776"/>
                </a:solidFill>
                <a:latin typeface="Georgia" panose="02040502050405020303" pitchFamily="18" charset="0"/>
              </a:rPr>
              <a:t>. Parental </a:t>
            </a:r>
            <a:r>
              <a:rPr lang="en-US" sz="2000" dirty="0">
                <a:solidFill>
                  <a:srgbClr val="272776"/>
                </a:solidFill>
                <a:latin typeface="Georgia" panose="02040502050405020303" pitchFamily="18" charset="0"/>
              </a:rPr>
              <a:t>marital discord (as evidenced by divorce) </a:t>
            </a:r>
          </a:p>
          <a:p>
            <a:r>
              <a:rPr lang="en-US" sz="2000" dirty="0">
                <a:solidFill>
                  <a:srgbClr val="272776"/>
                </a:solidFill>
                <a:latin typeface="Georgia" panose="02040502050405020303" pitchFamily="18" charset="0"/>
              </a:rPr>
              <a:t>5</a:t>
            </a:r>
            <a:r>
              <a:rPr lang="en-US" sz="2000" dirty="0" smtClean="0">
                <a:solidFill>
                  <a:srgbClr val="272776"/>
                </a:solidFill>
                <a:latin typeface="Georgia" panose="02040502050405020303" pitchFamily="18" charset="0"/>
              </a:rPr>
              <a:t>. Incarcerated </a:t>
            </a:r>
            <a:r>
              <a:rPr lang="en-US" sz="2000" dirty="0">
                <a:solidFill>
                  <a:srgbClr val="272776"/>
                </a:solidFill>
                <a:latin typeface="Georgia" panose="02040502050405020303" pitchFamily="18" charset="0"/>
              </a:rPr>
              <a:t>household member </a:t>
            </a:r>
          </a:p>
        </p:txBody>
      </p:sp>
    </p:spTree>
    <p:extLst>
      <p:ext uri="{BB962C8B-B14F-4D97-AF65-F5344CB8AC3E}">
        <p14:creationId xmlns:p14="http://schemas.microsoft.com/office/powerpoint/2010/main" val="32725807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4800" y="381000"/>
            <a:ext cx="8458200" cy="6268043"/>
          </a:xfrm>
          <a:prstGeom prst="rect">
            <a:avLst/>
          </a:prstGeom>
        </p:spPr>
      </p:pic>
    </p:spTree>
    <p:extLst>
      <p:ext uri="{BB962C8B-B14F-4D97-AF65-F5344CB8AC3E}">
        <p14:creationId xmlns:p14="http://schemas.microsoft.com/office/powerpoint/2010/main" val="17485954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b="1" dirty="0" smtClean="0">
                <a:solidFill>
                  <a:srgbClr val="FF0000"/>
                </a:solidFill>
                <a:latin typeface="Britannic Bold" panose="020B0903060703020204" pitchFamily="34" charset="0"/>
              </a:rPr>
              <a:t>Jason Lee Background</a:t>
            </a:r>
            <a:r>
              <a:rPr lang="en-US" dirty="0" smtClean="0">
                <a:solidFill>
                  <a:srgbClr val="FF0000"/>
                </a:solidFill>
              </a:rPr>
              <a:t>…</a:t>
            </a:r>
            <a:endParaRPr lang="en-US" dirty="0">
              <a:solidFill>
                <a:srgbClr val="FF0000"/>
              </a:solidFill>
            </a:endParaRPr>
          </a:p>
        </p:txBody>
      </p:sp>
      <p:sp>
        <p:nvSpPr>
          <p:cNvPr id="6" name="Content Placeholder 5"/>
          <p:cNvSpPr>
            <a:spLocks noGrp="1"/>
          </p:cNvSpPr>
          <p:nvPr>
            <p:ph idx="1"/>
          </p:nvPr>
        </p:nvSpPr>
        <p:spPr/>
        <p:txBody>
          <a:bodyPr>
            <a:normAutofit fontScale="92500" lnSpcReduction="20000"/>
          </a:bodyPr>
          <a:lstStyle/>
          <a:p>
            <a:r>
              <a:rPr lang="en-US" sz="3900" dirty="0" smtClean="0"/>
              <a:t>Our school has implemented PBIS for 6 years</a:t>
            </a:r>
          </a:p>
          <a:p>
            <a:r>
              <a:rPr lang="en-US" sz="3900" dirty="0"/>
              <a:t>Shift from intervention to prevention </a:t>
            </a:r>
            <a:r>
              <a:rPr lang="en-US" sz="3900" dirty="0" smtClean="0"/>
              <a:t>model</a:t>
            </a:r>
          </a:p>
          <a:p>
            <a:r>
              <a:rPr lang="en-US" sz="3900" dirty="0" smtClean="0"/>
              <a:t>Start and end with a matrix, but don’t let it constrain the creativity of the students and staff</a:t>
            </a:r>
          </a:p>
          <a:p>
            <a:r>
              <a:rPr lang="en-US" sz="3900" dirty="0" smtClean="0"/>
              <a:t>“Don’t admire the problem”- Flint </a:t>
            </a:r>
            <a:r>
              <a:rPr lang="en-US" sz="3900" dirty="0" err="1" smtClean="0"/>
              <a:t>Simonsen</a:t>
            </a:r>
            <a:endParaRPr lang="en-US" sz="3900" dirty="0" smtClean="0"/>
          </a:p>
          <a:p>
            <a:endParaRPr lang="en-US" dirty="0"/>
          </a:p>
        </p:txBody>
      </p:sp>
    </p:spTree>
    <p:extLst>
      <p:ext uri="{BB962C8B-B14F-4D97-AF65-F5344CB8AC3E}">
        <p14:creationId xmlns:p14="http://schemas.microsoft.com/office/powerpoint/2010/main" val="30101616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TotalTime>
  <Words>1246</Words>
  <Application>Microsoft Macintosh PowerPoint</Application>
  <PresentationFormat>On-screen Show (4:3)</PresentationFormat>
  <Paragraphs>249</Paragraphs>
  <Slides>42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Worksheet</vt:lpstr>
      <vt:lpstr>PowerPoint Presentation</vt:lpstr>
      <vt:lpstr>Goals for the day</vt:lpstr>
      <vt:lpstr>Positive Behavioral Interventions &amp; Supports - What is PBIS? </vt:lpstr>
      <vt:lpstr>PowerPoint Presentation</vt:lpstr>
      <vt:lpstr>Why PBIS?</vt:lpstr>
      <vt:lpstr>PowerPoint Presentation</vt:lpstr>
      <vt:lpstr>Adverse Childhood Experiences (ACEs) </vt:lpstr>
      <vt:lpstr>PowerPoint Presentation</vt:lpstr>
      <vt:lpstr>Jason Lee Background…</vt:lpstr>
      <vt:lpstr>PowerPoint Presentation</vt:lpstr>
      <vt:lpstr>PowerPoint Presentation</vt:lpstr>
      <vt:lpstr>PowerPoint Presentation</vt:lpstr>
      <vt:lpstr>PowerPoint Presentation</vt:lpstr>
      <vt:lpstr>Cougar</vt:lpstr>
      <vt:lpstr>Cougar CARES Assembly</vt:lpstr>
      <vt:lpstr>PowerPoint Presentation</vt:lpstr>
      <vt:lpstr>What is PBIS?</vt:lpstr>
      <vt:lpstr>What does PBIS do for you?</vt:lpstr>
      <vt:lpstr>How does PBIS work?</vt:lpstr>
      <vt:lpstr>PowerPoint Presentation</vt:lpstr>
      <vt:lpstr>PowerPoint Presentation</vt:lpstr>
      <vt:lpstr>How can you earn Cougar Cash?</vt:lpstr>
      <vt:lpstr>PowerPoint Presentation</vt:lpstr>
      <vt:lpstr>PowerPoint Presentation</vt:lpstr>
      <vt:lpstr>What can I buy with my Cougar Cash</vt:lpstr>
      <vt:lpstr>Junior Joggers</vt:lpstr>
      <vt:lpstr>Grade Level Recognition</vt:lpstr>
      <vt:lpstr>Peace Days No office referrals for the day equals 1 peace day.  Student referrals may include discipline referrals from the classroom, playground, specials, hallways, or bathrooms.  </vt:lpstr>
      <vt:lpstr>PowerPoint Presentation</vt:lpstr>
      <vt:lpstr>Awesome Attendance Day  No Tardies or Absences for the entire class equals 1 Awesome Attendance Day.  Pre-excused absences accepted.</vt:lpstr>
      <vt:lpstr>PowerPoint Presentation</vt:lpstr>
      <vt:lpstr>Also…..</vt:lpstr>
      <vt:lpstr>Also…..</vt:lpstr>
      <vt:lpstr>PowerPoint Presentation</vt:lpstr>
      <vt:lpstr>Café Day</vt:lpstr>
      <vt:lpstr>Café Day  Classes can earn a Café Day by following the CARES rules while in the cafeteria</vt:lpstr>
      <vt:lpstr>PowerPoint Presentation</vt:lpstr>
      <vt:lpstr>PowerPoint Presentation</vt:lpstr>
      <vt:lpstr>The Golden Garbage Can</vt:lpstr>
      <vt:lpstr>Quiet as a Mouse Award</vt:lpstr>
      <vt:lpstr>Quite as a Mouse Award</vt:lpstr>
      <vt:lpstr>Jason Lee PBIS webpage</vt:lpstr>
    </vt:vector>
  </TitlesOfParts>
  <Company>Richland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Neill</dc:creator>
  <cp:lastModifiedBy>D'Imperio Kimberly</cp:lastModifiedBy>
  <cp:revision>80</cp:revision>
  <dcterms:created xsi:type="dcterms:W3CDTF">2013-06-11T15:48:24Z</dcterms:created>
  <dcterms:modified xsi:type="dcterms:W3CDTF">2015-10-14T21:47:33Z</dcterms:modified>
</cp:coreProperties>
</file>