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93" r:id="rId4"/>
    <p:sldMasterId id="2147483820" r:id="rId5"/>
    <p:sldMasterId id="2147483881" r:id="rId6"/>
  </p:sldMasterIdLst>
  <p:notesMasterIdLst>
    <p:notesMasterId r:id="rId64"/>
  </p:notesMasterIdLst>
  <p:handoutMasterIdLst>
    <p:handoutMasterId r:id="rId65"/>
  </p:handoutMasterIdLst>
  <p:sldIdLst>
    <p:sldId id="1765" r:id="rId7"/>
    <p:sldId id="632" r:id="rId8"/>
    <p:sldId id="593" r:id="rId9"/>
    <p:sldId id="572" r:id="rId10"/>
    <p:sldId id="627" r:id="rId11"/>
    <p:sldId id="628" r:id="rId12"/>
    <p:sldId id="631" r:id="rId13"/>
    <p:sldId id="596" r:id="rId14"/>
    <p:sldId id="1760" r:id="rId15"/>
    <p:sldId id="1340" r:id="rId16"/>
    <p:sldId id="650" r:id="rId17"/>
    <p:sldId id="646" r:id="rId18"/>
    <p:sldId id="647" r:id="rId19"/>
    <p:sldId id="648" r:id="rId20"/>
    <p:sldId id="649" r:id="rId21"/>
    <p:sldId id="597" r:id="rId22"/>
    <p:sldId id="633" r:id="rId23"/>
    <p:sldId id="634" r:id="rId24"/>
    <p:sldId id="635" r:id="rId25"/>
    <p:sldId id="636" r:id="rId26"/>
    <p:sldId id="1761" r:id="rId27"/>
    <p:sldId id="257" r:id="rId28"/>
    <p:sldId id="258" r:id="rId29"/>
    <p:sldId id="259" r:id="rId30"/>
    <p:sldId id="1331" r:id="rId31"/>
    <p:sldId id="1744" r:id="rId32"/>
    <p:sldId id="644" r:id="rId33"/>
    <p:sldId id="1764" r:id="rId34"/>
    <p:sldId id="1762" r:id="rId35"/>
    <p:sldId id="271" r:id="rId36"/>
    <p:sldId id="1323" r:id="rId37"/>
    <p:sldId id="962" r:id="rId38"/>
    <p:sldId id="637" r:id="rId39"/>
    <p:sldId id="1326" r:id="rId40"/>
    <p:sldId id="1735" r:id="rId41"/>
    <p:sldId id="1310" r:id="rId42"/>
    <p:sldId id="643" r:id="rId43"/>
    <p:sldId id="638" r:id="rId44"/>
    <p:sldId id="639" r:id="rId45"/>
    <p:sldId id="640" r:id="rId46"/>
    <p:sldId id="641" r:id="rId47"/>
    <p:sldId id="645" r:id="rId48"/>
    <p:sldId id="663" r:id="rId49"/>
    <p:sldId id="664" r:id="rId50"/>
    <p:sldId id="665" r:id="rId51"/>
    <p:sldId id="666" r:id="rId52"/>
    <p:sldId id="667" r:id="rId53"/>
    <p:sldId id="668" r:id="rId54"/>
    <p:sldId id="1763" r:id="rId55"/>
    <p:sldId id="1328" r:id="rId56"/>
    <p:sldId id="1753" r:id="rId57"/>
    <p:sldId id="1754" r:id="rId58"/>
    <p:sldId id="1755" r:id="rId59"/>
    <p:sldId id="1759" r:id="rId60"/>
    <p:sldId id="1737" r:id="rId61"/>
    <p:sldId id="661" r:id="rId62"/>
    <p:sldId id="660"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Liden" initials="SL" lastIdx="5" clrIdx="0">
    <p:extLst>
      <p:ext uri="{19B8F6BF-5375-455C-9EA6-DF929625EA0E}">
        <p15:presenceInfo xmlns:p15="http://schemas.microsoft.com/office/powerpoint/2012/main" userId="S-1-5-21-1606980848-1425521274-839522115-211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9A41"/>
    <a:srgbClr val="5B9BD5"/>
    <a:srgbClr val="ED7D31"/>
    <a:srgbClr val="2FA6FF"/>
    <a:srgbClr val="F2AC3A"/>
    <a:srgbClr val="D4890E"/>
    <a:srgbClr val="4D4C49"/>
    <a:srgbClr val="4BACC6"/>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F37B6-FA85-48BC-8225-496A57BF952E}" v="87" dt="2020-04-28T18:38:27.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PowerPoint]Sheet5!PivotTable4</c:name>
    <c:fmtId val="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7449293261726928E-2"/>
          <c:y val="3.3441219942297609E-2"/>
          <c:w val="0.94060376279988478"/>
          <c:h val="0.57662129778473126"/>
        </c:manualLayout>
      </c:layout>
      <c:barChart>
        <c:barDir val="col"/>
        <c:grouping val="clustered"/>
        <c:varyColors val="0"/>
        <c:ser>
          <c:idx val="0"/>
          <c:order val="0"/>
          <c:tx>
            <c:strRef>
              <c:f>Sheet5!$B$8</c:f>
              <c:strCache>
                <c:ptCount val="1"/>
                <c:pt idx="0">
                  <c:v>Total</c:v>
                </c:pt>
              </c:strCache>
            </c:strRef>
          </c:tx>
          <c:spPr>
            <a:solidFill>
              <a:srgbClr val="5B9BD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A5B-4272-BA82-1A46F1D190C5}"/>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A5B-4272-BA82-1A46F1D190C5}"/>
                </c:ext>
              </c:extLst>
            </c:dLbl>
            <c:dLbl>
              <c:idx val="1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A5B-4272-BA82-1A46F1D190C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Sheet5!$A$9:$A$23</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Sheet5!$B$9:$B$23</c:f>
              <c:numCache>
                <c:formatCode>0.0%</c:formatCode>
                <c:ptCount val="14"/>
                <c:pt idx="0">
                  <c:v>0.11459411944367881</c:v>
                </c:pt>
                <c:pt idx="1">
                  <c:v>0.13515446330798053</c:v>
                </c:pt>
                <c:pt idx="2">
                  <c:v>1.489879990166792E-4</c:v>
                </c:pt>
                <c:pt idx="3">
                  <c:v>1.6984631887901429E-3</c:v>
                </c:pt>
                <c:pt idx="4">
                  <c:v>6.6888162158538128E-2</c:v>
                </c:pt>
                <c:pt idx="5">
                  <c:v>4.1962469923047696E-2</c:v>
                </c:pt>
                <c:pt idx="6">
                  <c:v>0.20793510082762834</c:v>
                </c:pt>
                <c:pt idx="7">
                  <c:v>5.7285885621913158E-3</c:v>
                </c:pt>
                <c:pt idx="8">
                  <c:v>3.7321493753678138E-2</c:v>
                </c:pt>
                <c:pt idx="9">
                  <c:v>2.2400345652157719E-2</c:v>
                </c:pt>
                <c:pt idx="10">
                  <c:v>2.5849417829393842E-3</c:v>
                </c:pt>
                <c:pt idx="11">
                  <c:v>0.35813735203629349</c:v>
                </c:pt>
                <c:pt idx="12">
                  <c:v>2.3316621846110296E-3</c:v>
                </c:pt>
                <c:pt idx="13">
                  <c:v>3.1138491794485954E-3</c:v>
                </c:pt>
              </c:numCache>
            </c:numRef>
          </c:val>
          <c:extLst>
            <c:ext xmlns:c16="http://schemas.microsoft.com/office/drawing/2014/chart" uri="{C3380CC4-5D6E-409C-BE32-E72D297353CC}">
              <c16:uniqueId val="{00000000-0DDF-484B-A0B7-34607244EC16}"/>
            </c:ext>
          </c:extLst>
        </c:ser>
        <c:dLbls>
          <c:showLegendKey val="0"/>
          <c:showVal val="0"/>
          <c:showCatName val="0"/>
          <c:showSerName val="0"/>
          <c:showPercent val="0"/>
          <c:showBubbleSize val="0"/>
        </c:dLbls>
        <c:gapWidth val="20"/>
        <c:axId val="1231808"/>
        <c:axId val="1764784352"/>
      </c:barChart>
      <c:catAx>
        <c:axId val="123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764784352"/>
        <c:crosses val="autoZero"/>
        <c:auto val="1"/>
        <c:lblAlgn val="ctr"/>
        <c:lblOffset val="100"/>
        <c:noMultiLvlLbl val="0"/>
      </c:catAx>
      <c:valAx>
        <c:axId val="1764784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1808"/>
        <c:crosses val="autoZero"/>
        <c:crossBetween val="between"/>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34394613716766E-2"/>
          <c:y val="4.270047987729577E-2"/>
          <c:w val="0.92948058123169386"/>
          <c:h val="0.56573951338898287"/>
        </c:manualLayout>
      </c:layout>
      <c:barChart>
        <c:barDir val="col"/>
        <c:grouping val="clustered"/>
        <c:varyColors val="0"/>
        <c:ser>
          <c:idx val="0"/>
          <c:order val="0"/>
          <c:tx>
            <c:strRef>
              <c:f>Sheet1!$B$1</c:f>
              <c:strCache>
                <c:ptCount val="1"/>
                <c:pt idx="0">
                  <c:v>Students with Disabilities, ages 6-21 (134,239)</c:v>
                </c:pt>
              </c:strCache>
            </c:strRef>
          </c:tx>
          <c:spPr>
            <a:solidFill>
              <a:srgbClr val="5B9BD5"/>
            </a:solidFill>
            <a:ln>
              <a:solidFill>
                <a:srgbClr val="2FA6FF"/>
              </a:solid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70C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243-4F03-A6D5-AF32193E479D}"/>
                </c:ext>
              </c:extLst>
            </c:dLbl>
            <c:dLbl>
              <c:idx val="6"/>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70C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C243-4F03-A6D5-AF32193E479D}"/>
                </c:ext>
              </c:extLst>
            </c:dLbl>
            <c:dLbl>
              <c:idx val="11"/>
              <c:layout>
                <c:manualLayout>
                  <c:x val="-7.480425308878878E-3"/>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0070C0"/>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43-4F03-A6D5-AF32193E479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Sheet1!$B$2:$B$15</c:f>
              <c:numCache>
                <c:formatCode>0.0%</c:formatCode>
                <c:ptCount val="14"/>
                <c:pt idx="0">
                  <c:v>0.11459411944367881</c:v>
                </c:pt>
                <c:pt idx="1">
                  <c:v>0.13515446330798053</c:v>
                </c:pt>
                <c:pt idx="2">
                  <c:v>1.489879990166792E-4</c:v>
                </c:pt>
                <c:pt idx="3">
                  <c:v>1.6984631887901429E-3</c:v>
                </c:pt>
                <c:pt idx="4">
                  <c:v>6.6888162158538128E-2</c:v>
                </c:pt>
                <c:pt idx="5">
                  <c:v>4.1962469923047696E-2</c:v>
                </c:pt>
                <c:pt idx="6">
                  <c:v>0.20793510082762834</c:v>
                </c:pt>
                <c:pt idx="7">
                  <c:v>5.7285885621913158E-3</c:v>
                </c:pt>
                <c:pt idx="8">
                  <c:v>3.7321493753678138E-2</c:v>
                </c:pt>
                <c:pt idx="9">
                  <c:v>2.2400345652157719E-2</c:v>
                </c:pt>
                <c:pt idx="10">
                  <c:v>2.5849417829393842E-3</c:v>
                </c:pt>
                <c:pt idx="11">
                  <c:v>0.35813735203629349</c:v>
                </c:pt>
                <c:pt idx="12">
                  <c:v>2.3316621846110296E-3</c:v>
                </c:pt>
                <c:pt idx="13">
                  <c:v>3.1138491794485954E-3</c:v>
                </c:pt>
              </c:numCache>
            </c:numRef>
          </c:val>
          <c:extLst>
            <c:ext xmlns:c16="http://schemas.microsoft.com/office/drawing/2014/chart" uri="{C3380CC4-5D6E-409C-BE32-E72D297353CC}">
              <c16:uniqueId val="{00000000-B011-454F-88AA-B55643AE6603}"/>
            </c:ext>
          </c:extLst>
        </c:ser>
        <c:ser>
          <c:idx val="1"/>
          <c:order val="1"/>
          <c:tx>
            <c:strRef>
              <c:f>Sheet1!$C$1</c:f>
              <c:strCache>
                <c:ptCount val="1"/>
                <c:pt idx="0">
                  <c:v>English Learners with Disabilities, ages 6-21 (21,420)</c:v>
                </c:pt>
              </c:strCache>
            </c:strRef>
          </c:tx>
          <c:spPr>
            <a:solidFill>
              <a:srgbClr val="EB9A41"/>
            </a:solidFill>
            <a:ln>
              <a:solidFill>
                <a:srgbClr val="EB9A41"/>
              </a:solidFill>
            </a:ln>
            <a:effectLst/>
          </c:spPr>
          <c:invertIfNegative val="0"/>
          <c:dLbls>
            <c:dLbl>
              <c:idx val="1"/>
              <c:layout>
                <c:manualLayout>
                  <c:x val="1.2823586243792342E-2"/>
                  <c:y val="-4.8437222594400623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D4890E"/>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43-4F03-A6D5-AF32193E479D}"/>
                </c:ext>
              </c:extLst>
            </c:dLbl>
            <c:dLbl>
              <c:idx val="6"/>
              <c:layout>
                <c:manualLayout>
                  <c:x val="9.6176896828442712E-3"/>
                  <c:y val="-7.265583389160093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D4890E"/>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43-4F03-A6D5-AF32193E479D}"/>
                </c:ext>
              </c:extLst>
            </c:dLbl>
            <c:dLbl>
              <c:idx val="11"/>
              <c:layout>
                <c:manualLayout>
                  <c:x val="1.1754954056809664E-2"/>
                  <c:y val="-1.2109305648600166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D4890E"/>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43-4F03-A6D5-AF32193E479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Autism</c:v>
                </c:pt>
                <c:pt idx="1">
                  <c:v>Communication Disorders</c:v>
                </c:pt>
                <c:pt idx="2">
                  <c:v>Deaf-Blindness</c:v>
                </c:pt>
                <c:pt idx="3">
                  <c:v>Deafness</c:v>
                </c:pt>
                <c:pt idx="4">
                  <c:v>Developmental Delays</c:v>
                </c:pt>
                <c:pt idx="5">
                  <c:v>Emotional/Behavioral Disability</c:v>
                </c:pt>
                <c:pt idx="6">
                  <c:v>Health Impairment</c:v>
                </c:pt>
                <c:pt idx="7">
                  <c:v>Hearing Impairment</c:v>
                </c:pt>
                <c:pt idx="8">
                  <c:v>Intellectual Disability</c:v>
                </c:pt>
                <c:pt idx="9">
                  <c:v>Multiple Disabilities</c:v>
                </c:pt>
                <c:pt idx="10">
                  <c:v>Orthopedic Impairment</c:v>
                </c:pt>
                <c:pt idx="11">
                  <c:v>Specific Learning Disability</c:v>
                </c:pt>
                <c:pt idx="12">
                  <c:v>Traumatic Brain Injury</c:v>
                </c:pt>
                <c:pt idx="13">
                  <c:v>Visual Impairment</c:v>
                </c:pt>
              </c:strCache>
            </c:strRef>
          </c:cat>
          <c:val>
            <c:numRef>
              <c:f>Sheet1!$C$2:$C$15</c:f>
              <c:numCache>
                <c:formatCode>0.0%</c:formatCode>
                <c:ptCount val="14"/>
                <c:pt idx="0">
                  <c:v>6.7366946778711481E-2</c:v>
                </c:pt>
                <c:pt idx="1">
                  <c:v>0.1161531279178338</c:v>
                </c:pt>
                <c:pt idx="2">
                  <c:v>9.3370681605975717E-5</c:v>
                </c:pt>
                <c:pt idx="3">
                  <c:v>1.4472455648926238E-3</c:v>
                </c:pt>
                <c:pt idx="4">
                  <c:v>7.9458450046685336E-2</c:v>
                </c:pt>
                <c:pt idx="5">
                  <c:v>1.5312791783380018E-2</c:v>
                </c:pt>
                <c:pt idx="6">
                  <c:v>0.11386554621848739</c:v>
                </c:pt>
                <c:pt idx="7">
                  <c:v>7.9831932773109238E-3</c:v>
                </c:pt>
                <c:pt idx="8">
                  <c:v>5.1867413632119518E-2</c:v>
                </c:pt>
                <c:pt idx="9">
                  <c:v>1.788048552754435E-2</c:v>
                </c:pt>
                <c:pt idx="10">
                  <c:v>2.0074696545284779E-3</c:v>
                </c:pt>
                <c:pt idx="11">
                  <c:v>0.5205415499533147</c:v>
                </c:pt>
                <c:pt idx="12">
                  <c:v>2.8944911297852476E-3</c:v>
                </c:pt>
                <c:pt idx="13">
                  <c:v>3.1279178338001869E-3</c:v>
                </c:pt>
              </c:numCache>
            </c:numRef>
          </c:val>
          <c:extLst>
            <c:ext xmlns:c16="http://schemas.microsoft.com/office/drawing/2014/chart" uri="{C3380CC4-5D6E-409C-BE32-E72D297353CC}">
              <c16:uniqueId val="{00000001-B011-454F-88AA-B55643AE6603}"/>
            </c:ext>
          </c:extLst>
        </c:ser>
        <c:dLbls>
          <c:showLegendKey val="0"/>
          <c:showVal val="0"/>
          <c:showCatName val="0"/>
          <c:showSerName val="0"/>
          <c:showPercent val="0"/>
          <c:showBubbleSize val="0"/>
        </c:dLbls>
        <c:gapWidth val="25"/>
        <c:axId val="1700790960"/>
        <c:axId val="1766889424"/>
      </c:barChart>
      <c:catAx>
        <c:axId val="170079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4D4C49"/>
                </a:solidFill>
                <a:latin typeface="Segoe UI" panose="020B0502040204020203" pitchFamily="34" charset="0"/>
                <a:ea typeface="+mn-ea"/>
                <a:cs typeface="Segoe UI" panose="020B0502040204020203" pitchFamily="34" charset="0"/>
              </a:defRPr>
            </a:pPr>
            <a:endParaRPr lang="en-US"/>
          </a:p>
        </c:txPr>
        <c:crossAx val="1766889424"/>
        <c:crosses val="autoZero"/>
        <c:auto val="1"/>
        <c:lblAlgn val="ctr"/>
        <c:lblOffset val="100"/>
        <c:noMultiLvlLbl val="0"/>
      </c:catAx>
      <c:valAx>
        <c:axId val="1766889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1700790960"/>
        <c:crosses val="autoZero"/>
        <c:crossBetween val="between"/>
      </c:valAx>
      <c:spPr>
        <a:noFill/>
        <a:ln>
          <a:noFill/>
        </a:ln>
        <a:effectLst/>
      </c:spPr>
    </c:plotArea>
    <c:legend>
      <c:legendPos val="b"/>
      <c:layout>
        <c:manualLayout>
          <c:xMode val="edge"/>
          <c:yMode val="edge"/>
          <c:x val="6.142321107816489E-2"/>
          <c:y val="7.6790160607532451E-2"/>
          <c:w val="0.48395953636845629"/>
          <c:h val="0.125924192695476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655802353064074E-2"/>
          <c:y val="2.891152555793346E-2"/>
          <c:w val="0.94918278250044619"/>
          <c:h val="0.74114830288103251"/>
        </c:manualLayout>
      </c:layout>
      <c:barChart>
        <c:barDir val="col"/>
        <c:grouping val="stacked"/>
        <c:varyColors val="0"/>
        <c:ser>
          <c:idx val="0"/>
          <c:order val="0"/>
          <c:tx>
            <c:strRef>
              <c:f>'[Chart in Microsoft PowerPoint]Sheet1'!$B$1</c:f>
              <c:strCache>
                <c:ptCount val="1"/>
                <c:pt idx="0">
                  <c:v>1, 80% - 100% Regular Class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PowerPoint]Sheet1'!$A$2:$A$16</c:f>
              <c:strCache>
                <c:ptCount val="15"/>
                <c:pt idx="0">
                  <c:v>State Total</c:v>
                </c:pt>
                <c:pt idx="1">
                  <c:v>PK</c:v>
                </c:pt>
                <c:pt idx="2">
                  <c:v>K</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'[Chart in Microsoft PowerPoint]Sheet1'!$B$2:$B$16</c:f>
              <c:numCache>
                <c:formatCode>0.0%</c:formatCode>
                <c:ptCount val="15"/>
                <c:pt idx="0">
                  <c:v>0.57726145159007447</c:v>
                </c:pt>
                <c:pt idx="1">
                  <c:v>0.4</c:v>
                </c:pt>
                <c:pt idx="2">
                  <c:v>0.76783149832455722</c:v>
                </c:pt>
                <c:pt idx="3">
                  <c:v>0.74164225835774167</c:v>
                </c:pt>
                <c:pt idx="4">
                  <c:v>0.6811983867870175</c:v>
                </c:pt>
                <c:pt idx="5">
                  <c:v>0.65908307480179251</c:v>
                </c:pt>
                <c:pt idx="6">
                  <c:v>0.64393875306657644</c:v>
                </c:pt>
                <c:pt idx="7">
                  <c:v>0.62763977668096127</c:v>
                </c:pt>
                <c:pt idx="8">
                  <c:v>0.55919016146574085</c:v>
                </c:pt>
                <c:pt idx="9">
                  <c:v>0.52235049040881865</c:v>
                </c:pt>
                <c:pt idx="10">
                  <c:v>0.51653920574956236</c:v>
                </c:pt>
                <c:pt idx="11">
                  <c:v>0.50165337482979966</c:v>
                </c:pt>
                <c:pt idx="12">
                  <c:v>0.47944377267230953</c:v>
                </c:pt>
                <c:pt idx="13">
                  <c:v>0.50424572806373835</c:v>
                </c:pt>
                <c:pt idx="14">
                  <c:v>0.45072657424419577</c:v>
                </c:pt>
              </c:numCache>
            </c:numRef>
          </c:val>
          <c:extLst>
            <c:ext xmlns:c16="http://schemas.microsoft.com/office/drawing/2014/chart" uri="{C3380CC4-5D6E-409C-BE32-E72D297353CC}">
              <c16:uniqueId val="{00000000-F0B5-4303-BAC0-953412C41E5D}"/>
            </c:ext>
          </c:extLst>
        </c:ser>
        <c:ser>
          <c:idx val="1"/>
          <c:order val="1"/>
          <c:tx>
            <c:strRef>
              <c:f>'[Chart in Microsoft PowerPoint]Sheet1'!$C$1</c:f>
              <c:strCache>
                <c:ptCount val="1"/>
                <c:pt idx="0">
                  <c:v>2, 40% - 79% Regular Class</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F0B5-4303-BAC0-953412C41E5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PowerPoint]Sheet1'!$A$2:$A$16</c:f>
              <c:strCache>
                <c:ptCount val="15"/>
                <c:pt idx="0">
                  <c:v>State Total</c:v>
                </c:pt>
                <c:pt idx="1">
                  <c:v>PK</c:v>
                </c:pt>
                <c:pt idx="2">
                  <c:v>K</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'[Chart in Microsoft PowerPoint]Sheet1'!$C$2:$C$16</c:f>
              <c:numCache>
                <c:formatCode>0.0%</c:formatCode>
                <c:ptCount val="15"/>
                <c:pt idx="0">
                  <c:v>0.28432869732343058</c:v>
                </c:pt>
                <c:pt idx="1">
                  <c:v>0</c:v>
                </c:pt>
                <c:pt idx="2">
                  <c:v>9.2867400670177125E-2</c:v>
                </c:pt>
                <c:pt idx="3">
                  <c:v>0.10140389859610141</c:v>
                </c:pt>
                <c:pt idx="4">
                  <c:v>0.16698674860764356</c:v>
                </c:pt>
                <c:pt idx="5">
                  <c:v>0.20363667700792831</c:v>
                </c:pt>
                <c:pt idx="6">
                  <c:v>0.22519245410709754</c:v>
                </c:pt>
                <c:pt idx="7">
                  <c:v>0.24265717291042965</c:v>
                </c:pt>
                <c:pt idx="8">
                  <c:v>0.31791182130009205</c:v>
                </c:pt>
                <c:pt idx="9">
                  <c:v>0.34944883256661746</c:v>
                </c:pt>
                <c:pt idx="10">
                  <c:v>0.35704413526213952</c:v>
                </c:pt>
                <c:pt idx="11">
                  <c:v>0.38941840108928222</c:v>
                </c:pt>
                <c:pt idx="12">
                  <c:v>0.40669085046352277</c:v>
                </c:pt>
                <c:pt idx="13">
                  <c:v>0.37383373519236818</c:v>
                </c:pt>
                <c:pt idx="14">
                  <c:v>0.32570569567396024</c:v>
                </c:pt>
              </c:numCache>
            </c:numRef>
          </c:val>
          <c:extLst>
            <c:ext xmlns:c16="http://schemas.microsoft.com/office/drawing/2014/chart" uri="{C3380CC4-5D6E-409C-BE32-E72D297353CC}">
              <c16:uniqueId val="{00000001-F0B5-4303-BAC0-953412C41E5D}"/>
            </c:ext>
          </c:extLst>
        </c:ser>
        <c:ser>
          <c:idx val="2"/>
          <c:order val="2"/>
          <c:tx>
            <c:strRef>
              <c:f>'[Chart in Microsoft PowerPoint]Sheet1'!$D$1</c:f>
              <c:strCache>
                <c:ptCount val="1"/>
                <c:pt idx="0">
                  <c:v>3, 0% - 39% Regular Class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PowerPoint]Sheet1'!$A$2:$A$16</c:f>
              <c:strCache>
                <c:ptCount val="15"/>
                <c:pt idx="0">
                  <c:v>State Total</c:v>
                </c:pt>
                <c:pt idx="1">
                  <c:v>PK</c:v>
                </c:pt>
                <c:pt idx="2">
                  <c:v>K</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'[Chart in Microsoft PowerPoint]Sheet1'!$D$2:$D$16</c:f>
              <c:numCache>
                <c:formatCode>0.0%</c:formatCode>
                <c:ptCount val="15"/>
                <c:pt idx="0">
                  <c:v>0.12427088997981213</c:v>
                </c:pt>
                <c:pt idx="1">
                  <c:v>0.2</c:v>
                </c:pt>
                <c:pt idx="2">
                  <c:v>0.12781235040689326</c:v>
                </c:pt>
                <c:pt idx="3">
                  <c:v>0.14624785375214625</c:v>
                </c:pt>
                <c:pt idx="4">
                  <c:v>0.14298060303437679</c:v>
                </c:pt>
                <c:pt idx="5">
                  <c:v>0.12642192347466391</c:v>
                </c:pt>
                <c:pt idx="6">
                  <c:v>0.11919465358260722</c:v>
                </c:pt>
                <c:pt idx="7">
                  <c:v>0.11764705882352941</c:v>
                </c:pt>
                <c:pt idx="8">
                  <c:v>0.1113527984606375</c:v>
                </c:pt>
                <c:pt idx="9">
                  <c:v>0.11509417585279055</c:v>
                </c:pt>
                <c:pt idx="10">
                  <c:v>0.10973924260573113</c:v>
                </c:pt>
                <c:pt idx="11">
                  <c:v>9.6479284185956041E-2</c:v>
                </c:pt>
                <c:pt idx="12">
                  <c:v>9.7239016525594524E-2</c:v>
                </c:pt>
                <c:pt idx="13">
                  <c:v>0.10535695565572911</c:v>
                </c:pt>
                <c:pt idx="14">
                  <c:v>0.19517287456155002</c:v>
                </c:pt>
              </c:numCache>
            </c:numRef>
          </c:val>
          <c:extLst>
            <c:ext xmlns:c16="http://schemas.microsoft.com/office/drawing/2014/chart" uri="{C3380CC4-5D6E-409C-BE32-E72D297353CC}">
              <c16:uniqueId val="{00000002-F0B5-4303-BAC0-953412C41E5D}"/>
            </c:ext>
          </c:extLst>
        </c:ser>
        <c:ser>
          <c:idx val="3"/>
          <c:order val="3"/>
          <c:tx>
            <c:strRef>
              <c:f>'[Chart in Microsoft PowerPoint]Sheet1'!$E$1</c:f>
              <c:strCache>
                <c:ptCount val="1"/>
                <c:pt idx="0">
                  <c:v>LRE 28, 29, 8</c:v>
                </c:pt>
              </c:strCache>
            </c:strRef>
          </c:tx>
          <c:spPr>
            <a:solidFill>
              <a:srgbClr val="8CB5AB"/>
            </a:solidFill>
            <a:ln>
              <a:noFill/>
            </a:ln>
            <a:effectLst/>
          </c:spPr>
          <c:invertIfNegative val="0"/>
          <c:cat>
            <c:strRef>
              <c:f>'[Chart in Microsoft PowerPoint]Sheet1'!$A$2:$A$16</c:f>
              <c:strCache>
                <c:ptCount val="15"/>
                <c:pt idx="0">
                  <c:v>State Total</c:v>
                </c:pt>
                <c:pt idx="1">
                  <c:v>PK</c:v>
                </c:pt>
                <c:pt idx="2">
                  <c:v>K</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'[Chart in Microsoft PowerPoint]Sheet1'!$E$2:$E$16</c:f>
              <c:numCache>
                <c:formatCode>0.0%</c:formatCode>
                <c:ptCount val="15"/>
                <c:pt idx="0">
                  <c:v>9.5352319370674687E-3</c:v>
                </c:pt>
                <c:pt idx="1">
                  <c:v>0</c:v>
                </c:pt>
                <c:pt idx="2">
                  <c:v>2.8721876495931067E-3</c:v>
                </c:pt>
                <c:pt idx="3">
                  <c:v>3.0299969700030298E-3</c:v>
                </c:pt>
                <c:pt idx="4">
                  <c:v>2.7847128864989436E-3</c:v>
                </c:pt>
                <c:pt idx="5">
                  <c:v>6.0324026197862805E-3</c:v>
                </c:pt>
                <c:pt idx="6">
                  <c:v>6.0908552575924205E-3</c:v>
                </c:pt>
                <c:pt idx="7">
                  <c:v>8.6576583866008576E-3</c:v>
                </c:pt>
                <c:pt idx="8">
                  <c:v>8.5334225717393127E-3</c:v>
                </c:pt>
                <c:pt idx="9">
                  <c:v>1.0502560541619651E-2</c:v>
                </c:pt>
                <c:pt idx="10">
                  <c:v>1.4189624988482447E-2</c:v>
                </c:pt>
                <c:pt idx="11">
                  <c:v>1.0601050379303638E-2</c:v>
                </c:pt>
                <c:pt idx="12">
                  <c:v>1.3301088270858524E-2</c:v>
                </c:pt>
                <c:pt idx="13">
                  <c:v>1.1741272670091205E-2</c:v>
                </c:pt>
                <c:pt idx="14">
                  <c:v>1.9709370302321696E-2</c:v>
                </c:pt>
              </c:numCache>
            </c:numRef>
          </c:val>
          <c:extLst>
            <c:ext xmlns:c16="http://schemas.microsoft.com/office/drawing/2014/chart" uri="{C3380CC4-5D6E-409C-BE32-E72D297353CC}">
              <c16:uniqueId val="{00000003-F0B5-4303-BAC0-953412C41E5D}"/>
            </c:ext>
          </c:extLst>
        </c:ser>
        <c:ser>
          <c:idx val="4"/>
          <c:order val="4"/>
          <c:tx>
            <c:strRef>
              <c:f>'[Chart in Microsoft PowerPoint]Sheet1'!$F$1</c:f>
              <c:strCache>
                <c:ptCount val="1"/>
                <c:pt idx="0">
                  <c:v>LRE 30, 31</c:v>
                </c:pt>
              </c:strCache>
            </c:strRef>
          </c:tx>
          <c:spPr>
            <a:solidFill>
              <a:srgbClr val="8CB5AB"/>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B5-4303-BAC0-953412C41E5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PowerPoint]Sheet1'!$A$2:$A$16</c:f>
              <c:strCache>
                <c:ptCount val="15"/>
                <c:pt idx="0">
                  <c:v>State Total</c:v>
                </c:pt>
                <c:pt idx="1">
                  <c:v>PK</c:v>
                </c:pt>
                <c:pt idx="2">
                  <c:v>K</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'[Chart in Microsoft PowerPoint]Sheet1'!$F$2:$F$16</c:f>
              <c:numCache>
                <c:formatCode>0.0%</c:formatCode>
                <c:ptCount val="15"/>
                <c:pt idx="0">
                  <c:v>4.6037291696153877E-3</c:v>
                </c:pt>
                <c:pt idx="1">
                  <c:v>0.4</c:v>
                </c:pt>
                <c:pt idx="2">
                  <c:v>8.6165629487793202E-3</c:v>
                </c:pt>
                <c:pt idx="3">
                  <c:v>7.6759923240076761E-3</c:v>
                </c:pt>
                <c:pt idx="4">
                  <c:v>6.0495486844632223E-3</c:v>
                </c:pt>
                <c:pt idx="5">
                  <c:v>4.8259220958290243E-3</c:v>
                </c:pt>
                <c:pt idx="6">
                  <c:v>5.5832839861263851E-3</c:v>
                </c:pt>
                <c:pt idx="7">
                  <c:v>3.3983331984788413E-3</c:v>
                </c:pt>
                <c:pt idx="8">
                  <c:v>3.0117962017903455E-3</c:v>
                </c:pt>
                <c:pt idx="9">
                  <c:v>2.6039406301536323E-3</c:v>
                </c:pt>
                <c:pt idx="10">
                  <c:v>2.4877913940845849E-3</c:v>
                </c:pt>
                <c:pt idx="11">
                  <c:v>1.8478895156584323E-3</c:v>
                </c:pt>
                <c:pt idx="12">
                  <c:v>3.325272067714631E-3</c:v>
                </c:pt>
                <c:pt idx="13">
                  <c:v>4.8223084180731733E-3</c:v>
                </c:pt>
                <c:pt idx="14">
                  <c:v>8.6854852179722736E-3</c:v>
                </c:pt>
              </c:numCache>
            </c:numRef>
          </c:val>
          <c:extLst>
            <c:ext xmlns:c16="http://schemas.microsoft.com/office/drawing/2014/chart" uri="{C3380CC4-5D6E-409C-BE32-E72D297353CC}">
              <c16:uniqueId val="{00000004-F0B5-4303-BAC0-953412C41E5D}"/>
            </c:ext>
          </c:extLst>
        </c:ser>
        <c:dLbls>
          <c:showLegendKey val="0"/>
          <c:showVal val="0"/>
          <c:showCatName val="0"/>
          <c:showSerName val="0"/>
          <c:showPercent val="0"/>
          <c:showBubbleSize val="0"/>
        </c:dLbls>
        <c:gapWidth val="80"/>
        <c:overlap val="100"/>
        <c:axId val="628403256"/>
        <c:axId val="628400632"/>
      </c:barChart>
      <c:catAx>
        <c:axId val="628403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28400632"/>
        <c:crosses val="autoZero"/>
        <c:auto val="1"/>
        <c:lblAlgn val="ctr"/>
        <c:lblOffset val="100"/>
        <c:noMultiLvlLbl val="0"/>
      </c:catAx>
      <c:valAx>
        <c:axId val="6284006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28403256"/>
        <c:crosses val="autoZero"/>
        <c:crossBetween val="between"/>
      </c:valAx>
      <c:spPr>
        <a:noFill/>
        <a:ln>
          <a:noFill/>
        </a:ln>
        <a:effectLst/>
      </c:spPr>
    </c:plotArea>
    <c:legend>
      <c:legendPos val="b"/>
      <c:layout>
        <c:manualLayout>
          <c:xMode val="edge"/>
          <c:yMode val="edge"/>
          <c:x val="3.3510147702878801E-2"/>
          <c:y val="0.90408204177141593"/>
          <c:w val="0.93915051452703746"/>
          <c:h val="6.023841557389585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https://doi.org/10.1016/j.ridd.2015.08.014" TargetMode="External"/><Relationship Id="rId2" Type="http://schemas.openxmlformats.org/officeDocument/2006/relationships/hyperlink" Target="https://doi.org/10.1177/002246698501900412" TargetMode="External"/><Relationship Id="rId1" Type="http://schemas.openxmlformats.org/officeDocument/2006/relationships/hyperlink" Target="https://doi.org/10.1177/002246698001400304" TargetMode="External"/><Relationship Id="rId4" Type="http://schemas.openxmlformats.org/officeDocument/2006/relationships/hyperlink" Target="https://doi.org/10.1177/0022219418775121"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hyperlink" Target="https://doi.org/10.1016/j.ridd.2015.08.014" TargetMode="External"/><Relationship Id="rId2" Type="http://schemas.openxmlformats.org/officeDocument/2006/relationships/hyperlink" Target="https://doi.org/10.1177/002246698501900412" TargetMode="External"/><Relationship Id="rId1" Type="http://schemas.openxmlformats.org/officeDocument/2006/relationships/hyperlink" Target="https://doi.org/10.1177/002246698001400304" TargetMode="External"/><Relationship Id="rId4" Type="http://schemas.openxmlformats.org/officeDocument/2006/relationships/hyperlink" Target="https://doi.org/10.1177/0022219418775121"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3.svg"/><Relationship Id="rId1" Type="http://schemas.openxmlformats.org/officeDocument/2006/relationships/image" Target="../media/image40.png"/><Relationship Id="rId6" Type="http://schemas.openxmlformats.org/officeDocument/2006/relationships/image" Target="../media/image37.svg"/><Relationship Id="rId5" Type="http://schemas.openxmlformats.org/officeDocument/2006/relationships/image" Target="../media/image42.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45.svg"/><Relationship Id="rId1" Type="http://schemas.openxmlformats.org/officeDocument/2006/relationships/image" Target="../media/image54.png"/><Relationship Id="rId6" Type="http://schemas.openxmlformats.org/officeDocument/2006/relationships/image" Target="../media/image49.svg"/><Relationship Id="rId5" Type="http://schemas.openxmlformats.org/officeDocument/2006/relationships/image" Target="../media/image56.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755A2D-961C-4F08-A5FB-2FF1C392E4A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DB6190-B3EE-4BA6-A2CB-578B19A6999E}">
      <dgm:prSet phldrT="[Text]" custT="1"/>
      <dgm:spPr>
        <a:xfrm>
          <a:off x="1462028" y="1145547"/>
          <a:ext cx="7011657" cy="1631363"/>
        </a:xfrm>
        <a:prstGeom prst="rect">
          <a:avLst/>
        </a:prstGeom>
        <a:noFill/>
        <a:ln w="38100" cap="flat" cmpd="sng" algn="ctr">
          <a:solidFill>
            <a:srgbClr val="000000"/>
          </a:solidFill>
          <a:prstDash val="solid"/>
          <a:miter lim="800000"/>
        </a:ln>
        <a:effectLst/>
      </dgm:spPr>
      <dgm:t>
        <a:bodyPr/>
        <a:lstStyle/>
        <a:p>
          <a:pPr>
            <a:lnSpc>
              <a:spcPct val="100000"/>
            </a:lnSpc>
            <a:spcAft>
              <a:spcPts val="0"/>
            </a:spcAft>
          </a:pPr>
          <a:r>
            <a:rPr lang="en-US" sz="2800" b="1">
              <a:solidFill>
                <a:schemeClr val="tx1"/>
              </a:solidFill>
              <a:latin typeface="Calibri" panose="020F0502020204030204"/>
              <a:ea typeface="+mn-ea"/>
              <a:cs typeface="+mn-cs"/>
            </a:rPr>
            <a:t>80+ years of research: Placement in general education</a:t>
          </a:r>
        </a:p>
        <a:p>
          <a:pPr>
            <a:lnSpc>
              <a:spcPct val="100000"/>
            </a:lnSpc>
            <a:spcAft>
              <a:spcPts val="0"/>
            </a:spcAft>
          </a:pPr>
          <a:r>
            <a:rPr lang="en-US" sz="2800" b="1">
              <a:solidFill>
                <a:schemeClr val="tx1"/>
              </a:solidFill>
              <a:latin typeface="Calibri" panose="020F0502020204030204"/>
              <a:ea typeface="+mn-ea"/>
              <a:cs typeface="+mn-cs"/>
            </a:rPr>
            <a:t>improves outcomes for students with disabilities!</a:t>
          </a:r>
        </a:p>
      </dgm:t>
    </dgm:pt>
    <dgm:pt modelId="{30120A46-D91F-426E-B7E1-9EF014D0138C}" type="parTrans" cxnId="{73975495-4F6B-4388-BEA5-99D94BF97DB9}">
      <dgm:prSet/>
      <dgm:spPr/>
      <dgm:t>
        <a:bodyPr/>
        <a:lstStyle/>
        <a:p>
          <a:endParaRPr lang="en-US">
            <a:solidFill>
              <a:schemeClr val="tx1"/>
            </a:solidFill>
          </a:endParaRPr>
        </a:p>
      </dgm:t>
    </dgm:pt>
    <dgm:pt modelId="{D76E5BA2-4C39-4DF1-AF65-246F909D882E}" type="sibTrans" cxnId="{73975495-4F6B-4388-BEA5-99D94BF97DB9}">
      <dgm:prSet/>
      <dgm:spPr/>
      <dgm:t>
        <a:bodyPr/>
        <a:lstStyle/>
        <a:p>
          <a:endParaRPr lang="en-US">
            <a:solidFill>
              <a:schemeClr val="tx1"/>
            </a:solidFill>
          </a:endParaRPr>
        </a:p>
      </dgm:t>
    </dgm:pt>
    <dgm:pt modelId="{75EC25A5-D2EF-41CD-9B7E-C0ABA148B4AE}">
      <dgm:prSet phldrT="[Text]" custT="1"/>
      <dgm:spPr>
        <a:xfrm>
          <a:off x="2276" y="3219451"/>
          <a:ext cx="2157301" cy="1053668"/>
        </a:xfrm>
        <a:prstGeom prst="rect">
          <a:avLst/>
        </a:prstGeom>
        <a:noFill/>
        <a:ln w="38100" cap="flat" cmpd="sng" algn="ctr">
          <a:solidFill>
            <a:srgbClr val="000000"/>
          </a:solidFill>
          <a:prstDash val="solid"/>
          <a:miter lim="800000"/>
        </a:ln>
        <a:effectLst/>
      </dgm:spPr>
      <dgm:t>
        <a:bodyPr/>
        <a:lstStyle/>
        <a:p>
          <a:r>
            <a:rPr lang="en-US" sz="1400">
              <a:solidFill>
                <a:schemeClr val="tx1"/>
              </a:solidFill>
              <a:latin typeface="Calibri" panose="020F0502020204030204"/>
              <a:ea typeface="+mn-ea"/>
              <a:cs typeface="+mn-cs"/>
              <a:hlinkClick xmlns:r="http://schemas.openxmlformats.org/officeDocument/2006/relationships" r:id="rId1"/>
            </a:rPr>
            <a:t>Carlberg &amp; Kavale (1980)</a:t>
          </a:r>
          <a:endParaRPr lang="en-US" sz="1400">
            <a:solidFill>
              <a:schemeClr val="tx1"/>
            </a:solidFill>
            <a:latin typeface="Calibri" panose="020F0502020204030204"/>
            <a:ea typeface="+mn-ea"/>
            <a:cs typeface="+mn-cs"/>
          </a:endParaRPr>
        </a:p>
        <a:p>
          <a:r>
            <a:rPr lang="en-US" sz="1200">
              <a:solidFill>
                <a:schemeClr val="tx1"/>
              </a:solidFill>
              <a:latin typeface="Calibri" panose="020F0502020204030204"/>
              <a:ea typeface="+mn-ea"/>
              <a:cs typeface="+mn-cs"/>
            </a:rPr>
            <a:t>50 research studies </a:t>
          </a:r>
          <a:br>
            <a:rPr lang="en-US" sz="1200">
              <a:solidFill>
                <a:schemeClr val="tx1"/>
              </a:solidFill>
              <a:latin typeface="Calibri" panose="020F0502020204030204"/>
              <a:ea typeface="+mn-ea"/>
              <a:cs typeface="+mn-cs"/>
            </a:rPr>
          </a:br>
          <a:r>
            <a:rPr lang="en-US" sz="1200">
              <a:solidFill>
                <a:schemeClr val="tx1"/>
              </a:solidFill>
              <a:latin typeface="Calibri" panose="020F0502020204030204"/>
              <a:ea typeface="+mn-ea"/>
              <a:cs typeface="+mn-cs"/>
            </a:rPr>
            <a:t>from 1932 – 1970</a:t>
          </a:r>
        </a:p>
      </dgm:t>
    </dgm:pt>
    <dgm:pt modelId="{717B1643-07CA-404E-BB0C-B191396DC661}" type="parTrans" cxnId="{1E5BF3FB-78AA-4978-84CE-C53CFA28FF70}">
      <dgm:prSet/>
      <dgm:spPr>
        <a:xfrm>
          <a:off x="1080926" y="2776910"/>
          <a:ext cx="3886930" cy="442540"/>
        </a:xfrm>
        <a:custGeom>
          <a:avLst/>
          <a:gdLst/>
          <a:ahLst/>
          <a:cxnLst/>
          <a:rect l="0" t="0" r="0" b="0"/>
          <a:pathLst>
            <a:path>
              <a:moveTo>
                <a:pt x="3886930" y="0"/>
              </a:moveTo>
              <a:lnTo>
                <a:pt x="3886930" y="221270"/>
              </a:lnTo>
              <a:lnTo>
                <a:pt x="0" y="221270"/>
              </a:lnTo>
              <a:lnTo>
                <a:pt x="0" y="442540"/>
              </a:lnTo>
            </a:path>
          </a:pathLst>
        </a:custGeom>
        <a:noFill/>
        <a:ln w="28575" cap="flat" cmpd="sng" algn="ctr">
          <a:solidFill>
            <a:scrgbClr r="0" g="0" b="0"/>
          </a:solidFill>
          <a:prstDash val="solid"/>
          <a:miter lim="800000"/>
        </a:ln>
        <a:effectLst/>
      </dgm:spPr>
      <dgm:t>
        <a:bodyPr/>
        <a:lstStyle/>
        <a:p>
          <a:endParaRPr lang="en-US">
            <a:solidFill>
              <a:schemeClr val="tx1"/>
            </a:solidFill>
          </a:endParaRPr>
        </a:p>
      </dgm:t>
    </dgm:pt>
    <dgm:pt modelId="{5B66BBB9-3D36-4D02-B99F-B5ED886DD49E}" type="sibTrans" cxnId="{1E5BF3FB-78AA-4978-84CE-C53CFA28FF70}">
      <dgm:prSet/>
      <dgm:spPr/>
      <dgm:t>
        <a:bodyPr/>
        <a:lstStyle/>
        <a:p>
          <a:endParaRPr lang="en-US">
            <a:solidFill>
              <a:schemeClr val="tx1"/>
            </a:solidFill>
          </a:endParaRPr>
        </a:p>
      </dgm:t>
    </dgm:pt>
    <dgm:pt modelId="{0FAABC9D-CD99-44B5-A083-5D6F7033CC30}">
      <dgm:prSet phldrT="[Text]" custT="1"/>
      <dgm:spPr>
        <a:xfrm>
          <a:off x="2602118" y="3219451"/>
          <a:ext cx="2100846" cy="1053668"/>
        </a:xfrm>
        <a:prstGeom prst="rect">
          <a:avLst/>
        </a:prstGeom>
        <a:noFill/>
        <a:ln w="38100" cap="flat" cmpd="sng" algn="ctr">
          <a:solidFill>
            <a:srgbClr val="000000"/>
          </a:solidFill>
          <a:prstDash val="solid"/>
          <a:miter lim="800000"/>
        </a:ln>
        <a:effectLst/>
      </dgm:spPr>
      <dgm:t>
        <a:bodyPr/>
        <a:lstStyle/>
        <a:p>
          <a:r>
            <a:rPr lang="en-US" sz="1600">
              <a:solidFill>
                <a:schemeClr val="tx1"/>
              </a:solidFill>
              <a:latin typeface="Calibri" panose="020F0502020204030204"/>
              <a:ea typeface="+mn-ea"/>
              <a:cs typeface="+mn-cs"/>
              <a:hlinkClick xmlns:r="http://schemas.openxmlformats.org/officeDocument/2006/relationships" r:id="rId2"/>
            </a:rPr>
            <a:t>Wang &amp; Baker (1985)</a:t>
          </a:r>
          <a:endParaRPr lang="en-US" sz="1600">
            <a:solidFill>
              <a:schemeClr val="tx1"/>
            </a:solidFill>
            <a:latin typeface="Calibri" panose="020F0502020204030204"/>
            <a:ea typeface="+mn-ea"/>
            <a:cs typeface="+mn-cs"/>
          </a:endParaRPr>
        </a:p>
        <a:p>
          <a:r>
            <a:rPr lang="en-US" sz="1200">
              <a:solidFill>
                <a:schemeClr val="tx1"/>
              </a:solidFill>
              <a:latin typeface="Calibri" panose="020F0502020204030204"/>
              <a:ea typeface="+mn-ea"/>
              <a:cs typeface="+mn-cs"/>
            </a:rPr>
            <a:t>Meta-analysis</a:t>
          </a:r>
          <a:br>
            <a:rPr lang="en-US" sz="1200">
              <a:solidFill>
                <a:schemeClr val="tx1"/>
              </a:solidFill>
              <a:latin typeface="Calibri" panose="020F0502020204030204"/>
              <a:ea typeface="+mn-ea"/>
              <a:cs typeface="+mn-cs"/>
            </a:rPr>
          </a:br>
          <a:r>
            <a:rPr lang="en-US" sz="1200">
              <a:solidFill>
                <a:schemeClr val="tx1"/>
              </a:solidFill>
              <a:latin typeface="Calibri" panose="020F0502020204030204"/>
              <a:ea typeface="+mn-ea"/>
              <a:cs typeface="+mn-cs"/>
            </a:rPr>
            <a:t>from 1975 – 1984</a:t>
          </a:r>
        </a:p>
      </dgm:t>
    </dgm:pt>
    <dgm:pt modelId="{6015C8E0-1297-43A5-B573-B34442A7BF8B}" type="parTrans" cxnId="{60E611C2-1FF0-4433-862C-BFA4102AF77D}">
      <dgm:prSet/>
      <dgm:spPr>
        <a:xfrm>
          <a:off x="3652541" y="2776910"/>
          <a:ext cx="1315315" cy="442540"/>
        </a:xfrm>
        <a:custGeom>
          <a:avLst/>
          <a:gdLst/>
          <a:ahLst/>
          <a:cxnLst/>
          <a:rect l="0" t="0" r="0" b="0"/>
          <a:pathLst>
            <a:path>
              <a:moveTo>
                <a:pt x="1315315" y="0"/>
              </a:moveTo>
              <a:lnTo>
                <a:pt x="1315315" y="221270"/>
              </a:lnTo>
              <a:lnTo>
                <a:pt x="0" y="221270"/>
              </a:lnTo>
              <a:lnTo>
                <a:pt x="0" y="442540"/>
              </a:lnTo>
            </a:path>
          </a:pathLst>
        </a:custGeom>
        <a:noFill/>
        <a:ln w="28575" cap="flat" cmpd="sng" algn="ctr">
          <a:solidFill>
            <a:scrgbClr r="0" g="0" b="0"/>
          </a:solidFill>
          <a:prstDash val="solid"/>
          <a:miter lim="800000"/>
        </a:ln>
        <a:effectLst/>
      </dgm:spPr>
      <dgm:t>
        <a:bodyPr/>
        <a:lstStyle/>
        <a:p>
          <a:endParaRPr lang="en-US">
            <a:solidFill>
              <a:schemeClr val="tx1"/>
            </a:solidFill>
          </a:endParaRPr>
        </a:p>
      </dgm:t>
    </dgm:pt>
    <dgm:pt modelId="{90768B91-D997-4A5F-BAE1-FB6EFB51D08C}" type="sibTrans" cxnId="{60E611C2-1FF0-4433-862C-BFA4102AF77D}">
      <dgm:prSet/>
      <dgm:spPr/>
      <dgm:t>
        <a:bodyPr/>
        <a:lstStyle/>
        <a:p>
          <a:endParaRPr lang="en-US">
            <a:solidFill>
              <a:schemeClr val="tx1"/>
            </a:solidFill>
          </a:endParaRPr>
        </a:p>
      </dgm:t>
    </dgm:pt>
    <dgm:pt modelId="{7BA0076E-3EAA-46FF-997E-46568694EA48}">
      <dgm:prSet phldrT="[Text]" custT="1"/>
      <dgm:spPr>
        <a:xfrm>
          <a:off x="5145505" y="3219451"/>
          <a:ext cx="2166510" cy="1053668"/>
        </a:xfrm>
        <a:prstGeom prst="rect">
          <a:avLst/>
        </a:prstGeom>
        <a:noFill/>
        <a:ln w="38100" cap="flat" cmpd="sng" algn="ctr">
          <a:solidFill>
            <a:srgbClr val="000000"/>
          </a:solidFill>
          <a:prstDash val="solid"/>
          <a:miter lim="800000"/>
        </a:ln>
        <a:effectLst/>
      </dgm:spPr>
      <dgm:t>
        <a:bodyPr/>
        <a:lstStyle/>
        <a:p>
          <a:r>
            <a:rPr lang="en-US" sz="1400">
              <a:solidFill>
                <a:schemeClr val="tx1"/>
              </a:solidFill>
              <a:latin typeface="Calibri" panose="020F0502020204030204"/>
              <a:ea typeface="+mn-ea"/>
              <a:cs typeface="+mn-cs"/>
              <a:hlinkClick xmlns:r="http://schemas.openxmlformats.org/officeDocument/2006/relationships" r:id="rId3"/>
            </a:rPr>
            <a:t>Oh-Young &amp; Filler (2015)</a:t>
          </a:r>
          <a:endParaRPr lang="en-US" sz="1400">
            <a:solidFill>
              <a:schemeClr val="tx1"/>
            </a:solidFill>
            <a:latin typeface="Calibri" panose="020F0502020204030204"/>
            <a:ea typeface="+mn-ea"/>
            <a:cs typeface="+mn-cs"/>
          </a:endParaRPr>
        </a:p>
        <a:p>
          <a:r>
            <a:rPr lang="en-US" sz="1200">
              <a:solidFill>
                <a:schemeClr val="tx1"/>
              </a:solidFill>
              <a:latin typeface="Calibri" panose="020F0502020204030204"/>
              <a:ea typeface="+mn-ea"/>
              <a:cs typeface="+mn-cs"/>
            </a:rPr>
            <a:t>Research studies</a:t>
          </a:r>
          <a:br>
            <a:rPr lang="en-US" sz="1200">
              <a:solidFill>
                <a:schemeClr val="tx1"/>
              </a:solidFill>
              <a:latin typeface="Calibri" panose="020F0502020204030204"/>
              <a:ea typeface="+mn-ea"/>
              <a:cs typeface="+mn-cs"/>
            </a:rPr>
          </a:br>
          <a:r>
            <a:rPr lang="en-US" sz="1200">
              <a:solidFill>
                <a:schemeClr val="tx1"/>
              </a:solidFill>
              <a:latin typeface="Calibri" panose="020F0502020204030204"/>
              <a:ea typeface="+mn-ea"/>
              <a:cs typeface="+mn-cs"/>
            </a:rPr>
            <a:t>from 1980 – 2013</a:t>
          </a:r>
        </a:p>
      </dgm:t>
    </dgm:pt>
    <dgm:pt modelId="{DEDC21C1-A4C3-4E6F-AED6-CC2D1C3608FF}" type="parTrans" cxnId="{4B9B2103-78A2-4B52-8ED2-1D3E670784FF}">
      <dgm:prSet/>
      <dgm:spPr>
        <a:xfrm>
          <a:off x="4967857" y="2776910"/>
          <a:ext cx="1260903" cy="442540"/>
        </a:xfrm>
        <a:custGeom>
          <a:avLst/>
          <a:gdLst/>
          <a:ahLst/>
          <a:cxnLst/>
          <a:rect l="0" t="0" r="0" b="0"/>
          <a:pathLst>
            <a:path>
              <a:moveTo>
                <a:pt x="0" y="0"/>
              </a:moveTo>
              <a:lnTo>
                <a:pt x="0" y="221270"/>
              </a:lnTo>
              <a:lnTo>
                <a:pt x="1260903" y="221270"/>
              </a:lnTo>
              <a:lnTo>
                <a:pt x="1260903" y="442540"/>
              </a:lnTo>
            </a:path>
          </a:pathLst>
        </a:custGeom>
        <a:noFill/>
        <a:ln w="28575" cap="flat" cmpd="sng" algn="ctr">
          <a:solidFill>
            <a:scrgbClr r="0" g="0" b="0"/>
          </a:solidFill>
          <a:prstDash val="solid"/>
          <a:miter lim="800000"/>
        </a:ln>
        <a:effectLst/>
      </dgm:spPr>
      <dgm:t>
        <a:bodyPr/>
        <a:lstStyle/>
        <a:p>
          <a:endParaRPr lang="en-US">
            <a:solidFill>
              <a:schemeClr val="tx1"/>
            </a:solidFill>
          </a:endParaRPr>
        </a:p>
      </dgm:t>
    </dgm:pt>
    <dgm:pt modelId="{569B6B00-80AD-4878-B0BC-D27AE43F7127}" type="sibTrans" cxnId="{4B9B2103-78A2-4B52-8ED2-1D3E670784FF}">
      <dgm:prSet/>
      <dgm:spPr/>
      <dgm:t>
        <a:bodyPr/>
        <a:lstStyle/>
        <a:p>
          <a:endParaRPr lang="en-US">
            <a:solidFill>
              <a:schemeClr val="tx1"/>
            </a:solidFill>
          </a:endParaRPr>
        </a:p>
      </dgm:t>
    </dgm:pt>
    <dgm:pt modelId="{0E8027B9-ECC7-47AC-B7CC-99AB3B53AEB5}">
      <dgm:prSet phldrT="[Text]" custT="1"/>
      <dgm:spPr>
        <a:xfrm>
          <a:off x="7754557" y="3219451"/>
          <a:ext cx="2178880" cy="1053668"/>
        </a:xfrm>
        <a:prstGeom prst="rect">
          <a:avLst/>
        </a:prstGeom>
        <a:noFill/>
        <a:ln w="38100" cap="flat" cmpd="sng" algn="ctr">
          <a:solidFill>
            <a:srgbClr val="000000"/>
          </a:solidFill>
          <a:prstDash val="solid"/>
          <a:miter lim="800000"/>
        </a:ln>
        <a:effectLst/>
      </dgm:spPr>
      <dgm:t>
        <a:bodyPr/>
        <a:lstStyle/>
        <a:p>
          <a:r>
            <a:rPr lang="en-US" sz="1400">
              <a:solidFill>
                <a:schemeClr val="tx1"/>
              </a:solidFill>
              <a:latin typeface="Calibri" panose="020F0502020204030204"/>
              <a:ea typeface="+mn-ea"/>
              <a:cs typeface="+mn-cs"/>
              <a:hlinkClick xmlns:r="http://schemas.openxmlformats.org/officeDocument/2006/relationships" r:id="rId4"/>
            </a:rPr>
            <a:t>Theobald, et al. (2018</a:t>
          </a:r>
          <a:r>
            <a:rPr lang="en-US" sz="1600">
              <a:solidFill>
                <a:schemeClr val="tx1"/>
              </a:solidFill>
              <a:latin typeface="Calibri" panose="020F0502020204030204"/>
              <a:ea typeface="+mn-ea"/>
              <a:cs typeface="+mn-cs"/>
              <a:hlinkClick xmlns:r="http://schemas.openxmlformats.org/officeDocument/2006/relationships" r:id="rId4"/>
            </a:rPr>
            <a:t>)</a:t>
          </a:r>
          <a:endParaRPr lang="en-US" sz="1600">
            <a:solidFill>
              <a:schemeClr val="tx1"/>
            </a:solidFill>
            <a:latin typeface="Calibri" panose="020F0502020204030204"/>
            <a:ea typeface="+mn-ea"/>
            <a:cs typeface="+mn-cs"/>
          </a:endParaRPr>
        </a:p>
        <a:p>
          <a:r>
            <a:rPr lang="en-US" sz="1200">
              <a:solidFill>
                <a:schemeClr val="tx1"/>
              </a:solidFill>
              <a:latin typeface="Calibri" panose="020F0502020204030204"/>
              <a:ea typeface="+mn-ea"/>
              <a:cs typeface="+mn-cs"/>
            </a:rPr>
            <a:t>WA Study on</a:t>
          </a:r>
          <a:br>
            <a:rPr lang="en-US" sz="1200">
              <a:solidFill>
                <a:schemeClr val="tx1"/>
              </a:solidFill>
              <a:latin typeface="Calibri" panose="020F0502020204030204"/>
              <a:ea typeface="+mn-ea"/>
              <a:cs typeface="+mn-cs"/>
            </a:rPr>
          </a:br>
          <a:r>
            <a:rPr lang="en-US" sz="1200">
              <a:solidFill>
                <a:schemeClr val="tx1"/>
              </a:solidFill>
              <a:latin typeface="Calibri" panose="020F0502020204030204"/>
              <a:ea typeface="+mn-ea"/>
              <a:cs typeface="+mn-cs"/>
            </a:rPr>
            <a:t>CTE &amp; Outcomes</a:t>
          </a:r>
        </a:p>
      </dgm:t>
    </dgm:pt>
    <dgm:pt modelId="{085538F8-C02E-42D0-9C5D-51C0C62411CA}" type="parTrans" cxnId="{3E3A7680-A299-4340-929F-F9E8C3D852A0}">
      <dgm:prSet/>
      <dgm:spPr>
        <a:xfrm>
          <a:off x="4967857" y="2776910"/>
          <a:ext cx="3876140" cy="442540"/>
        </a:xfrm>
        <a:custGeom>
          <a:avLst/>
          <a:gdLst/>
          <a:ahLst/>
          <a:cxnLst/>
          <a:rect l="0" t="0" r="0" b="0"/>
          <a:pathLst>
            <a:path>
              <a:moveTo>
                <a:pt x="0" y="0"/>
              </a:moveTo>
              <a:lnTo>
                <a:pt x="0" y="221270"/>
              </a:lnTo>
              <a:lnTo>
                <a:pt x="3876140" y="221270"/>
              </a:lnTo>
              <a:lnTo>
                <a:pt x="3876140" y="442540"/>
              </a:lnTo>
            </a:path>
          </a:pathLst>
        </a:custGeom>
        <a:noFill/>
        <a:ln w="28575" cap="flat" cmpd="sng" algn="ctr">
          <a:solidFill>
            <a:scrgbClr r="0" g="0" b="0"/>
          </a:solidFill>
          <a:prstDash val="solid"/>
          <a:miter lim="800000"/>
        </a:ln>
        <a:effectLst/>
      </dgm:spPr>
      <dgm:t>
        <a:bodyPr/>
        <a:lstStyle/>
        <a:p>
          <a:endParaRPr lang="en-US">
            <a:solidFill>
              <a:schemeClr val="tx1"/>
            </a:solidFill>
          </a:endParaRPr>
        </a:p>
      </dgm:t>
    </dgm:pt>
    <dgm:pt modelId="{641CBE22-3EBC-4428-981F-A8D17A8FE09F}" type="sibTrans" cxnId="{3E3A7680-A299-4340-929F-F9E8C3D852A0}">
      <dgm:prSet/>
      <dgm:spPr/>
      <dgm:t>
        <a:bodyPr/>
        <a:lstStyle/>
        <a:p>
          <a:endParaRPr lang="en-US">
            <a:solidFill>
              <a:schemeClr val="tx1"/>
            </a:solidFill>
          </a:endParaRPr>
        </a:p>
      </dgm:t>
    </dgm:pt>
    <dgm:pt modelId="{AAF1EC6D-8FB1-4FB2-9B1B-16FC687A7382}" type="pres">
      <dgm:prSet presAssocID="{BE755A2D-961C-4F08-A5FB-2FF1C392E4A6}" presName="hierChild1" presStyleCnt="0">
        <dgm:presLayoutVars>
          <dgm:orgChart val="1"/>
          <dgm:chPref val="1"/>
          <dgm:dir/>
          <dgm:animOne val="branch"/>
          <dgm:animLvl val="lvl"/>
          <dgm:resizeHandles/>
        </dgm:presLayoutVars>
      </dgm:prSet>
      <dgm:spPr/>
    </dgm:pt>
    <dgm:pt modelId="{A1A40994-2803-410C-9BB0-22D5AFA053DA}" type="pres">
      <dgm:prSet presAssocID="{5FDB6190-B3EE-4BA6-A2CB-578B19A6999E}" presName="hierRoot1" presStyleCnt="0">
        <dgm:presLayoutVars>
          <dgm:hierBranch val="init"/>
        </dgm:presLayoutVars>
      </dgm:prSet>
      <dgm:spPr/>
    </dgm:pt>
    <dgm:pt modelId="{1139469A-5BA7-445A-9AFB-E8DA6B05A6FE}" type="pres">
      <dgm:prSet presAssocID="{5FDB6190-B3EE-4BA6-A2CB-578B19A6999E}" presName="rootComposite1" presStyleCnt="0"/>
      <dgm:spPr/>
    </dgm:pt>
    <dgm:pt modelId="{94069EB3-A40F-4B99-9568-5939A5AFE8B4}" type="pres">
      <dgm:prSet presAssocID="{5FDB6190-B3EE-4BA6-A2CB-578B19A6999E}" presName="rootText1" presStyleLbl="node0" presStyleIdx="0" presStyleCnt="1" custScaleX="392413" custScaleY="86783">
        <dgm:presLayoutVars>
          <dgm:chPref val="3"/>
        </dgm:presLayoutVars>
      </dgm:prSet>
      <dgm:spPr/>
    </dgm:pt>
    <dgm:pt modelId="{D21D329C-11BB-4267-8793-D8F832DBAFC1}" type="pres">
      <dgm:prSet presAssocID="{5FDB6190-B3EE-4BA6-A2CB-578B19A6999E}" presName="rootConnector1" presStyleLbl="node1" presStyleIdx="0" presStyleCnt="0"/>
      <dgm:spPr/>
    </dgm:pt>
    <dgm:pt modelId="{62E32E66-A87A-421E-A155-26899890F367}" type="pres">
      <dgm:prSet presAssocID="{5FDB6190-B3EE-4BA6-A2CB-578B19A6999E}" presName="hierChild2" presStyleCnt="0"/>
      <dgm:spPr/>
    </dgm:pt>
    <dgm:pt modelId="{E139F99E-3156-45D3-8826-7675887D21A9}" type="pres">
      <dgm:prSet presAssocID="{717B1643-07CA-404E-BB0C-B191396DC661}" presName="Name37" presStyleLbl="parChTrans1D2" presStyleIdx="0" presStyleCnt="4"/>
      <dgm:spPr/>
    </dgm:pt>
    <dgm:pt modelId="{7217679A-A639-43A7-87D5-9C066BA5F019}" type="pres">
      <dgm:prSet presAssocID="{75EC25A5-D2EF-41CD-9B7E-C0ABA148B4AE}" presName="hierRoot2" presStyleCnt="0">
        <dgm:presLayoutVars>
          <dgm:hierBranch val="init"/>
        </dgm:presLayoutVars>
      </dgm:prSet>
      <dgm:spPr/>
    </dgm:pt>
    <dgm:pt modelId="{373B1341-A0A7-43A2-A1C4-D3CB402731D4}" type="pres">
      <dgm:prSet presAssocID="{75EC25A5-D2EF-41CD-9B7E-C0ABA148B4AE}" presName="rootComposite" presStyleCnt="0"/>
      <dgm:spPr/>
    </dgm:pt>
    <dgm:pt modelId="{636FDF47-D43C-4A19-94C1-22054F4B3D15}" type="pres">
      <dgm:prSet presAssocID="{75EC25A5-D2EF-41CD-9B7E-C0ABA148B4AE}" presName="rootText" presStyleLbl="node2" presStyleIdx="0" presStyleCnt="4" custScaleX="102371" custScaleY="78104">
        <dgm:presLayoutVars>
          <dgm:chPref val="3"/>
        </dgm:presLayoutVars>
      </dgm:prSet>
      <dgm:spPr/>
    </dgm:pt>
    <dgm:pt modelId="{DBF921B6-4CB3-4A88-8C92-09576DDF3F9F}" type="pres">
      <dgm:prSet presAssocID="{75EC25A5-D2EF-41CD-9B7E-C0ABA148B4AE}" presName="rootConnector" presStyleLbl="node2" presStyleIdx="0" presStyleCnt="4"/>
      <dgm:spPr/>
    </dgm:pt>
    <dgm:pt modelId="{77B8BA18-09D9-4426-9FC5-5F1830B5B519}" type="pres">
      <dgm:prSet presAssocID="{75EC25A5-D2EF-41CD-9B7E-C0ABA148B4AE}" presName="hierChild4" presStyleCnt="0"/>
      <dgm:spPr/>
    </dgm:pt>
    <dgm:pt modelId="{07EAC303-EE02-4BFD-9A77-67BF8A28D19D}" type="pres">
      <dgm:prSet presAssocID="{75EC25A5-D2EF-41CD-9B7E-C0ABA148B4AE}" presName="hierChild5" presStyleCnt="0"/>
      <dgm:spPr/>
    </dgm:pt>
    <dgm:pt modelId="{549EAA04-1C12-4320-8C82-AA4FEF19EACC}" type="pres">
      <dgm:prSet presAssocID="{6015C8E0-1297-43A5-B573-B34442A7BF8B}" presName="Name37" presStyleLbl="parChTrans1D2" presStyleIdx="1" presStyleCnt="4"/>
      <dgm:spPr/>
    </dgm:pt>
    <dgm:pt modelId="{E5709EBF-1D14-4BEE-8EAB-E905566A0385}" type="pres">
      <dgm:prSet presAssocID="{0FAABC9D-CD99-44B5-A083-5D6F7033CC30}" presName="hierRoot2" presStyleCnt="0">
        <dgm:presLayoutVars>
          <dgm:hierBranch val="init"/>
        </dgm:presLayoutVars>
      </dgm:prSet>
      <dgm:spPr/>
    </dgm:pt>
    <dgm:pt modelId="{79DAD431-07BF-4CD1-AC1C-567AAB2A4814}" type="pres">
      <dgm:prSet presAssocID="{0FAABC9D-CD99-44B5-A083-5D6F7033CC30}" presName="rootComposite" presStyleCnt="0"/>
      <dgm:spPr/>
    </dgm:pt>
    <dgm:pt modelId="{47548180-BD00-4883-92A5-0ED1E501217B}" type="pres">
      <dgm:prSet presAssocID="{0FAABC9D-CD99-44B5-A083-5D6F7033CC30}" presName="rootText" presStyleLbl="node2" presStyleIdx="1" presStyleCnt="4" custScaleX="99692" custScaleY="78104">
        <dgm:presLayoutVars>
          <dgm:chPref val="3"/>
        </dgm:presLayoutVars>
      </dgm:prSet>
      <dgm:spPr/>
    </dgm:pt>
    <dgm:pt modelId="{8495A362-8703-4BFC-A071-E5467344D477}" type="pres">
      <dgm:prSet presAssocID="{0FAABC9D-CD99-44B5-A083-5D6F7033CC30}" presName="rootConnector" presStyleLbl="node2" presStyleIdx="1" presStyleCnt="4"/>
      <dgm:spPr/>
    </dgm:pt>
    <dgm:pt modelId="{D6B7B39E-BDBA-48FA-A6DF-459053A2FCFB}" type="pres">
      <dgm:prSet presAssocID="{0FAABC9D-CD99-44B5-A083-5D6F7033CC30}" presName="hierChild4" presStyleCnt="0"/>
      <dgm:spPr/>
    </dgm:pt>
    <dgm:pt modelId="{73BDDCA4-7B47-454D-9570-173BA51D31CC}" type="pres">
      <dgm:prSet presAssocID="{0FAABC9D-CD99-44B5-A083-5D6F7033CC30}" presName="hierChild5" presStyleCnt="0"/>
      <dgm:spPr/>
    </dgm:pt>
    <dgm:pt modelId="{A569F568-F01D-4ED3-8EC4-F2C3A7E578B8}" type="pres">
      <dgm:prSet presAssocID="{DEDC21C1-A4C3-4E6F-AED6-CC2D1C3608FF}" presName="Name37" presStyleLbl="parChTrans1D2" presStyleIdx="2" presStyleCnt="4"/>
      <dgm:spPr/>
    </dgm:pt>
    <dgm:pt modelId="{11F475D7-5625-4D4C-9823-4EDF35437905}" type="pres">
      <dgm:prSet presAssocID="{7BA0076E-3EAA-46FF-997E-46568694EA48}" presName="hierRoot2" presStyleCnt="0">
        <dgm:presLayoutVars>
          <dgm:hierBranch val="init"/>
        </dgm:presLayoutVars>
      </dgm:prSet>
      <dgm:spPr/>
    </dgm:pt>
    <dgm:pt modelId="{5C20A5A8-66F3-4A95-B6F6-769E25D90BBB}" type="pres">
      <dgm:prSet presAssocID="{7BA0076E-3EAA-46FF-997E-46568694EA48}" presName="rootComposite" presStyleCnt="0"/>
      <dgm:spPr/>
    </dgm:pt>
    <dgm:pt modelId="{DCAB5436-5443-441A-940C-38DD8CBD2590}" type="pres">
      <dgm:prSet presAssocID="{7BA0076E-3EAA-46FF-997E-46568694EA48}" presName="rootText" presStyleLbl="node2" presStyleIdx="2" presStyleCnt="4" custScaleX="102808" custScaleY="78104">
        <dgm:presLayoutVars>
          <dgm:chPref val="3"/>
        </dgm:presLayoutVars>
      </dgm:prSet>
      <dgm:spPr/>
    </dgm:pt>
    <dgm:pt modelId="{B598C351-2CA6-4B2B-AE57-2470B475F11F}" type="pres">
      <dgm:prSet presAssocID="{7BA0076E-3EAA-46FF-997E-46568694EA48}" presName="rootConnector" presStyleLbl="node2" presStyleIdx="2" presStyleCnt="4"/>
      <dgm:spPr/>
    </dgm:pt>
    <dgm:pt modelId="{273D85B8-B859-488B-95A5-EDE6526BBEC8}" type="pres">
      <dgm:prSet presAssocID="{7BA0076E-3EAA-46FF-997E-46568694EA48}" presName="hierChild4" presStyleCnt="0"/>
      <dgm:spPr/>
    </dgm:pt>
    <dgm:pt modelId="{860798CF-EE7B-48B4-9EC9-50D188ADADE7}" type="pres">
      <dgm:prSet presAssocID="{7BA0076E-3EAA-46FF-997E-46568694EA48}" presName="hierChild5" presStyleCnt="0"/>
      <dgm:spPr/>
    </dgm:pt>
    <dgm:pt modelId="{9CFC0534-EFBD-4358-BD8B-EB03C7ED8D78}" type="pres">
      <dgm:prSet presAssocID="{085538F8-C02E-42D0-9C5D-51C0C62411CA}" presName="Name37" presStyleLbl="parChTrans1D2" presStyleIdx="3" presStyleCnt="4"/>
      <dgm:spPr/>
    </dgm:pt>
    <dgm:pt modelId="{5BA18009-E376-41AA-87C8-456FA4A71B2E}" type="pres">
      <dgm:prSet presAssocID="{0E8027B9-ECC7-47AC-B7CC-99AB3B53AEB5}" presName="hierRoot2" presStyleCnt="0">
        <dgm:presLayoutVars>
          <dgm:hierBranch val="init"/>
        </dgm:presLayoutVars>
      </dgm:prSet>
      <dgm:spPr/>
    </dgm:pt>
    <dgm:pt modelId="{9A5C32C5-6DF8-4BAE-B2A8-404C80F43847}" type="pres">
      <dgm:prSet presAssocID="{0E8027B9-ECC7-47AC-B7CC-99AB3B53AEB5}" presName="rootComposite" presStyleCnt="0"/>
      <dgm:spPr/>
    </dgm:pt>
    <dgm:pt modelId="{9F4AFACB-2D1A-41CB-9E9E-523CEA64EEF9}" type="pres">
      <dgm:prSet presAssocID="{0E8027B9-ECC7-47AC-B7CC-99AB3B53AEB5}" presName="rootText" presStyleLbl="node2" presStyleIdx="3" presStyleCnt="4" custScaleX="103395" custScaleY="78104">
        <dgm:presLayoutVars>
          <dgm:chPref val="3"/>
        </dgm:presLayoutVars>
      </dgm:prSet>
      <dgm:spPr/>
    </dgm:pt>
    <dgm:pt modelId="{A2D27B05-DF82-411B-9A19-577F644F9320}" type="pres">
      <dgm:prSet presAssocID="{0E8027B9-ECC7-47AC-B7CC-99AB3B53AEB5}" presName="rootConnector" presStyleLbl="node2" presStyleIdx="3" presStyleCnt="4"/>
      <dgm:spPr/>
    </dgm:pt>
    <dgm:pt modelId="{63D624B4-770D-4753-B774-A90CDD531190}" type="pres">
      <dgm:prSet presAssocID="{0E8027B9-ECC7-47AC-B7CC-99AB3B53AEB5}" presName="hierChild4" presStyleCnt="0"/>
      <dgm:spPr/>
    </dgm:pt>
    <dgm:pt modelId="{468C4231-CE83-4E28-B013-8DB4A6408B1F}" type="pres">
      <dgm:prSet presAssocID="{0E8027B9-ECC7-47AC-B7CC-99AB3B53AEB5}" presName="hierChild5" presStyleCnt="0"/>
      <dgm:spPr/>
    </dgm:pt>
    <dgm:pt modelId="{623D6FFC-4883-4E23-846B-1CB2C72D3148}" type="pres">
      <dgm:prSet presAssocID="{5FDB6190-B3EE-4BA6-A2CB-578B19A6999E}" presName="hierChild3" presStyleCnt="0"/>
      <dgm:spPr/>
    </dgm:pt>
  </dgm:ptLst>
  <dgm:cxnLst>
    <dgm:cxn modelId="{4B9B2103-78A2-4B52-8ED2-1D3E670784FF}" srcId="{5FDB6190-B3EE-4BA6-A2CB-578B19A6999E}" destId="{7BA0076E-3EAA-46FF-997E-46568694EA48}" srcOrd="2" destOrd="0" parTransId="{DEDC21C1-A4C3-4E6F-AED6-CC2D1C3608FF}" sibTransId="{569B6B00-80AD-4878-B0BC-D27AE43F7127}"/>
    <dgm:cxn modelId="{F0979B0E-AB56-4823-83F2-D0FE4047516E}" type="presOf" srcId="{085538F8-C02E-42D0-9C5D-51C0C62411CA}" destId="{9CFC0534-EFBD-4358-BD8B-EB03C7ED8D78}" srcOrd="0" destOrd="0" presId="urn:microsoft.com/office/officeart/2005/8/layout/orgChart1"/>
    <dgm:cxn modelId="{5A14CD1D-619D-4415-B2E8-25BD942378C0}" type="presOf" srcId="{0FAABC9D-CD99-44B5-A083-5D6F7033CC30}" destId="{47548180-BD00-4883-92A5-0ED1E501217B}" srcOrd="0" destOrd="0" presId="urn:microsoft.com/office/officeart/2005/8/layout/orgChart1"/>
    <dgm:cxn modelId="{2178F922-2939-48B2-96B6-3883D3A00E3A}" type="presOf" srcId="{DEDC21C1-A4C3-4E6F-AED6-CC2D1C3608FF}" destId="{A569F568-F01D-4ED3-8EC4-F2C3A7E578B8}" srcOrd="0" destOrd="0" presId="urn:microsoft.com/office/officeart/2005/8/layout/orgChart1"/>
    <dgm:cxn modelId="{9FC6C02C-E706-4D81-8915-57FE436BFA37}" type="presOf" srcId="{75EC25A5-D2EF-41CD-9B7E-C0ABA148B4AE}" destId="{636FDF47-D43C-4A19-94C1-22054F4B3D15}" srcOrd="0" destOrd="0" presId="urn:microsoft.com/office/officeart/2005/8/layout/orgChart1"/>
    <dgm:cxn modelId="{6AC06B41-0D0D-4636-BED5-99C1CD42B17B}" type="presOf" srcId="{7BA0076E-3EAA-46FF-997E-46568694EA48}" destId="{DCAB5436-5443-441A-940C-38DD8CBD2590}" srcOrd="0" destOrd="0" presId="urn:microsoft.com/office/officeart/2005/8/layout/orgChart1"/>
    <dgm:cxn modelId="{8ACB0669-1CD0-4B82-95E5-834D8D891304}" type="presOf" srcId="{0E8027B9-ECC7-47AC-B7CC-99AB3B53AEB5}" destId="{9F4AFACB-2D1A-41CB-9E9E-523CEA64EEF9}" srcOrd="0" destOrd="0" presId="urn:microsoft.com/office/officeart/2005/8/layout/orgChart1"/>
    <dgm:cxn modelId="{76FFF370-4CF4-41B8-90AD-CE46F2C46CF0}" type="presOf" srcId="{717B1643-07CA-404E-BB0C-B191396DC661}" destId="{E139F99E-3156-45D3-8826-7675887D21A9}" srcOrd="0" destOrd="0" presId="urn:microsoft.com/office/officeart/2005/8/layout/orgChart1"/>
    <dgm:cxn modelId="{4887AC74-D6B9-488B-ABE0-8576218BBE3F}" type="presOf" srcId="{0E8027B9-ECC7-47AC-B7CC-99AB3B53AEB5}" destId="{A2D27B05-DF82-411B-9A19-577F644F9320}" srcOrd="1" destOrd="0" presId="urn:microsoft.com/office/officeart/2005/8/layout/orgChart1"/>
    <dgm:cxn modelId="{3E3A7680-A299-4340-929F-F9E8C3D852A0}" srcId="{5FDB6190-B3EE-4BA6-A2CB-578B19A6999E}" destId="{0E8027B9-ECC7-47AC-B7CC-99AB3B53AEB5}" srcOrd="3" destOrd="0" parTransId="{085538F8-C02E-42D0-9C5D-51C0C62411CA}" sibTransId="{641CBE22-3EBC-4428-981F-A8D17A8FE09F}"/>
    <dgm:cxn modelId="{73975495-4F6B-4388-BEA5-99D94BF97DB9}" srcId="{BE755A2D-961C-4F08-A5FB-2FF1C392E4A6}" destId="{5FDB6190-B3EE-4BA6-A2CB-578B19A6999E}" srcOrd="0" destOrd="0" parTransId="{30120A46-D91F-426E-B7E1-9EF014D0138C}" sibTransId="{D76E5BA2-4C39-4DF1-AF65-246F909D882E}"/>
    <dgm:cxn modelId="{7E2A24AD-3196-4B8F-8432-26E30072C417}" type="presOf" srcId="{5FDB6190-B3EE-4BA6-A2CB-578B19A6999E}" destId="{D21D329C-11BB-4267-8793-D8F832DBAFC1}" srcOrd="1" destOrd="0" presId="urn:microsoft.com/office/officeart/2005/8/layout/orgChart1"/>
    <dgm:cxn modelId="{3473FBC1-1D51-4881-B3D4-0C30964A18DF}" type="presOf" srcId="{BE755A2D-961C-4F08-A5FB-2FF1C392E4A6}" destId="{AAF1EC6D-8FB1-4FB2-9B1B-16FC687A7382}" srcOrd="0" destOrd="0" presId="urn:microsoft.com/office/officeart/2005/8/layout/orgChart1"/>
    <dgm:cxn modelId="{60E611C2-1FF0-4433-862C-BFA4102AF77D}" srcId="{5FDB6190-B3EE-4BA6-A2CB-578B19A6999E}" destId="{0FAABC9D-CD99-44B5-A083-5D6F7033CC30}" srcOrd="1" destOrd="0" parTransId="{6015C8E0-1297-43A5-B573-B34442A7BF8B}" sibTransId="{90768B91-D997-4A5F-BAE1-FB6EFB51D08C}"/>
    <dgm:cxn modelId="{CED565C8-1276-49A3-B574-6D662A5A3EF7}" type="presOf" srcId="{0FAABC9D-CD99-44B5-A083-5D6F7033CC30}" destId="{8495A362-8703-4BFC-A071-E5467344D477}" srcOrd="1" destOrd="0" presId="urn:microsoft.com/office/officeart/2005/8/layout/orgChart1"/>
    <dgm:cxn modelId="{1ECD94CC-AEFB-4334-91FA-8DE99BC7077A}" type="presOf" srcId="{7BA0076E-3EAA-46FF-997E-46568694EA48}" destId="{B598C351-2CA6-4B2B-AE57-2470B475F11F}" srcOrd="1" destOrd="0" presId="urn:microsoft.com/office/officeart/2005/8/layout/orgChart1"/>
    <dgm:cxn modelId="{1E9FC1DD-CA74-44D6-839D-8553EFC4B0BF}" type="presOf" srcId="{6015C8E0-1297-43A5-B573-B34442A7BF8B}" destId="{549EAA04-1C12-4320-8C82-AA4FEF19EACC}" srcOrd="0" destOrd="0" presId="urn:microsoft.com/office/officeart/2005/8/layout/orgChart1"/>
    <dgm:cxn modelId="{89160DDF-C86E-4D8A-9E14-496267B43090}" type="presOf" srcId="{75EC25A5-D2EF-41CD-9B7E-C0ABA148B4AE}" destId="{DBF921B6-4CB3-4A88-8C92-09576DDF3F9F}" srcOrd="1" destOrd="0" presId="urn:microsoft.com/office/officeart/2005/8/layout/orgChart1"/>
    <dgm:cxn modelId="{5BAEA6ED-41DC-405C-8643-FAC082366AED}" type="presOf" srcId="{5FDB6190-B3EE-4BA6-A2CB-578B19A6999E}" destId="{94069EB3-A40F-4B99-9568-5939A5AFE8B4}" srcOrd="0" destOrd="0" presId="urn:microsoft.com/office/officeart/2005/8/layout/orgChart1"/>
    <dgm:cxn modelId="{1E5BF3FB-78AA-4978-84CE-C53CFA28FF70}" srcId="{5FDB6190-B3EE-4BA6-A2CB-578B19A6999E}" destId="{75EC25A5-D2EF-41CD-9B7E-C0ABA148B4AE}" srcOrd="0" destOrd="0" parTransId="{717B1643-07CA-404E-BB0C-B191396DC661}" sibTransId="{5B66BBB9-3D36-4D02-B99F-B5ED886DD49E}"/>
    <dgm:cxn modelId="{5DE3C3C1-1C80-40B7-9322-216D70AA2420}" type="presParOf" srcId="{AAF1EC6D-8FB1-4FB2-9B1B-16FC687A7382}" destId="{A1A40994-2803-410C-9BB0-22D5AFA053DA}" srcOrd="0" destOrd="0" presId="urn:microsoft.com/office/officeart/2005/8/layout/orgChart1"/>
    <dgm:cxn modelId="{8B9D272C-1146-4B8D-A3D7-D84AF95D11BD}" type="presParOf" srcId="{A1A40994-2803-410C-9BB0-22D5AFA053DA}" destId="{1139469A-5BA7-445A-9AFB-E8DA6B05A6FE}" srcOrd="0" destOrd="0" presId="urn:microsoft.com/office/officeart/2005/8/layout/orgChart1"/>
    <dgm:cxn modelId="{B299EBE4-9AB5-4555-A41D-DDA189406ECA}" type="presParOf" srcId="{1139469A-5BA7-445A-9AFB-E8DA6B05A6FE}" destId="{94069EB3-A40F-4B99-9568-5939A5AFE8B4}" srcOrd="0" destOrd="0" presId="urn:microsoft.com/office/officeart/2005/8/layout/orgChart1"/>
    <dgm:cxn modelId="{8609FBB9-4FAF-4728-BE6E-91B3A2B640F4}" type="presParOf" srcId="{1139469A-5BA7-445A-9AFB-E8DA6B05A6FE}" destId="{D21D329C-11BB-4267-8793-D8F832DBAFC1}" srcOrd="1" destOrd="0" presId="urn:microsoft.com/office/officeart/2005/8/layout/orgChart1"/>
    <dgm:cxn modelId="{436906FF-DFD3-4BDF-BB02-02CFDC9E794E}" type="presParOf" srcId="{A1A40994-2803-410C-9BB0-22D5AFA053DA}" destId="{62E32E66-A87A-421E-A155-26899890F367}" srcOrd="1" destOrd="0" presId="urn:microsoft.com/office/officeart/2005/8/layout/orgChart1"/>
    <dgm:cxn modelId="{648EC2A1-A2D3-42D0-B9C3-1595E5088BFD}" type="presParOf" srcId="{62E32E66-A87A-421E-A155-26899890F367}" destId="{E139F99E-3156-45D3-8826-7675887D21A9}" srcOrd="0" destOrd="0" presId="urn:microsoft.com/office/officeart/2005/8/layout/orgChart1"/>
    <dgm:cxn modelId="{AAEE1040-01F2-47EB-BBF7-34430A593E07}" type="presParOf" srcId="{62E32E66-A87A-421E-A155-26899890F367}" destId="{7217679A-A639-43A7-87D5-9C066BA5F019}" srcOrd="1" destOrd="0" presId="urn:microsoft.com/office/officeart/2005/8/layout/orgChart1"/>
    <dgm:cxn modelId="{C3CDF18E-1879-4FB5-A02B-BE2EA64D6F3A}" type="presParOf" srcId="{7217679A-A639-43A7-87D5-9C066BA5F019}" destId="{373B1341-A0A7-43A2-A1C4-D3CB402731D4}" srcOrd="0" destOrd="0" presId="urn:microsoft.com/office/officeart/2005/8/layout/orgChart1"/>
    <dgm:cxn modelId="{98BA8141-DF45-47C5-9E8D-D69A660A10EE}" type="presParOf" srcId="{373B1341-A0A7-43A2-A1C4-D3CB402731D4}" destId="{636FDF47-D43C-4A19-94C1-22054F4B3D15}" srcOrd="0" destOrd="0" presId="urn:microsoft.com/office/officeart/2005/8/layout/orgChart1"/>
    <dgm:cxn modelId="{4CA67D91-ABBD-4E51-B030-060567BE3212}" type="presParOf" srcId="{373B1341-A0A7-43A2-A1C4-D3CB402731D4}" destId="{DBF921B6-4CB3-4A88-8C92-09576DDF3F9F}" srcOrd="1" destOrd="0" presId="urn:microsoft.com/office/officeart/2005/8/layout/orgChart1"/>
    <dgm:cxn modelId="{C3A997B7-200D-4DEE-ADFF-A2750B5DD5C6}" type="presParOf" srcId="{7217679A-A639-43A7-87D5-9C066BA5F019}" destId="{77B8BA18-09D9-4426-9FC5-5F1830B5B519}" srcOrd="1" destOrd="0" presId="urn:microsoft.com/office/officeart/2005/8/layout/orgChart1"/>
    <dgm:cxn modelId="{8CC7FE1F-B225-4D72-BE93-A63FC9104EAF}" type="presParOf" srcId="{7217679A-A639-43A7-87D5-9C066BA5F019}" destId="{07EAC303-EE02-4BFD-9A77-67BF8A28D19D}" srcOrd="2" destOrd="0" presId="urn:microsoft.com/office/officeart/2005/8/layout/orgChart1"/>
    <dgm:cxn modelId="{868F84EA-7C18-46EB-A859-FD90E863C46E}" type="presParOf" srcId="{62E32E66-A87A-421E-A155-26899890F367}" destId="{549EAA04-1C12-4320-8C82-AA4FEF19EACC}" srcOrd="2" destOrd="0" presId="urn:microsoft.com/office/officeart/2005/8/layout/orgChart1"/>
    <dgm:cxn modelId="{9AC6ECBB-7BD6-40A4-AFFF-B299511A108B}" type="presParOf" srcId="{62E32E66-A87A-421E-A155-26899890F367}" destId="{E5709EBF-1D14-4BEE-8EAB-E905566A0385}" srcOrd="3" destOrd="0" presId="urn:microsoft.com/office/officeart/2005/8/layout/orgChart1"/>
    <dgm:cxn modelId="{0492E04F-7A79-4D2B-88BD-383773D55F4E}" type="presParOf" srcId="{E5709EBF-1D14-4BEE-8EAB-E905566A0385}" destId="{79DAD431-07BF-4CD1-AC1C-567AAB2A4814}" srcOrd="0" destOrd="0" presId="urn:microsoft.com/office/officeart/2005/8/layout/orgChart1"/>
    <dgm:cxn modelId="{39EEC3A2-82A2-4450-A32F-19E86E1657C3}" type="presParOf" srcId="{79DAD431-07BF-4CD1-AC1C-567AAB2A4814}" destId="{47548180-BD00-4883-92A5-0ED1E501217B}" srcOrd="0" destOrd="0" presId="urn:microsoft.com/office/officeart/2005/8/layout/orgChart1"/>
    <dgm:cxn modelId="{C5B23684-2EB2-4659-8506-0FA820AA9F6B}" type="presParOf" srcId="{79DAD431-07BF-4CD1-AC1C-567AAB2A4814}" destId="{8495A362-8703-4BFC-A071-E5467344D477}" srcOrd="1" destOrd="0" presId="urn:microsoft.com/office/officeart/2005/8/layout/orgChart1"/>
    <dgm:cxn modelId="{73006B0E-6125-4649-90B4-90BC47466AAB}" type="presParOf" srcId="{E5709EBF-1D14-4BEE-8EAB-E905566A0385}" destId="{D6B7B39E-BDBA-48FA-A6DF-459053A2FCFB}" srcOrd="1" destOrd="0" presId="urn:microsoft.com/office/officeart/2005/8/layout/orgChart1"/>
    <dgm:cxn modelId="{B6231187-451A-4B34-B0DF-BDB6E02E648D}" type="presParOf" srcId="{E5709EBF-1D14-4BEE-8EAB-E905566A0385}" destId="{73BDDCA4-7B47-454D-9570-173BA51D31CC}" srcOrd="2" destOrd="0" presId="urn:microsoft.com/office/officeart/2005/8/layout/orgChart1"/>
    <dgm:cxn modelId="{17D582F8-48D6-4A78-A58B-971C547D22EE}" type="presParOf" srcId="{62E32E66-A87A-421E-A155-26899890F367}" destId="{A569F568-F01D-4ED3-8EC4-F2C3A7E578B8}" srcOrd="4" destOrd="0" presId="urn:microsoft.com/office/officeart/2005/8/layout/orgChart1"/>
    <dgm:cxn modelId="{4F33DEB6-E8A3-4C63-8899-EF60A95DB50F}" type="presParOf" srcId="{62E32E66-A87A-421E-A155-26899890F367}" destId="{11F475D7-5625-4D4C-9823-4EDF35437905}" srcOrd="5" destOrd="0" presId="urn:microsoft.com/office/officeart/2005/8/layout/orgChart1"/>
    <dgm:cxn modelId="{27785329-3909-4C7E-BBA7-38F0E0AD5AD1}" type="presParOf" srcId="{11F475D7-5625-4D4C-9823-4EDF35437905}" destId="{5C20A5A8-66F3-4A95-B6F6-769E25D90BBB}" srcOrd="0" destOrd="0" presId="urn:microsoft.com/office/officeart/2005/8/layout/orgChart1"/>
    <dgm:cxn modelId="{00E8AB08-A3C4-401E-8F62-A9C518A4B8E6}" type="presParOf" srcId="{5C20A5A8-66F3-4A95-B6F6-769E25D90BBB}" destId="{DCAB5436-5443-441A-940C-38DD8CBD2590}" srcOrd="0" destOrd="0" presId="urn:microsoft.com/office/officeart/2005/8/layout/orgChart1"/>
    <dgm:cxn modelId="{C857587B-76E7-42AD-BB52-77B8A7D0A167}" type="presParOf" srcId="{5C20A5A8-66F3-4A95-B6F6-769E25D90BBB}" destId="{B598C351-2CA6-4B2B-AE57-2470B475F11F}" srcOrd="1" destOrd="0" presId="urn:microsoft.com/office/officeart/2005/8/layout/orgChart1"/>
    <dgm:cxn modelId="{A526320B-BE0B-4830-B7E5-D89B221642F7}" type="presParOf" srcId="{11F475D7-5625-4D4C-9823-4EDF35437905}" destId="{273D85B8-B859-488B-95A5-EDE6526BBEC8}" srcOrd="1" destOrd="0" presId="urn:microsoft.com/office/officeart/2005/8/layout/orgChart1"/>
    <dgm:cxn modelId="{13D51E55-7043-463C-8B28-5A11BA4815DF}" type="presParOf" srcId="{11F475D7-5625-4D4C-9823-4EDF35437905}" destId="{860798CF-EE7B-48B4-9EC9-50D188ADADE7}" srcOrd="2" destOrd="0" presId="urn:microsoft.com/office/officeart/2005/8/layout/orgChart1"/>
    <dgm:cxn modelId="{763796FA-4756-4813-993F-30A64BC92799}" type="presParOf" srcId="{62E32E66-A87A-421E-A155-26899890F367}" destId="{9CFC0534-EFBD-4358-BD8B-EB03C7ED8D78}" srcOrd="6" destOrd="0" presId="urn:microsoft.com/office/officeart/2005/8/layout/orgChart1"/>
    <dgm:cxn modelId="{2B0201C8-720F-4782-AA34-CCEF203FB923}" type="presParOf" srcId="{62E32E66-A87A-421E-A155-26899890F367}" destId="{5BA18009-E376-41AA-87C8-456FA4A71B2E}" srcOrd="7" destOrd="0" presId="urn:microsoft.com/office/officeart/2005/8/layout/orgChart1"/>
    <dgm:cxn modelId="{5C59AE91-CF18-486D-B433-5EB02B0E04EA}" type="presParOf" srcId="{5BA18009-E376-41AA-87C8-456FA4A71B2E}" destId="{9A5C32C5-6DF8-4BAE-B2A8-404C80F43847}" srcOrd="0" destOrd="0" presId="urn:microsoft.com/office/officeart/2005/8/layout/orgChart1"/>
    <dgm:cxn modelId="{C850365C-8286-4AE3-873F-4B29484EB62A}" type="presParOf" srcId="{9A5C32C5-6DF8-4BAE-B2A8-404C80F43847}" destId="{9F4AFACB-2D1A-41CB-9E9E-523CEA64EEF9}" srcOrd="0" destOrd="0" presId="urn:microsoft.com/office/officeart/2005/8/layout/orgChart1"/>
    <dgm:cxn modelId="{1BA7297E-AC36-4544-A697-16BFCBE78935}" type="presParOf" srcId="{9A5C32C5-6DF8-4BAE-B2A8-404C80F43847}" destId="{A2D27B05-DF82-411B-9A19-577F644F9320}" srcOrd="1" destOrd="0" presId="urn:microsoft.com/office/officeart/2005/8/layout/orgChart1"/>
    <dgm:cxn modelId="{96D1EB41-8204-4076-A14E-A622ABE1863A}" type="presParOf" srcId="{5BA18009-E376-41AA-87C8-456FA4A71B2E}" destId="{63D624B4-770D-4753-B774-A90CDD531190}" srcOrd="1" destOrd="0" presId="urn:microsoft.com/office/officeart/2005/8/layout/orgChart1"/>
    <dgm:cxn modelId="{3EE407B2-AC84-462C-A406-E110C00158A0}" type="presParOf" srcId="{5BA18009-E376-41AA-87C8-456FA4A71B2E}" destId="{468C4231-CE83-4E28-B013-8DB4A6408B1F}" srcOrd="2" destOrd="0" presId="urn:microsoft.com/office/officeart/2005/8/layout/orgChart1"/>
    <dgm:cxn modelId="{CFB3D930-E18E-41C5-ACC6-EF935B205D95}" type="presParOf" srcId="{A1A40994-2803-410C-9BB0-22D5AFA053DA}" destId="{623D6FFC-4883-4E23-846B-1CB2C72D3148}"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6DE21-7233-4380-AC8A-238B1B90786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71A5448-B951-4C5F-AAAC-E512FFF11A6B}">
      <dgm:prSet/>
      <dgm:spPr/>
      <dgm:t>
        <a:bodyPr/>
        <a:lstStyle/>
        <a:p>
          <a:pPr>
            <a:defRPr cap="all"/>
          </a:pPr>
          <a:r>
            <a:rPr lang="en-US"/>
            <a:t>Inclusion</a:t>
          </a:r>
        </a:p>
      </dgm:t>
    </dgm:pt>
    <dgm:pt modelId="{D95F0C0D-9D91-4227-A171-511A3447F614}" type="parTrans" cxnId="{4B57C200-3C6C-4B32-B031-AF905C6C0BAF}">
      <dgm:prSet/>
      <dgm:spPr/>
      <dgm:t>
        <a:bodyPr/>
        <a:lstStyle/>
        <a:p>
          <a:endParaRPr lang="en-US"/>
        </a:p>
      </dgm:t>
    </dgm:pt>
    <dgm:pt modelId="{46451E5C-161C-4C42-B2F5-E1C3AC039AC4}" type="sibTrans" cxnId="{4B57C200-3C6C-4B32-B031-AF905C6C0BAF}">
      <dgm:prSet/>
      <dgm:spPr/>
      <dgm:t>
        <a:bodyPr/>
        <a:lstStyle/>
        <a:p>
          <a:endParaRPr lang="en-US"/>
        </a:p>
      </dgm:t>
    </dgm:pt>
    <dgm:pt modelId="{F1887C95-3944-4B4D-A32F-628819D2D7F7}">
      <dgm:prSet/>
      <dgm:spPr/>
      <dgm:t>
        <a:bodyPr/>
        <a:lstStyle/>
        <a:p>
          <a:pPr>
            <a:defRPr cap="all"/>
          </a:pPr>
          <a:r>
            <a:rPr lang="en-US"/>
            <a:t>Equity</a:t>
          </a:r>
        </a:p>
      </dgm:t>
    </dgm:pt>
    <dgm:pt modelId="{01851E1D-1E90-40EE-BC81-17A25D8CD02C}" type="parTrans" cxnId="{2DD5AA27-849C-4740-BD1F-BE63509BC203}">
      <dgm:prSet/>
      <dgm:spPr/>
      <dgm:t>
        <a:bodyPr/>
        <a:lstStyle/>
        <a:p>
          <a:endParaRPr lang="en-US"/>
        </a:p>
      </dgm:t>
    </dgm:pt>
    <dgm:pt modelId="{7AE58CE6-7021-4085-91FB-4091F2D37F99}" type="sibTrans" cxnId="{2DD5AA27-849C-4740-BD1F-BE63509BC203}">
      <dgm:prSet/>
      <dgm:spPr/>
      <dgm:t>
        <a:bodyPr/>
        <a:lstStyle/>
        <a:p>
          <a:endParaRPr lang="en-US"/>
        </a:p>
      </dgm:t>
    </dgm:pt>
    <dgm:pt modelId="{C19F2BC7-34D6-4EF7-992E-20EC362A1CB3}">
      <dgm:prSet/>
      <dgm:spPr/>
      <dgm:t>
        <a:bodyPr/>
        <a:lstStyle/>
        <a:p>
          <a:pPr>
            <a:defRPr cap="all"/>
          </a:pPr>
          <a:r>
            <a:rPr lang="en-US"/>
            <a:t>Collaboration</a:t>
          </a:r>
        </a:p>
      </dgm:t>
    </dgm:pt>
    <dgm:pt modelId="{7848DD28-8009-4928-A51A-69033E5B30FC}" type="parTrans" cxnId="{BB38D29D-38C9-4950-975A-2F8FE3431DAF}">
      <dgm:prSet/>
      <dgm:spPr/>
      <dgm:t>
        <a:bodyPr/>
        <a:lstStyle/>
        <a:p>
          <a:endParaRPr lang="en-US"/>
        </a:p>
      </dgm:t>
    </dgm:pt>
    <dgm:pt modelId="{6D34810E-8EF7-4088-AFA4-DB92507AB751}" type="sibTrans" cxnId="{BB38D29D-38C9-4950-975A-2F8FE3431DAF}">
      <dgm:prSet/>
      <dgm:spPr/>
      <dgm:t>
        <a:bodyPr/>
        <a:lstStyle/>
        <a:p>
          <a:endParaRPr lang="en-US"/>
        </a:p>
      </dgm:t>
    </dgm:pt>
    <dgm:pt modelId="{D30B8904-84A6-45A4-A4C6-5F7CC6DD80DF}">
      <dgm:prSet/>
      <dgm:spPr/>
      <dgm:t>
        <a:bodyPr/>
        <a:lstStyle/>
        <a:p>
          <a:pPr>
            <a:defRPr cap="all"/>
          </a:pPr>
          <a:r>
            <a:rPr lang="en-US"/>
            <a:t>Family, Student, Community Engagement</a:t>
          </a:r>
        </a:p>
      </dgm:t>
    </dgm:pt>
    <dgm:pt modelId="{5A43A8BD-C648-45BB-889D-5F256D1E7296}" type="parTrans" cxnId="{C46CE9EA-E210-4FD1-B42A-A8EEBE0FEA23}">
      <dgm:prSet/>
      <dgm:spPr/>
      <dgm:t>
        <a:bodyPr/>
        <a:lstStyle/>
        <a:p>
          <a:endParaRPr lang="en-US"/>
        </a:p>
      </dgm:t>
    </dgm:pt>
    <dgm:pt modelId="{1B779598-9BF3-4CC3-B92F-5131E3B36AA3}" type="sibTrans" cxnId="{C46CE9EA-E210-4FD1-B42A-A8EEBE0FEA23}">
      <dgm:prSet/>
      <dgm:spPr/>
      <dgm:t>
        <a:bodyPr/>
        <a:lstStyle/>
        <a:p>
          <a:endParaRPr lang="en-US"/>
        </a:p>
      </dgm:t>
    </dgm:pt>
    <dgm:pt modelId="{E8D2CE4F-6567-4659-879D-A50F30A8BAE6}" type="pres">
      <dgm:prSet presAssocID="{3636DE21-7233-4380-AC8A-238B1B907868}" presName="root" presStyleCnt="0">
        <dgm:presLayoutVars>
          <dgm:dir/>
          <dgm:resizeHandles val="exact"/>
        </dgm:presLayoutVars>
      </dgm:prSet>
      <dgm:spPr/>
    </dgm:pt>
    <dgm:pt modelId="{CB76E609-A65E-42D8-9D2A-EB5C1BDA660B}" type="pres">
      <dgm:prSet presAssocID="{B71A5448-B951-4C5F-AAAC-E512FFF11A6B}" presName="compNode" presStyleCnt="0"/>
      <dgm:spPr/>
    </dgm:pt>
    <dgm:pt modelId="{4106B61A-3766-4A41-AC14-6207AC4A586A}" type="pres">
      <dgm:prSet presAssocID="{B71A5448-B951-4C5F-AAAC-E512FFF11A6B}" presName="iconBgRect" presStyleLbl="bgShp" presStyleIdx="0" presStyleCnt="4"/>
      <dgm:spPr/>
    </dgm:pt>
    <dgm:pt modelId="{62B84BF3-0763-4997-8DA0-4448A4E9D213}" type="pres">
      <dgm:prSet presAssocID="{B71A5448-B951-4C5F-AAAC-E512FFF11A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rified Brand"/>
        </a:ext>
      </dgm:extLst>
    </dgm:pt>
    <dgm:pt modelId="{812A9056-D69F-4BD7-B2C1-6E8C104660FD}" type="pres">
      <dgm:prSet presAssocID="{B71A5448-B951-4C5F-AAAC-E512FFF11A6B}" presName="spaceRect" presStyleCnt="0"/>
      <dgm:spPr/>
    </dgm:pt>
    <dgm:pt modelId="{4B173A99-C5A1-4959-A9CE-D44CCCAFA750}" type="pres">
      <dgm:prSet presAssocID="{B71A5448-B951-4C5F-AAAC-E512FFF11A6B}" presName="textRect" presStyleLbl="revTx" presStyleIdx="0" presStyleCnt="4">
        <dgm:presLayoutVars>
          <dgm:chMax val="1"/>
          <dgm:chPref val="1"/>
        </dgm:presLayoutVars>
      </dgm:prSet>
      <dgm:spPr/>
    </dgm:pt>
    <dgm:pt modelId="{FEAB6327-8A15-435F-93CD-8174213658FE}" type="pres">
      <dgm:prSet presAssocID="{46451E5C-161C-4C42-B2F5-E1C3AC039AC4}" presName="sibTrans" presStyleCnt="0"/>
      <dgm:spPr/>
    </dgm:pt>
    <dgm:pt modelId="{FF9BE1B9-BC1C-44E7-BA86-BA07FB521776}" type="pres">
      <dgm:prSet presAssocID="{F1887C95-3944-4B4D-A32F-628819D2D7F7}" presName="compNode" presStyleCnt="0"/>
      <dgm:spPr/>
    </dgm:pt>
    <dgm:pt modelId="{D7DADB7A-F8A3-48E1-BC1A-6F086EF8E137}" type="pres">
      <dgm:prSet presAssocID="{F1887C95-3944-4B4D-A32F-628819D2D7F7}" presName="iconBgRect" presStyleLbl="bgShp" presStyleIdx="1" presStyleCnt="4"/>
      <dgm:spPr/>
    </dgm:pt>
    <dgm:pt modelId="{E3D5D986-03E4-40CB-8EB0-8EAF3E6BBB8E}" type="pres">
      <dgm:prSet presAssocID="{F1887C95-3944-4B4D-A32F-628819D2D7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mitments"/>
        </a:ext>
      </dgm:extLst>
    </dgm:pt>
    <dgm:pt modelId="{86E10FC2-A0F4-4276-A083-1DC2699A5E28}" type="pres">
      <dgm:prSet presAssocID="{F1887C95-3944-4B4D-A32F-628819D2D7F7}" presName="spaceRect" presStyleCnt="0"/>
      <dgm:spPr/>
    </dgm:pt>
    <dgm:pt modelId="{6C1C681E-CE55-4530-821C-5E42DE451327}" type="pres">
      <dgm:prSet presAssocID="{F1887C95-3944-4B4D-A32F-628819D2D7F7}" presName="textRect" presStyleLbl="revTx" presStyleIdx="1" presStyleCnt="4">
        <dgm:presLayoutVars>
          <dgm:chMax val="1"/>
          <dgm:chPref val="1"/>
        </dgm:presLayoutVars>
      </dgm:prSet>
      <dgm:spPr/>
    </dgm:pt>
    <dgm:pt modelId="{D81896E8-3214-4FBD-8BDA-4BB3523D7D8C}" type="pres">
      <dgm:prSet presAssocID="{7AE58CE6-7021-4085-91FB-4091F2D37F99}" presName="sibTrans" presStyleCnt="0"/>
      <dgm:spPr/>
    </dgm:pt>
    <dgm:pt modelId="{B4B912D5-B340-4062-A544-2E52EF6E5133}" type="pres">
      <dgm:prSet presAssocID="{C19F2BC7-34D6-4EF7-992E-20EC362A1CB3}" presName="compNode" presStyleCnt="0"/>
      <dgm:spPr/>
    </dgm:pt>
    <dgm:pt modelId="{85139370-A63F-406A-9930-3D3A4B49B08A}" type="pres">
      <dgm:prSet presAssocID="{C19F2BC7-34D6-4EF7-992E-20EC362A1CB3}" presName="iconBgRect" presStyleLbl="bgShp" presStyleIdx="2" presStyleCnt="4"/>
      <dgm:spPr/>
    </dgm:pt>
    <dgm:pt modelId="{642CED53-B131-46B1-9655-87B63D4706A2}" type="pres">
      <dgm:prSet presAssocID="{C19F2BC7-34D6-4EF7-992E-20EC362A1CB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work"/>
        </a:ext>
      </dgm:extLst>
    </dgm:pt>
    <dgm:pt modelId="{8609A0B2-6002-4028-91EA-45D13D935944}" type="pres">
      <dgm:prSet presAssocID="{C19F2BC7-34D6-4EF7-992E-20EC362A1CB3}" presName="spaceRect" presStyleCnt="0"/>
      <dgm:spPr/>
    </dgm:pt>
    <dgm:pt modelId="{2FEC6328-59A8-4B07-B565-40EF19C8617F}" type="pres">
      <dgm:prSet presAssocID="{C19F2BC7-34D6-4EF7-992E-20EC362A1CB3}" presName="textRect" presStyleLbl="revTx" presStyleIdx="2" presStyleCnt="4">
        <dgm:presLayoutVars>
          <dgm:chMax val="1"/>
          <dgm:chPref val="1"/>
        </dgm:presLayoutVars>
      </dgm:prSet>
      <dgm:spPr/>
    </dgm:pt>
    <dgm:pt modelId="{AF10E564-3A6A-45B2-8D4D-AFF8FBC67EE5}" type="pres">
      <dgm:prSet presAssocID="{6D34810E-8EF7-4088-AFA4-DB92507AB751}" presName="sibTrans" presStyleCnt="0"/>
      <dgm:spPr/>
    </dgm:pt>
    <dgm:pt modelId="{33F0DA20-17A2-4EED-A599-142C08351AC7}" type="pres">
      <dgm:prSet presAssocID="{D30B8904-84A6-45A4-A4C6-5F7CC6DD80DF}" presName="compNode" presStyleCnt="0"/>
      <dgm:spPr/>
    </dgm:pt>
    <dgm:pt modelId="{00776E9A-6921-4CD6-A2D8-8F307899A7D0}" type="pres">
      <dgm:prSet presAssocID="{D30B8904-84A6-45A4-A4C6-5F7CC6DD80DF}" presName="iconBgRect" presStyleLbl="bgShp" presStyleIdx="3" presStyleCnt="4"/>
      <dgm:spPr/>
    </dgm:pt>
    <dgm:pt modelId="{82429661-F32F-4BC9-9E2E-91C722A6C719}" type="pres">
      <dgm:prSet presAssocID="{D30B8904-84A6-45A4-A4C6-5F7CC6DD80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mily"/>
        </a:ext>
      </dgm:extLst>
    </dgm:pt>
    <dgm:pt modelId="{D34F0118-C076-4FE4-9014-AA559483E7FE}" type="pres">
      <dgm:prSet presAssocID="{D30B8904-84A6-45A4-A4C6-5F7CC6DD80DF}" presName="spaceRect" presStyleCnt="0"/>
      <dgm:spPr/>
    </dgm:pt>
    <dgm:pt modelId="{6E53C62C-0AFE-4958-BF9C-02E54F2C3E27}" type="pres">
      <dgm:prSet presAssocID="{D30B8904-84A6-45A4-A4C6-5F7CC6DD80DF}" presName="textRect" presStyleLbl="revTx" presStyleIdx="3" presStyleCnt="4">
        <dgm:presLayoutVars>
          <dgm:chMax val="1"/>
          <dgm:chPref val="1"/>
        </dgm:presLayoutVars>
      </dgm:prSet>
      <dgm:spPr/>
    </dgm:pt>
  </dgm:ptLst>
  <dgm:cxnLst>
    <dgm:cxn modelId="{4B57C200-3C6C-4B32-B031-AF905C6C0BAF}" srcId="{3636DE21-7233-4380-AC8A-238B1B907868}" destId="{B71A5448-B951-4C5F-AAAC-E512FFF11A6B}" srcOrd="0" destOrd="0" parTransId="{D95F0C0D-9D91-4227-A171-511A3447F614}" sibTransId="{46451E5C-161C-4C42-B2F5-E1C3AC039AC4}"/>
    <dgm:cxn modelId="{602F8212-F967-4731-B64A-A5410CEED039}" type="presOf" srcId="{3636DE21-7233-4380-AC8A-238B1B907868}" destId="{E8D2CE4F-6567-4659-879D-A50F30A8BAE6}" srcOrd="0" destOrd="0" presId="urn:microsoft.com/office/officeart/2018/5/layout/IconCircleLabelList"/>
    <dgm:cxn modelId="{2DD5AA27-849C-4740-BD1F-BE63509BC203}" srcId="{3636DE21-7233-4380-AC8A-238B1B907868}" destId="{F1887C95-3944-4B4D-A32F-628819D2D7F7}" srcOrd="1" destOrd="0" parTransId="{01851E1D-1E90-40EE-BC81-17A25D8CD02C}" sibTransId="{7AE58CE6-7021-4085-91FB-4091F2D37F99}"/>
    <dgm:cxn modelId="{BC72296C-CDD9-4C52-A13C-20DC6395F7D8}" type="presOf" srcId="{D30B8904-84A6-45A4-A4C6-5F7CC6DD80DF}" destId="{6E53C62C-0AFE-4958-BF9C-02E54F2C3E27}" srcOrd="0" destOrd="0" presId="urn:microsoft.com/office/officeart/2018/5/layout/IconCircleLabelList"/>
    <dgm:cxn modelId="{2D6F6486-B62C-4651-970C-5A32217BB646}" type="presOf" srcId="{F1887C95-3944-4B4D-A32F-628819D2D7F7}" destId="{6C1C681E-CE55-4530-821C-5E42DE451327}" srcOrd="0" destOrd="0" presId="urn:microsoft.com/office/officeart/2018/5/layout/IconCircleLabelList"/>
    <dgm:cxn modelId="{BB38D29D-38C9-4950-975A-2F8FE3431DAF}" srcId="{3636DE21-7233-4380-AC8A-238B1B907868}" destId="{C19F2BC7-34D6-4EF7-992E-20EC362A1CB3}" srcOrd="2" destOrd="0" parTransId="{7848DD28-8009-4928-A51A-69033E5B30FC}" sibTransId="{6D34810E-8EF7-4088-AFA4-DB92507AB751}"/>
    <dgm:cxn modelId="{34F79DD1-14B4-4721-AC19-4FD91F5DE4DD}" type="presOf" srcId="{B71A5448-B951-4C5F-AAAC-E512FFF11A6B}" destId="{4B173A99-C5A1-4959-A9CE-D44CCCAFA750}" srcOrd="0" destOrd="0" presId="urn:microsoft.com/office/officeart/2018/5/layout/IconCircleLabelList"/>
    <dgm:cxn modelId="{C46CE9EA-E210-4FD1-B42A-A8EEBE0FEA23}" srcId="{3636DE21-7233-4380-AC8A-238B1B907868}" destId="{D30B8904-84A6-45A4-A4C6-5F7CC6DD80DF}" srcOrd="3" destOrd="0" parTransId="{5A43A8BD-C648-45BB-889D-5F256D1E7296}" sibTransId="{1B779598-9BF3-4CC3-B92F-5131E3B36AA3}"/>
    <dgm:cxn modelId="{2EAE28EB-33CE-4808-B1F3-1598BCBAEA7B}" type="presOf" srcId="{C19F2BC7-34D6-4EF7-992E-20EC362A1CB3}" destId="{2FEC6328-59A8-4B07-B565-40EF19C8617F}" srcOrd="0" destOrd="0" presId="urn:microsoft.com/office/officeart/2018/5/layout/IconCircleLabelList"/>
    <dgm:cxn modelId="{2DA61A90-3823-40EE-A57E-7EB518601904}" type="presParOf" srcId="{E8D2CE4F-6567-4659-879D-A50F30A8BAE6}" destId="{CB76E609-A65E-42D8-9D2A-EB5C1BDA660B}" srcOrd="0" destOrd="0" presId="urn:microsoft.com/office/officeart/2018/5/layout/IconCircleLabelList"/>
    <dgm:cxn modelId="{14A516FB-4BA8-4719-8AE3-95824CE09E41}" type="presParOf" srcId="{CB76E609-A65E-42D8-9D2A-EB5C1BDA660B}" destId="{4106B61A-3766-4A41-AC14-6207AC4A586A}" srcOrd="0" destOrd="0" presId="urn:microsoft.com/office/officeart/2018/5/layout/IconCircleLabelList"/>
    <dgm:cxn modelId="{F785BD3E-4101-4E6B-BD9C-15AD150C60DC}" type="presParOf" srcId="{CB76E609-A65E-42D8-9D2A-EB5C1BDA660B}" destId="{62B84BF3-0763-4997-8DA0-4448A4E9D213}" srcOrd="1" destOrd="0" presId="urn:microsoft.com/office/officeart/2018/5/layout/IconCircleLabelList"/>
    <dgm:cxn modelId="{E69D6147-5FD7-44D9-BB04-A88B3971245D}" type="presParOf" srcId="{CB76E609-A65E-42D8-9D2A-EB5C1BDA660B}" destId="{812A9056-D69F-4BD7-B2C1-6E8C104660FD}" srcOrd="2" destOrd="0" presId="urn:microsoft.com/office/officeart/2018/5/layout/IconCircleLabelList"/>
    <dgm:cxn modelId="{5B6F4287-B755-41DA-8999-7F6F6F9AEC4B}" type="presParOf" srcId="{CB76E609-A65E-42D8-9D2A-EB5C1BDA660B}" destId="{4B173A99-C5A1-4959-A9CE-D44CCCAFA750}" srcOrd="3" destOrd="0" presId="urn:microsoft.com/office/officeart/2018/5/layout/IconCircleLabelList"/>
    <dgm:cxn modelId="{09AF8D88-2A0F-494B-A571-B14E804C8712}" type="presParOf" srcId="{E8D2CE4F-6567-4659-879D-A50F30A8BAE6}" destId="{FEAB6327-8A15-435F-93CD-8174213658FE}" srcOrd="1" destOrd="0" presId="urn:microsoft.com/office/officeart/2018/5/layout/IconCircleLabelList"/>
    <dgm:cxn modelId="{C2322F0D-B8BE-4035-B236-7C0DEF6F73C9}" type="presParOf" srcId="{E8D2CE4F-6567-4659-879D-A50F30A8BAE6}" destId="{FF9BE1B9-BC1C-44E7-BA86-BA07FB521776}" srcOrd="2" destOrd="0" presId="urn:microsoft.com/office/officeart/2018/5/layout/IconCircleLabelList"/>
    <dgm:cxn modelId="{F4378809-C74E-4433-8BC9-B1305F713CCA}" type="presParOf" srcId="{FF9BE1B9-BC1C-44E7-BA86-BA07FB521776}" destId="{D7DADB7A-F8A3-48E1-BC1A-6F086EF8E137}" srcOrd="0" destOrd="0" presId="urn:microsoft.com/office/officeart/2018/5/layout/IconCircleLabelList"/>
    <dgm:cxn modelId="{F2CC6126-455C-45A9-8875-88FD7234B7CF}" type="presParOf" srcId="{FF9BE1B9-BC1C-44E7-BA86-BA07FB521776}" destId="{E3D5D986-03E4-40CB-8EB0-8EAF3E6BBB8E}" srcOrd="1" destOrd="0" presId="urn:microsoft.com/office/officeart/2018/5/layout/IconCircleLabelList"/>
    <dgm:cxn modelId="{10A940BF-A2B8-444C-B24E-171A21F264B0}" type="presParOf" srcId="{FF9BE1B9-BC1C-44E7-BA86-BA07FB521776}" destId="{86E10FC2-A0F4-4276-A083-1DC2699A5E28}" srcOrd="2" destOrd="0" presId="urn:microsoft.com/office/officeart/2018/5/layout/IconCircleLabelList"/>
    <dgm:cxn modelId="{D492748D-F298-4EAD-B3B1-044508D3F043}" type="presParOf" srcId="{FF9BE1B9-BC1C-44E7-BA86-BA07FB521776}" destId="{6C1C681E-CE55-4530-821C-5E42DE451327}" srcOrd="3" destOrd="0" presId="urn:microsoft.com/office/officeart/2018/5/layout/IconCircleLabelList"/>
    <dgm:cxn modelId="{8EA1044F-11B4-45E5-9EAD-F73702FC31DB}" type="presParOf" srcId="{E8D2CE4F-6567-4659-879D-A50F30A8BAE6}" destId="{D81896E8-3214-4FBD-8BDA-4BB3523D7D8C}" srcOrd="3" destOrd="0" presId="urn:microsoft.com/office/officeart/2018/5/layout/IconCircleLabelList"/>
    <dgm:cxn modelId="{493DC5EA-9AF8-43EA-A7D0-8CDF76516614}" type="presParOf" srcId="{E8D2CE4F-6567-4659-879D-A50F30A8BAE6}" destId="{B4B912D5-B340-4062-A544-2E52EF6E5133}" srcOrd="4" destOrd="0" presId="urn:microsoft.com/office/officeart/2018/5/layout/IconCircleLabelList"/>
    <dgm:cxn modelId="{39A70ED0-39BA-41D5-8479-16AF20D905FF}" type="presParOf" srcId="{B4B912D5-B340-4062-A544-2E52EF6E5133}" destId="{85139370-A63F-406A-9930-3D3A4B49B08A}" srcOrd="0" destOrd="0" presId="urn:microsoft.com/office/officeart/2018/5/layout/IconCircleLabelList"/>
    <dgm:cxn modelId="{4AEE5449-9AFC-4BED-9590-C601B3E06865}" type="presParOf" srcId="{B4B912D5-B340-4062-A544-2E52EF6E5133}" destId="{642CED53-B131-46B1-9655-87B63D4706A2}" srcOrd="1" destOrd="0" presId="urn:microsoft.com/office/officeart/2018/5/layout/IconCircleLabelList"/>
    <dgm:cxn modelId="{00CEB77B-0EBC-4C6F-A262-2DA974C9FB29}" type="presParOf" srcId="{B4B912D5-B340-4062-A544-2E52EF6E5133}" destId="{8609A0B2-6002-4028-91EA-45D13D935944}" srcOrd="2" destOrd="0" presId="urn:microsoft.com/office/officeart/2018/5/layout/IconCircleLabelList"/>
    <dgm:cxn modelId="{44AC46C3-3D64-4306-90E0-03B3BF6E4BC7}" type="presParOf" srcId="{B4B912D5-B340-4062-A544-2E52EF6E5133}" destId="{2FEC6328-59A8-4B07-B565-40EF19C8617F}" srcOrd="3" destOrd="0" presId="urn:microsoft.com/office/officeart/2018/5/layout/IconCircleLabelList"/>
    <dgm:cxn modelId="{E3393465-87F1-4AA0-953D-0DA5AB80CDD5}" type="presParOf" srcId="{E8D2CE4F-6567-4659-879D-A50F30A8BAE6}" destId="{AF10E564-3A6A-45B2-8D4D-AFF8FBC67EE5}" srcOrd="5" destOrd="0" presId="urn:microsoft.com/office/officeart/2018/5/layout/IconCircleLabelList"/>
    <dgm:cxn modelId="{F61E38B6-37D7-4452-BC26-11E59E8B1CDB}" type="presParOf" srcId="{E8D2CE4F-6567-4659-879D-A50F30A8BAE6}" destId="{33F0DA20-17A2-4EED-A599-142C08351AC7}" srcOrd="6" destOrd="0" presId="urn:microsoft.com/office/officeart/2018/5/layout/IconCircleLabelList"/>
    <dgm:cxn modelId="{34B75832-EF0C-4BA5-8964-475500D89213}" type="presParOf" srcId="{33F0DA20-17A2-4EED-A599-142C08351AC7}" destId="{00776E9A-6921-4CD6-A2D8-8F307899A7D0}" srcOrd="0" destOrd="0" presId="urn:microsoft.com/office/officeart/2018/5/layout/IconCircleLabelList"/>
    <dgm:cxn modelId="{A0F7BB32-2024-4F90-880B-84EAE50F094C}" type="presParOf" srcId="{33F0DA20-17A2-4EED-A599-142C08351AC7}" destId="{82429661-F32F-4BC9-9E2E-91C722A6C719}" srcOrd="1" destOrd="0" presId="urn:microsoft.com/office/officeart/2018/5/layout/IconCircleLabelList"/>
    <dgm:cxn modelId="{932AB160-A6F9-431A-9CAC-DC8000A1E5FD}" type="presParOf" srcId="{33F0DA20-17A2-4EED-A599-142C08351AC7}" destId="{D34F0118-C076-4FE4-9014-AA559483E7FE}" srcOrd="2" destOrd="0" presId="urn:microsoft.com/office/officeart/2018/5/layout/IconCircleLabelList"/>
    <dgm:cxn modelId="{9CA33CC9-2F4F-4CFF-9902-C50E3F1DF8DC}" type="presParOf" srcId="{33F0DA20-17A2-4EED-A599-142C08351AC7}" destId="{6E53C62C-0AFE-4958-BF9C-02E54F2C3E2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A904D-C5D2-43BA-A129-ED78F277420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F27FA2E-4248-4B1D-A9E5-0A3DBD421DFA}">
      <dgm:prSet/>
      <dgm:spPr/>
      <dgm:t>
        <a:bodyPr/>
        <a:lstStyle/>
        <a:p>
          <a:r>
            <a:rPr lang="en-US"/>
            <a:t>Team-Driven shared Leadership</a:t>
          </a:r>
        </a:p>
      </dgm:t>
    </dgm:pt>
    <dgm:pt modelId="{7E4C45A6-CDEE-456D-84B7-244E5E20DF5C}" type="parTrans" cxnId="{2DCA137F-2C75-4D6B-A238-F8A77E8A48E9}">
      <dgm:prSet/>
      <dgm:spPr/>
      <dgm:t>
        <a:bodyPr/>
        <a:lstStyle/>
        <a:p>
          <a:endParaRPr lang="en-US"/>
        </a:p>
      </dgm:t>
    </dgm:pt>
    <dgm:pt modelId="{7A135BC1-0E99-4479-8042-2314B14BD4C1}" type="sibTrans" cxnId="{2DCA137F-2C75-4D6B-A238-F8A77E8A48E9}">
      <dgm:prSet/>
      <dgm:spPr/>
      <dgm:t>
        <a:bodyPr/>
        <a:lstStyle/>
        <a:p>
          <a:endParaRPr lang="en-US"/>
        </a:p>
      </dgm:t>
    </dgm:pt>
    <dgm:pt modelId="{E1595569-9B75-4725-BAD5-9CFF0914CCC7}">
      <dgm:prSet/>
      <dgm:spPr/>
      <dgm:t>
        <a:bodyPr/>
        <a:lstStyle/>
        <a:p>
          <a:r>
            <a:rPr lang="en-US"/>
            <a:t>Data-Based Decision Making</a:t>
          </a:r>
        </a:p>
      </dgm:t>
    </dgm:pt>
    <dgm:pt modelId="{CE4192A3-8B98-41AF-B389-A46FC3E6A06E}" type="parTrans" cxnId="{23943377-5782-4E68-B1FA-568458FC57CB}">
      <dgm:prSet/>
      <dgm:spPr/>
      <dgm:t>
        <a:bodyPr/>
        <a:lstStyle/>
        <a:p>
          <a:endParaRPr lang="en-US"/>
        </a:p>
      </dgm:t>
    </dgm:pt>
    <dgm:pt modelId="{CB1BDBB4-0749-4D44-9711-36945C49E73A}" type="sibTrans" cxnId="{23943377-5782-4E68-B1FA-568458FC57CB}">
      <dgm:prSet/>
      <dgm:spPr/>
      <dgm:t>
        <a:bodyPr/>
        <a:lstStyle/>
        <a:p>
          <a:endParaRPr lang="en-US"/>
        </a:p>
      </dgm:t>
    </dgm:pt>
    <dgm:pt modelId="{259DA6CA-E37D-4BB8-93EA-13CCC57ACD36}">
      <dgm:prSet/>
      <dgm:spPr/>
      <dgm:t>
        <a:bodyPr/>
        <a:lstStyle/>
        <a:p>
          <a:r>
            <a:rPr lang="en-US"/>
            <a:t>Universal Screening</a:t>
          </a:r>
        </a:p>
      </dgm:t>
    </dgm:pt>
    <dgm:pt modelId="{91BC249E-FD79-4736-9DB9-D550CAFE3364}" type="parTrans" cxnId="{0FACD72A-88D0-4A68-AE65-58D9C0CBA3C9}">
      <dgm:prSet/>
      <dgm:spPr/>
      <dgm:t>
        <a:bodyPr/>
        <a:lstStyle/>
        <a:p>
          <a:endParaRPr lang="en-US"/>
        </a:p>
      </dgm:t>
    </dgm:pt>
    <dgm:pt modelId="{9E3C8665-9C3F-419F-97A6-C81BE7D759BD}" type="sibTrans" cxnId="{0FACD72A-88D0-4A68-AE65-58D9C0CBA3C9}">
      <dgm:prSet/>
      <dgm:spPr/>
      <dgm:t>
        <a:bodyPr/>
        <a:lstStyle/>
        <a:p>
          <a:endParaRPr lang="en-US"/>
        </a:p>
      </dgm:t>
    </dgm:pt>
    <dgm:pt modelId="{9EA656CA-D87F-4312-B03B-71EFC5568CD3}">
      <dgm:prSet/>
      <dgm:spPr/>
      <dgm:t>
        <a:bodyPr/>
        <a:lstStyle/>
        <a:p>
          <a:r>
            <a:rPr lang="en-US"/>
            <a:t>Progress Monitoring</a:t>
          </a:r>
        </a:p>
      </dgm:t>
    </dgm:pt>
    <dgm:pt modelId="{DFF9179A-814E-44B3-8AF9-596C2D246142}" type="parTrans" cxnId="{ABFBB359-3BE8-4B1D-9169-DA58CDE3EDDD}">
      <dgm:prSet/>
      <dgm:spPr/>
      <dgm:t>
        <a:bodyPr/>
        <a:lstStyle/>
        <a:p>
          <a:endParaRPr lang="en-US"/>
        </a:p>
      </dgm:t>
    </dgm:pt>
    <dgm:pt modelId="{977D4C30-0649-44AF-8D55-9E3842101D14}" type="sibTrans" cxnId="{ABFBB359-3BE8-4B1D-9169-DA58CDE3EDDD}">
      <dgm:prSet/>
      <dgm:spPr/>
      <dgm:t>
        <a:bodyPr/>
        <a:lstStyle/>
        <a:p>
          <a:endParaRPr lang="en-US"/>
        </a:p>
      </dgm:t>
    </dgm:pt>
    <dgm:pt modelId="{1DAE6638-D7B6-43C7-B853-B0FEA30B7632}">
      <dgm:prSet/>
      <dgm:spPr/>
      <dgm:t>
        <a:bodyPr/>
        <a:lstStyle/>
        <a:p>
          <a:r>
            <a:rPr lang="en-US"/>
            <a:t>Problem Solving/Continuous Improvement Cycles</a:t>
          </a:r>
        </a:p>
      </dgm:t>
    </dgm:pt>
    <dgm:pt modelId="{26B03A6B-7D0B-46F8-99C5-FAD06A5DBE6E}" type="parTrans" cxnId="{541858F1-5F59-4249-8F2A-B77C8D4B094A}">
      <dgm:prSet/>
      <dgm:spPr/>
      <dgm:t>
        <a:bodyPr/>
        <a:lstStyle/>
        <a:p>
          <a:endParaRPr lang="en-US"/>
        </a:p>
      </dgm:t>
    </dgm:pt>
    <dgm:pt modelId="{20A4468B-1FAF-48F1-B2CF-98F8FD491226}" type="sibTrans" cxnId="{541858F1-5F59-4249-8F2A-B77C8D4B094A}">
      <dgm:prSet/>
      <dgm:spPr/>
      <dgm:t>
        <a:bodyPr/>
        <a:lstStyle/>
        <a:p>
          <a:endParaRPr lang="en-US"/>
        </a:p>
      </dgm:t>
    </dgm:pt>
    <dgm:pt modelId="{2902DB39-B96A-4B52-BD02-0CC92AEF362E}">
      <dgm:prSet/>
      <dgm:spPr/>
      <dgm:t>
        <a:bodyPr/>
        <a:lstStyle/>
        <a:p>
          <a:r>
            <a:rPr lang="en-US"/>
            <a:t>Continuum of Supports matched to student need </a:t>
          </a:r>
        </a:p>
      </dgm:t>
    </dgm:pt>
    <dgm:pt modelId="{5546732D-AE5A-469E-B402-17B93AA2D649}" type="parTrans" cxnId="{4EDA97B7-ED36-4AD8-9476-228492DCB34E}">
      <dgm:prSet/>
      <dgm:spPr/>
      <dgm:t>
        <a:bodyPr/>
        <a:lstStyle/>
        <a:p>
          <a:endParaRPr lang="en-US"/>
        </a:p>
      </dgm:t>
    </dgm:pt>
    <dgm:pt modelId="{01A35DDC-E617-4C9B-8089-01A2500E22BA}" type="sibTrans" cxnId="{4EDA97B7-ED36-4AD8-9476-228492DCB34E}">
      <dgm:prSet/>
      <dgm:spPr/>
      <dgm:t>
        <a:bodyPr/>
        <a:lstStyle/>
        <a:p>
          <a:endParaRPr lang="en-US"/>
        </a:p>
      </dgm:t>
    </dgm:pt>
    <dgm:pt modelId="{096D0E54-5E6D-48BD-9429-76189440C54D}">
      <dgm:prSet/>
      <dgm:spPr/>
      <dgm:t>
        <a:bodyPr/>
        <a:lstStyle/>
        <a:p>
          <a:r>
            <a:rPr lang="en-US"/>
            <a:t>Universal Instruction</a:t>
          </a:r>
        </a:p>
      </dgm:t>
    </dgm:pt>
    <dgm:pt modelId="{FCCCA586-58CE-4685-8C3B-D152AB4EF738}" type="parTrans" cxnId="{96A2E16D-B82C-4FBB-B193-1F00A0198544}">
      <dgm:prSet/>
      <dgm:spPr/>
      <dgm:t>
        <a:bodyPr/>
        <a:lstStyle/>
        <a:p>
          <a:endParaRPr lang="en-US"/>
        </a:p>
      </dgm:t>
    </dgm:pt>
    <dgm:pt modelId="{4AEADD67-200C-44D5-9357-B9722E430878}" type="sibTrans" cxnId="{96A2E16D-B82C-4FBB-B193-1F00A0198544}">
      <dgm:prSet/>
      <dgm:spPr/>
      <dgm:t>
        <a:bodyPr/>
        <a:lstStyle/>
        <a:p>
          <a:endParaRPr lang="en-US"/>
        </a:p>
      </dgm:t>
    </dgm:pt>
    <dgm:pt modelId="{E50D518D-0EF5-4702-91D2-6986E48DF2B3}">
      <dgm:prSet/>
      <dgm:spPr/>
      <dgm:t>
        <a:bodyPr/>
        <a:lstStyle/>
        <a:p>
          <a:r>
            <a:rPr lang="en-US"/>
            <a:t>Layered tiers of support</a:t>
          </a:r>
        </a:p>
      </dgm:t>
    </dgm:pt>
    <dgm:pt modelId="{D76175B0-1344-48CA-A9DA-6F034A111F69}" type="parTrans" cxnId="{E19A17D2-E71D-4D9D-AC43-2FC7AB4E703A}">
      <dgm:prSet/>
      <dgm:spPr/>
      <dgm:t>
        <a:bodyPr/>
        <a:lstStyle/>
        <a:p>
          <a:endParaRPr lang="en-US"/>
        </a:p>
      </dgm:t>
    </dgm:pt>
    <dgm:pt modelId="{011927C3-E003-4790-B96F-B9CB29579D02}" type="sibTrans" cxnId="{E19A17D2-E71D-4D9D-AC43-2FC7AB4E703A}">
      <dgm:prSet/>
      <dgm:spPr/>
      <dgm:t>
        <a:bodyPr/>
        <a:lstStyle/>
        <a:p>
          <a:endParaRPr lang="en-US"/>
        </a:p>
      </dgm:t>
    </dgm:pt>
    <dgm:pt modelId="{3273F987-2ADF-445D-BF01-A80825E1F0F3}">
      <dgm:prSet/>
      <dgm:spPr/>
      <dgm:t>
        <a:bodyPr/>
        <a:lstStyle/>
        <a:p>
          <a:r>
            <a:rPr lang="en-US"/>
            <a:t>Family, Student, Community Engagement</a:t>
          </a:r>
        </a:p>
      </dgm:t>
    </dgm:pt>
    <dgm:pt modelId="{D6BB683F-2014-4DA2-8F6B-DB6531DC4D40}" type="parTrans" cxnId="{820ED8EE-318B-4073-86D1-B5D84411F15D}">
      <dgm:prSet/>
      <dgm:spPr/>
      <dgm:t>
        <a:bodyPr/>
        <a:lstStyle/>
        <a:p>
          <a:endParaRPr lang="en-US"/>
        </a:p>
      </dgm:t>
    </dgm:pt>
    <dgm:pt modelId="{F7C0A1B2-499D-4032-90FF-7B74248360EE}" type="sibTrans" cxnId="{820ED8EE-318B-4073-86D1-B5D84411F15D}">
      <dgm:prSet/>
      <dgm:spPr/>
      <dgm:t>
        <a:bodyPr/>
        <a:lstStyle/>
        <a:p>
          <a:endParaRPr lang="en-US"/>
        </a:p>
      </dgm:t>
    </dgm:pt>
    <dgm:pt modelId="{5C6657F0-3177-445E-B7AB-D3AAB3253369}">
      <dgm:prSet/>
      <dgm:spPr/>
      <dgm:t>
        <a:bodyPr/>
        <a:lstStyle/>
        <a:p>
          <a:r>
            <a:rPr lang="en-US"/>
            <a:t>Use of Evidence Based Practices</a:t>
          </a:r>
        </a:p>
      </dgm:t>
    </dgm:pt>
    <dgm:pt modelId="{6B03215E-5A0B-4126-A025-F4F33E955AF0}" type="parTrans" cxnId="{2FA1A9B6-97D0-4425-9888-2C91BF3DF31E}">
      <dgm:prSet/>
      <dgm:spPr/>
      <dgm:t>
        <a:bodyPr/>
        <a:lstStyle/>
        <a:p>
          <a:endParaRPr lang="en-US"/>
        </a:p>
      </dgm:t>
    </dgm:pt>
    <dgm:pt modelId="{B1FAB520-5496-45CE-A078-925E862C7737}" type="sibTrans" cxnId="{2FA1A9B6-97D0-4425-9888-2C91BF3DF31E}">
      <dgm:prSet/>
      <dgm:spPr/>
      <dgm:t>
        <a:bodyPr/>
        <a:lstStyle/>
        <a:p>
          <a:endParaRPr lang="en-US"/>
        </a:p>
      </dgm:t>
    </dgm:pt>
    <dgm:pt modelId="{EF1C3DA7-1013-4B90-9A9B-6D02BC401086}" type="pres">
      <dgm:prSet presAssocID="{4BEA904D-C5D2-43BA-A129-ED78F277420D}" presName="root" presStyleCnt="0">
        <dgm:presLayoutVars>
          <dgm:dir/>
          <dgm:resizeHandles val="exact"/>
        </dgm:presLayoutVars>
      </dgm:prSet>
      <dgm:spPr/>
    </dgm:pt>
    <dgm:pt modelId="{5FE1D26A-BDD3-4C7F-8D2E-1A974CED97B1}" type="pres">
      <dgm:prSet presAssocID="{6F27FA2E-4248-4B1D-A9E5-0A3DBD421DFA}" presName="compNode" presStyleCnt="0"/>
      <dgm:spPr/>
    </dgm:pt>
    <dgm:pt modelId="{90F3C1A7-BC07-4801-96A2-F5FA983C65B2}" type="pres">
      <dgm:prSet presAssocID="{6F27FA2E-4248-4B1D-A9E5-0A3DBD421DFA}" presName="bgRect" presStyleLbl="bgShp" presStyleIdx="0" presStyleCnt="5"/>
      <dgm:spPr/>
    </dgm:pt>
    <dgm:pt modelId="{B7F4597A-A522-4A9E-B04E-CED8C8B05241}" type="pres">
      <dgm:prSet presAssocID="{6F27FA2E-4248-4B1D-A9E5-0A3DBD421DF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work"/>
        </a:ext>
      </dgm:extLst>
    </dgm:pt>
    <dgm:pt modelId="{926024EA-8138-4249-975A-96823D9D49DE}" type="pres">
      <dgm:prSet presAssocID="{6F27FA2E-4248-4B1D-A9E5-0A3DBD421DFA}" presName="spaceRect" presStyleCnt="0"/>
      <dgm:spPr/>
    </dgm:pt>
    <dgm:pt modelId="{BF7B1F94-95D1-4D36-9025-AB7CDC460AC5}" type="pres">
      <dgm:prSet presAssocID="{6F27FA2E-4248-4B1D-A9E5-0A3DBD421DFA}" presName="parTx" presStyleLbl="revTx" presStyleIdx="0" presStyleCnt="7">
        <dgm:presLayoutVars>
          <dgm:chMax val="0"/>
          <dgm:chPref val="0"/>
        </dgm:presLayoutVars>
      </dgm:prSet>
      <dgm:spPr/>
    </dgm:pt>
    <dgm:pt modelId="{A5BC798D-DD94-4352-AC4B-78D410AA6659}" type="pres">
      <dgm:prSet presAssocID="{7A135BC1-0E99-4479-8042-2314B14BD4C1}" presName="sibTrans" presStyleCnt="0"/>
      <dgm:spPr/>
    </dgm:pt>
    <dgm:pt modelId="{CF764598-D119-4B58-8334-0FD04154245B}" type="pres">
      <dgm:prSet presAssocID="{E1595569-9B75-4725-BAD5-9CFF0914CCC7}" presName="compNode" presStyleCnt="0"/>
      <dgm:spPr/>
    </dgm:pt>
    <dgm:pt modelId="{1B823047-477F-4C4E-ABF9-940071943654}" type="pres">
      <dgm:prSet presAssocID="{E1595569-9B75-4725-BAD5-9CFF0914CCC7}" presName="bgRect" presStyleLbl="bgShp" presStyleIdx="1" presStyleCnt="5"/>
      <dgm:spPr/>
    </dgm:pt>
    <dgm:pt modelId="{E79F5A6C-4A02-43A5-BABA-F692CB5D276B}" type="pres">
      <dgm:prSet presAssocID="{E1595569-9B75-4725-BAD5-9CFF0914CC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gnostic"/>
        </a:ext>
      </dgm:extLst>
    </dgm:pt>
    <dgm:pt modelId="{6309C72C-DE32-488B-BE58-9372E9408AE7}" type="pres">
      <dgm:prSet presAssocID="{E1595569-9B75-4725-BAD5-9CFF0914CCC7}" presName="spaceRect" presStyleCnt="0"/>
      <dgm:spPr/>
    </dgm:pt>
    <dgm:pt modelId="{07275C4B-B2D4-4035-9F54-1F2CB89C642F}" type="pres">
      <dgm:prSet presAssocID="{E1595569-9B75-4725-BAD5-9CFF0914CCC7}" presName="parTx" presStyleLbl="revTx" presStyleIdx="1" presStyleCnt="7">
        <dgm:presLayoutVars>
          <dgm:chMax val="0"/>
          <dgm:chPref val="0"/>
        </dgm:presLayoutVars>
      </dgm:prSet>
      <dgm:spPr/>
    </dgm:pt>
    <dgm:pt modelId="{2C706F92-727D-4E50-8FE2-006A6665C383}" type="pres">
      <dgm:prSet presAssocID="{E1595569-9B75-4725-BAD5-9CFF0914CCC7}" presName="desTx" presStyleLbl="revTx" presStyleIdx="2" presStyleCnt="7">
        <dgm:presLayoutVars/>
      </dgm:prSet>
      <dgm:spPr/>
    </dgm:pt>
    <dgm:pt modelId="{56994E07-7B29-4D54-816F-136EAB110882}" type="pres">
      <dgm:prSet presAssocID="{CB1BDBB4-0749-4D44-9711-36945C49E73A}" presName="sibTrans" presStyleCnt="0"/>
      <dgm:spPr/>
    </dgm:pt>
    <dgm:pt modelId="{D609DE3D-04DB-4467-A6E9-ED1645B29789}" type="pres">
      <dgm:prSet presAssocID="{2902DB39-B96A-4B52-BD02-0CC92AEF362E}" presName="compNode" presStyleCnt="0"/>
      <dgm:spPr/>
    </dgm:pt>
    <dgm:pt modelId="{00BDAB72-4BEF-43FB-B945-CFBF442FCFCE}" type="pres">
      <dgm:prSet presAssocID="{2902DB39-B96A-4B52-BD02-0CC92AEF362E}" presName="bgRect" presStyleLbl="bgShp" presStyleIdx="2" presStyleCnt="5"/>
      <dgm:spPr/>
    </dgm:pt>
    <dgm:pt modelId="{30884D95-13A1-4F84-BAFD-2672D3B3D580}" type="pres">
      <dgm:prSet presAssocID="{2902DB39-B96A-4B52-BD02-0CC92AEF362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0C6C619D-B9B1-4A40-A867-83AD3665D4BF}" type="pres">
      <dgm:prSet presAssocID="{2902DB39-B96A-4B52-BD02-0CC92AEF362E}" presName="spaceRect" presStyleCnt="0"/>
      <dgm:spPr/>
    </dgm:pt>
    <dgm:pt modelId="{B4294F79-7CC2-4C99-94A3-D8C67E7BE7A0}" type="pres">
      <dgm:prSet presAssocID="{2902DB39-B96A-4B52-BD02-0CC92AEF362E}" presName="parTx" presStyleLbl="revTx" presStyleIdx="3" presStyleCnt="7">
        <dgm:presLayoutVars>
          <dgm:chMax val="0"/>
          <dgm:chPref val="0"/>
        </dgm:presLayoutVars>
      </dgm:prSet>
      <dgm:spPr/>
    </dgm:pt>
    <dgm:pt modelId="{B6148CD6-8CBA-4051-838B-BB090BC54E7E}" type="pres">
      <dgm:prSet presAssocID="{2902DB39-B96A-4B52-BD02-0CC92AEF362E}" presName="desTx" presStyleLbl="revTx" presStyleIdx="4" presStyleCnt="7">
        <dgm:presLayoutVars/>
      </dgm:prSet>
      <dgm:spPr/>
    </dgm:pt>
    <dgm:pt modelId="{6AA4698E-782A-4658-8439-AE1F62FBF8CE}" type="pres">
      <dgm:prSet presAssocID="{01A35DDC-E617-4C9B-8089-01A2500E22BA}" presName="sibTrans" presStyleCnt="0"/>
      <dgm:spPr/>
    </dgm:pt>
    <dgm:pt modelId="{9D6BE0B4-DF99-48A6-A41D-59BE6B14ED02}" type="pres">
      <dgm:prSet presAssocID="{3273F987-2ADF-445D-BF01-A80825E1F0F3}" presName="compNode" presStyleCnt="0"/>
      <dgm:spPr/>
    </dgm:pt>
    <dgm:pt modelId="{F07F9561-BC30-408F-AC4B-851F123D1C95}" type="pres">
      <dgm:prSet presAssocID="{3273F987-2ADF-445D-BF01-A80825E1F0F3}" presName="bgRect" presStyleLbl="bgShp" presStyleIdx="3" presStyleCnt="5"/>
      <dgm:spPr/>
    </dgm:pt>
    <dgm:pt modelId="{5C277EDB-52CC-49B1-9503-35312B93ECDD}" type="pres">
      <dgm:prSet presAssocID="{3273F987-2ADF-445D-BF01-A80825E1F0F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mily"/>
        </a:ext>
      </dgm:extLst>
    </dgm:pt>
    <dgm:pt modelId="{AD1AC87E-BAFA-4CBF-A9FF-8F1AA640C77B}" type="pres">
      <dgm:prSet presAssocID="{3273F987-2ADF-445D-BF01-A80825E1F0F3}" presName="spaceRect" presStyleCnt="0"/>
      <dgm:spPr/>
    </dgm:pt>
    <dgm:pt modelId="{6BC14C5D-7BFF-4F9E-9F6D-75B9D622DE0C}" type="pres">
      <dgm:prSet presAssocID="{3273F987-2ADF-445D-BF01-A80825E1F0F3}" presName="parTx" presStyleLbl="revTx" presStyleIdx="5" presStyleCnt="7">
        <dgm:presLayoutVars>
          <dgm:chMax val="0"/>
          <dgm:chPref val="0"/>
        </dgm:presLayoutVars>
      </dgm:prSet>
      <dgm:spPr/>
    </dgm:pt>
    <dgm:pt modelId="{D49EFEA5-C588-4A54-98E1-EC3897D8AE04}" type="pres">
      <dgm:prSet presAssocID="{F7C0A1B2-499D-4032-90FF-7B74248360EE}" presName="sibTrans" presStyleCnt="0"/>
      <dgm:spPr/>
    </dgm:pt>
    <dgm:pt modelId="{C80268F8-8658-4478-9577-B7C054E31662}" type="pres">
      <dgm:prSet presAssocID="{5C6657F0-3177-445E-B7AB-D3AAB3253369}" presName="compNode" presStyleCnt="0"/>
      <dgm:spPr/>
    </dgm:pt>
    <dgm:pt modelId="{909B1735-A39A-4E07-9D3D-240C5E53A174}" type="pres">
      <dgm:prSet presAssocID="{5C6657F0-3177-445E-B7AB-D3AAB3253369}" presName="bgRect" presStyleLbl="bgShp" presStyleIdx="4" presStyleCnt="5"/>
      <dgm:spPr/>
    </dgm:pt>
    <dgm:pt modelId="{D8BCDCC9-4DF9-4698-955F-F8FEA08A5F96}" type="pres">
      <dgm:prSet presAssocID="{5C6657F0-3177-445E-B7AB-D3AAB325336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
        </a:ext>
      </dgm:extLst>
    </dgm:pt>
    <dgm:pt modelId="{90C4B1D8-2462-4745-8B32-5A3409F69159}" type="pres">
      <dgm:prSet presAssocID="{5C6657F0-3177-445E-B7AB-D3AAB3253369}" presName="spaceRect" presStyleCnt="0"/>
      <dgm:spPr/>
    </dgm:pt>
    <dgm:pt modelId="{CBFA4284-8907-42E9-A4F1-F9A825A21D4D}" type="pres">
      <dgm:prSet presAssocID="{5C6657F0-3177-445E-B7AB-D3AAB3253369}" presName="parTx" presStyleLbl="revTx" presStyleIdx="6" presStyleCnt="7">
        <dgm:presLayoutVars>
          <dgm:chMax val="0"/>
          <dgm:chPref val="0"/>
        </dgm:presLayoutVars>
      </dgm:prSet>
      <dgm:spPr/>
    </dgm:pt>
  </dgm:ptLst>
  <dgm:cxnLst>
    <dgm:cxn modelId="{C84C2406-3A0E-4473-8F5E-2BAD535C0B95}" type="presOf" srcId="{5C6657F0-3177-445E-B7AB-D3AAB3253369}" destId="{CBFA4284-8907-42E9-A4F1-F9A825A21D4D}" srcOrd="0" destOrd="0" presId="urn:microsoft.com/office/officeart/2018/2/layout/IconVerticalSolidList"/>
    <dgm:cxn modelId="{0FACD72A-88D0-4A68-AE65-58D9C0CBA3C9}" srcId="{E1595569-9B75-4725-BAD5-9CFF0914CCC7}" destId="{259DA6CA-E37D-4BB8-93EA-13CCC57ACD36}" srcOrd="0" destOrd="0" parTransId="{91BC249E-FD79-4736-9DB9-D550CAFE3364}" sibTransId="{9E3C8665-9C3F-419F-97A6-C81BE7D759BD}"/>
    <dgm:cxn modelId="{2DAF9040-4E2C-436E-B75B-920F9CD13913}" type="presOf" srcId="{4BEA904D-C5D2-43BA-A129-ED78F277420D}" destId="{EF1C3DA7-1013-4B90-9A9B-6D02BC401086}" srcOrd="0" destOrd="0" presId="urn:microsoft.com/office/officeart/2018/2/layout/IconVerticalSolidList"/>
    <dgm:cxn modelId="{BC7BDB57-0616-49DC-A8B2-DE16D27A41C8}" type="presOf" srcId="{E50D518D-0EF5-4702-91D2-6986E48DF2B3}" destId="{B6148CD6-8CBA-4051-838B-BB090BC54E7E}" srcOrd="0" destOrd="1" presId="urn:microsoft.com/office/officeart/2018/2/layout/IconVerticalSolidList"/>
    <dgm:cxn modelId="{ABFBB359-3BE8-4B1D-9169-DA58CDE3EDDD}" srcId="{E1595569-9B75-4725-BAD5-9CFF0914CCC7}" destId="{9EA656CA-D87F-4312-B03B-71EFC5568CD3}" srcOrd="1" destOrd="0" parTransId="{DFF9179A-814E-44B3-8AF9-596C2D246142}" sibTransId="{977D4C30-0649-44AF-8D55-9E3842101D14}"/>
    <dgm:cxn modelId="{96A2E16D-B82C-4FBB-B193-1F00A0198544}" srcId="{2902DB39-B96A-4B52-BD02-0CC92AEF362E}" destId="{096D0E54-5E6D-48BD-9429-76189440C54D}" srcOrd="0" destOrd="0" parTransId="{FCCCA586-58CE-4685-8C3B-D152AB4EF738}" sibTransId="{4AEADD67-200C-44D5-9357-B9722E430878}"/>
    <dgm:cxn modelId="{23943377-5782-4E68-B1FA-568458FC57CB}" srcId="{4BEA904D-C5D2-43BA-A129-ED78F277420D}" destId="{E1595569-9B75-4725-BAD5-9CFF0914CCC7}" srcOrd="1" destOrd="0" parTransId="{CE4192A3-8B98-41AF-B389-A46FC3E6A06E}" sibTransId="{CB1BDBB4-0749-4D44-9711-36945C49E73A}"/>
    <dgm:cxn modelId="{4FA63A7D-57DF-4E0C-BDEB-85A3A136AD9A}" type="presOf" srcId="{2902DB39-B96A-4B52-BD02-0CC92AEF362E}" destId="{B4294F79-7CC2-4C99-94A3-D8C67E7BE7A0}" srcOrd="0" destOrd="0" presId="urn:microsoft.com/office/officeart/2018/2/layout/IconVerticalSolidList"/>
    <dgm:cxn modelId="{2602B77D-1650-4EC3-A39F-C65BE970DDD9}" type="presOf" srcId="{E1595569-9B75-4725-BAD5-9CFF0914CCC7}" destId="{07275C4B-B2D4-4035-9F54-1F2CB89C642F}" srcOrd="0" destOrd="0" presId="urn:microsoft.com/office/officeart/2018/2/layout/IconVerticalSolidList"/>
    <dgm:cxn modelId="{2DCA137F-2C75-4D6B-A238-F8A77E8A48E9}" srcId="{4BEA904D-C5D2-43BA-A129-ED78F277420D}" destId="{6F27FA2E-4248-4B1D-A9E5-0A3DBD421DFA}" srcOrd="0" destOrd="0" parTransId="{7E4C45A6-CDEE-456D-84B7-244E5E20DF5C}" sibTransId="{7A135BC1-0E99-4479-8042-2314B14BD4C1}"/>
    <dgm:cxn modelId="{F0AAAE83-7DE1-4BA6-9B51-C204D5B4B776}" type="presOf" srcId="{3273F987-2ADF-445D-BF01-A80825E1F0F3}" destId="{6BC14C5D-7BFF-4F9E-9F6D-75B9D622DE0C}" srcOrd="0" destOrd="0" presId="urn:microsoft.com/office/officeart/2018/2/layout/IconVerticalSolidList"/>
    <dgm:cxn modelId="{493D1C98-20E8-451C-BB96-70AC6803C5B1}" type="presOf" srcId="{9EA656CA-D87F-4312-B03B-71EFC5568CD3}" destId="{2C706F92-727D-4E50-8FE2-006A6665C383}" srcOrd="0" destOrd="1" presId="urn:microsoft.com/office/officeart/2018/2/layout/IconVerticalSolidList"/>
    <dgm:cxn modelId="{C6B53F9D-3711-437C-8AD9-4D4B0022C523}" type="presOf" srcId="{259DA6CA-E37D-4BB8-93EA-13CCC57ACD36}" destId="{2C706F92-727D-4E50-8FE2-006A6665C383}" srcOrd="0" destOrd="0" presId="urn:microsoft.com/office/officeart/2018/2/layout/IconVerticalSolidList"/>
    <dgm:cxn modelId="{2FA1A9B6-97D0-4425-9888-2C91BF3DF31E}" srcId="{4BEA904D-C5D2-43BA-A129-ED78F277420D}" destId="{5C6657F0-3177-445E-B7AB-D3AAB3253369}" srcOrd="4" destOrd="0" parTransId="{6B03215E-5A0B-4126-A025-F4F33E955AF0}" sibTransId="{B1FAB520-5496-45CE-A078-925E862C7737}"/>
    <dgm:cxn modelId="{4EDA97B7-ED36-4AD8-9476-228492DCB34E}" srcId="{4BEA904D-C5D2-43BA-A129-ED78F277420D}" destId="{2902DB39-B96A-4B52-BD02-0CC92AEF362E}" srcOrd="2" destOrd="0" parTransId="{5546732D-AE5A-469E-B402-17B93AA2D649}" sibTransId="{01A35DDC-E617-4C9B-8089-01A2500E22BA}"/>
    <dgm:cxn modelId="{F36BD1BA-8FE7-4E7F-9C35-1A7E25127119}" type="presOf" srcId="{6F27FA2E-4248-4B1D-A9E5-0A3DBD421DFA}" destId="{BF7B1F94-95D1-4D36-9025-AB7CDC460AC5}" srcOrd="0" destOrd="0" presId="urn:microsoft.com/office/officeart/2018/2/layout/IconVerticalSolidList"/>
    <dgm:cxn modelId="{E19A17D2-E71D-4D9D-AC43-2FC7AB4E703A}" srcId="{2902DB39-B96A-4B52-BD02-0CC92AEF362E}" destId="{E50D518D-0EF5-4702-91D2-6986E48DF2B3}" srcOrd="1" destOrd="0" parTransId="{D76175B0-1344-48CA-A9DA-6F034A111F69}" sibTransId="{011927C3-E003-4790-B96F-B9CB29579D02}"/>
    <dgm:cxn modelId="{2D0835D6-B357-40B3-B65B-882B7B80D37F}" type="presOf" srcId="{1DAE6638-D7B6-43C7-B853-B0FEA30B7632}" destId="{2C706F92-727D-4E50-8FE2-006A6665C383}" srcOrd="0" destOrd="2" presId="urn:microsoft.com/office/officeart/2018/2/layout/IconVerticalSolidList"/>
    <dgm:cxn modelId="{E4E3CAEC-ACE9-451F-8323-84CDD6893FF7}" type="presOf" srcId="{096D0E54-5E6D-48BD-9429-76189440C54D}" destId="{B6148CD6-8CBA-4051-838B-BB090BC54E7E}" srcOrd="0" destOrd="0" presId="urn:microsoft.com/office/officeart/2018/2/layout/IconVerticalSolidList"/>
    <dgm:cxn modelId="{820ED8EE-318B-4073-86D1-B5D84411F15D}" srcId="{4BEA904D-C5D2-43BA-A129-ED78F277420D}" destId="{3273F987-2ADF-445D-BF01-A80825E1F0F3}" srcOrd="3" destOrd="0" parTransId="{D6BB683F-2014-4DA2-8F6B-DB6531DC4D40}" sibTransId="{F7C0A1B2-499D-4032-90FF-7B74248360EE}"/>
    <dgm:cxn modelId="{541858F1-5F59-4249-8F2A-B77C8D4B094A}" srcId="{E1595569-9B75-4725-BAD5-9CFF0914CCC7}" destId="{1DAE6638-D7B6-43C7-B853-B0FEA30B7632}" srcOrd="2" destOrd="0" parTransId="{26B03A6B-7D0B-46F8-99C5-FAD06A5DBE6E}" sibTransId="{20A4468B-1FAF-48F1-B2CF-98F8FD491226}"/>
    <dgm:cxn modelId="{A4FAD848-9DD5-47B5-B6B2-529CD4DE31E9}" type="presParOf" srcId="{EF1C3DA7-1013-4B90-9A9B-6D02BC401086}" destId="{5FE1D26A-BDD3-4C7F-8D2E-1A974CED97B1}" srcOrd="0" destOrd="0" presId="urn:microsoft.com/office/officeart/2018/2/layout/IconVerticalSolidList"/>
    <dgm:cxn modelId="{321FC8BB-EAFE-49E2-B55C-F21AEE8B35E3}" type="presParOf" srcId="{5FE1D26A-BDD3-4C7F-8D2E-1A974CED97B1}" destId="{90F3C1A7-BC07-4801-96A2-F5FA983C65B2}" srcOrd="0" destOrd="0" presId="urn:microsoft.com/office/officeart/2018/2/layout/IconVerticalSolidList"/>
    <dgm:cxn modelId="{2FA3AE17-F32C-4287-A7D2-3D2FD9678845}" type="presParOf" srcId="{5FE1D26A-BDD3-4C7F-8D2E-1A974CED97B1}" destId="{B7F4597A-A522-4A9E-B04E-CED8C8B05241}" srcOrd="1" destOrd="0" presId="urn:microsoft.com/office/officeart/2018/2/layout/IconVerticalSolidList"/>
    <dgm:cxn modelId="{4C2F72C0-FF40-4E70-8981-897BA8D6C514}" type="presParOf" srcId="{5FE1D26A-BDD3-4C7F-8D2E-1A974CED97B1}" destId="{926024EA-8138-4249-975A-96823D9D49DE}" srcOrd="2" destOrd="0" presId="urn:microsoft.com/office/officeart/2018/2/layout/IconVerticalSolidList"/>
    <dgm:cxn modelId="{C2A16151-D30A-45D0-8F25-5EDC9E0A7065}" type="presParOf" srcId="{5FE1D26A-BDD3-4C7F-8D2E-1A974CED97B1}" destId="{BF7B1F94-95D1-4D36-9025-AB7CDC460AC5}" srcOrd="3" destOrd="0" presId="urn:microsoft.com/office/officeart/2018/2/layout/IconVerticalSolidList"/>
    <dgm:cxn modelId="{31F69A6E-597E-4050-8142-B1B22FA179F8}" type="presParOf" srcId="{EF1C3DA7-1013-4B90-9A9B-6D02BC401086}" destId="{A5BC798D-DD94-4352-AC4B-78D410AA6659}" srcOrd="1" destOrd="0" presId="urn:microsoft.com/office/officeart/2018/2/layout/IconVerticalSolidList"/>
    <dgm:cxn modelId="{274595DC-A467-482F-BBF6-FAAF3E5C94AA}" type="presParOf" srcId="{EF1C3DA7-1013-4B90-9A9B-6D02BC401086}" destId="{CF764598-D119-4B58-8334-0FD04154245B}" srcOrd="2" destOrd="0" presId="urn:microsoft.com/office/officeart/2018/2/layout/IconVerticalSolidList"/>
    <dgm:cxn modelId="{47883E0C-38B0-4F5D-9326-FB30440ECEF4}" type="presParOf" srcId="{CF764598-D119-4B58-8334-0FD04154245B}" destId="{1B823047-477F-4C4E-ABF9-940071943654}" srcOrd="0" destOrd="0" presId="urn:microsoft.com/office/officeart/2018/2/layout/IconVerticalSolidList"/>
    <dgm:cxn modelId="{4558AC2E-C87E-467A-9213-AC582FB0A2F9}" type="presParOf" srcId="{CF764598-D119-4B58-8334-0FD04154245B}" destId="{E79F5A6C-4A02-43A5-BABA-F692CB5D276B}" srcOrd="1" destOrd="0" presId="urn:microsoft.com/office/officeart/2018/2/layout/IconVerticalSolidList"/>
    <dgm:cxn modelId="{BEC8317D-8B09-4DD4-A10E-C826828B9FEB}" type="presParOf" srcId="{CF764598-D119-4B58-8334-0FD04154245B}" destId="{6309C72C-DE32-488B-BE58-9372E9408AE7}" srcOrd="2" destOrd="0" presId="urn:microsoft.com/office/officeart/2018/2/layout/IconVerticalSolidList"/>
    <dgm:cxn modelId="{66F76D97-01DC-4B91-8E37-DC59200B5A42}" type="presParOf" srcId="{CF764598-D119-4B58-8334-0FD04154245B}" destId="{07275C4B-B2D4-4035-9F54-1F2CB89C642F}" srcOrd="3" destOrd="0" presId="urn:microsoft.com/office/officeart/2018/2/layout/IconVerticalSolidList"/>
    <dgm:cxn modelId="{7830F33F-B8E4-4B2D-B320-98F818C4504F}" type="presParOf" srcId="{CF764598-D119-4B58-8334-0FD04154245B}" destId="{2C706F92-727D-4E50-8FE2-006A6665C383}" srcOrd="4" destOrd="0" presId="urn:microsoft.com/office/officeart/2018/2/layout/IconVerticalSolidList"/>
    <dgm:cxn modelId="{CE4751FE-D543-4336-9788-F13FE846BC5F}" type="presParOf" srcId="{EF1C3DA7-1013-4B90-9A9B-6D02BC401086}" destId="{56994E07-7B29-4D54-816F-136EAB110882}" srcOrd="3" destOrd="0" presId="urn:microsoft.com/office/officeart/2018/2/layout/IconVerticalSolidList"/>
    <dgm:cxn modelId="{F9885544-74A5-4571-9277-5AFA5A6DC75B}" type="presParOf" srcId="{EF1C3DA7-1013-4B90-9A9B-6D02BC401086}" destId="{D609DE3D-04DB-4467-A6E9-ED1645B29789}" srcOrd="4" destOrd="0" presId="urn:microsoft.com/office/officeart/2018/2/layout/IconVerticalSolidList"/>
    <dgm:cxn modelId="{DE584BA5-392A-4D7D-A3A5-68FB87EAC7EE}" type="presParOf" srcId="{D609DE3D-04DB-4467-A6E9-ED1645B29789}" destId="{00BDAB72-4BEF-43FB-B945-CFBF442FCFCE}" srcOrd="0" destOrd="0" presId="urn:microsoft.com/office/officeart/2018/2/layout/IconVerticalSolidList"/>
    <dgm:cxn modelId="{F374DF13-26AF-4B85-B4B1-E569B94ACD79}" type="presParOf" srcId="{D609DE3D-04DB-4467-A6E9-ED1645B29789}" destId="{30884D95-13A1-4F84-BAFD-2672D3B3D580}" srcOrd="1" destOrd="0" presId="urn:microsoft.com/office/officeart/2018/2/layout/IconVerticalSolidList"/>
    <dgm:cxn modelId="{F3D081BD-F0D3-4A84-AD01-EB67592511D7}" type="presParOf" srcId="{D609DE3D-04DB-4467-A6E9-ED1645B29789}" destId="{0C6C619D-B9B1-4A40-A867-83AD3665D4BF}" srcOrd="2" destOrd="0" presId="urn:microsoft.com/office/officeart/2018/2/layout/IconVerticalSolidList"/>
    <dgm:cxn modelId="{BA555188-ACC5-4926-A089-C59AE06E67C8}" type="presParOf" srcId="{D609DE3D-04DB-4467-A6E9-ED1645B29789}" destId="{B4294F79-7CC2-4C99-94A3-D8C67E7BE7A0}" srcOrd="3" destOrd="0" presId="urn:microsoft.com/office/officeart/2018/2/layout/IconVerticalSolidList"/>
    <dgm:cxn modelId="{C490D12E-A113-4632-A3AA-2C864AFB0F7F}" type="presParOf" srcId="{D609DE3D-04DB-4467-A6E9-ED1645B29789}" destId="{B6148CD6-8CBA-4051-838B-BB090BC54E7E}" srcOrd="4" destOrd="0" presId="urn:microsoft.com/office/officeart/2018/2/layout/IconVerticalSolidList"/>
    <dgm:cxn modelId="{13B05ADD-EFF9-446B-96E9-395A1DC9AE1E}" type="presParOf" srcId="{EF1C3DA7-1013-4B90-9A9B-6D02BC401086}" destId="{6AA4698E-782A-4658-8439-AE1F62FBF8CE}" srcOrd="5" destOrd="0" presId="urn:microsoft.com/office/officeart/2018/2/layout/IconVerticalSolidList"/>
    <dgm:cxn modelId="{CBE64130-028C-40BD-8D4D-730221ED57AD}" type="presParOf" srcId="{EF1C3DA7-1013-4B90-9A9B-6D02BC401086}" destId="{9D6BE0B4-DF99-48A6-A41D-59BE6B14ED02}" srcOrd="6" destOrd="0" presId="urn:microsoft.com/office/officeart/2018/2/layout/IconVerticalSolidList"/>
    <dgm:cxn modelId="{A5FE2621-6089-4106-A4E7-29AC21DD0DF0}" type="presParOf" srcId="{9D6BE0B4-DF99-48A6-A41D-59BE6B14ED02}" destId="{F07F9561-BC30-408F-AC4B-851F123D1C95}" srcOrd="0" destOrd="0" presId="urn:microsoft.com/office/officeart/2018/2/layout/IconVerticalSolidList"/>
    <dgm:cxn modelId="{65AC1DBC-6430-4677-ADC6-593BC973BEEB}" type="presParOf" srcId="{9D6BE0B4-DF99-48A6-A41D-59BE6B14ED02}" destId="{5C277EDB-52CC-49B1-9503-35312B93ECDD}" srcOrd="1" destOrd="0" presId="urn:microsoft.com/office/officeart/2018/2/layout/IconVerticalSolidList"/>
    <dgm:cxn modelId="{04CD8665-20DE-4993-AD54-82BBB6CA45E2}" type="presParOf" srcId="{9D6BE0B4-DF99-48A6-A41D-59BE6B14ED02}" destId="{AD1AC87E-BAFA-4CBF-A9FF-8F1AA640C77B}" srcOrd="2" destOrd="0" presId="urn:microsoft.com/office/officeart/2018/2/layout/IconVerticalSolidList"/>
    <dgm:cxn modelId="{CED3C2F0-24C7-41C9-8E63-47751327DA2E}" type="presParOf" srcId="{9D6BE0B4-DF99-48A6-A41D-59BE6B14ED02}" destId="{6BC14C5D-7BFF-4F9E-9F6D-75B9D622DE0C}" srcOrd="3" destOrd="0" presId="urn:microsoft.com/office/officeart/2018/2/layout/IconVerticalSolidList"/>
    <dgm:cxn modelId="{EE6B3849-1DB5-4B85-A57A-69EE0E9C29E9}" type="presParOf" srcId="{EF1C3DA7-1013-4B90-9A9B-6D02BC401086}" destId="{D49EFEA5-C588-4A54-98E1-EC3897D8AE04}" srcOrd="7" destOrd="0" presId="urn:microsoft.com/office/officeart/2018/2/layout/IconVerticalSolidList"/>
    <dgm:cxn modelId="{08CC3B20-42D6-4686-B1F5-F1DE795373EF}" type="presParOf" srcId="{EF1C3DA7-1013-4B90-9A9B-6D02BC401086}" destId="{C80268F8-8658-4478-9577-B7C054E31662}" srcOrd="8" destOrd="0" presId="urn:microsoft.com/office/officeart/2018/2/layout/IconVerticalSolidList"/>
    <dgm:cxn modelId="{F86A9E51-B065-4651-A3FE-B0C7B47A02FA}" type="presParOf" srcId="{C80268F8-8658-4478-9577-B7C054E31662}" destId="{909B1735-A39A-4E07-9D3D-240C5E53A174}" srcOrd="0" destOrd="0" presId="urn:microsoft.com/office/officeart/2018/2/layout/IconVerticalSolidList"/>
    <dgm:cxn modelId="{A757973A-F1E1-490F-A140-38A6067A9EC1}" type="presParOf" srcId="{C80268F8-8658-4478-9577-B7C054E31662}" destId="{D8BCDCC9-4DF9-4698-955F-F8FEA08A5F96}" srcOrd="1" destOrd="0" presId="urn:microsoft.com/office/officeart/2018/2/layout/IconVerticalSolidList"/>
    <dgm:cxn modelId="{D3E93FDA-C686-4660-B893-1B13D816FB60}" type="presParOf" srcId="{C80268F8-8658-4478-9577-B7C054E31662}" destId="{90C4B1D8-2462-4745-8B32-5A3409F69159}" srcOrd="2" destOrd="0" presId="urn:microsoft.com/office/officeart/2018/2/layout/IconVerticalSolidList"/>
    <dgm:cxn modelId="{763EDCED-2356-4A86-A0E3-85FB298B175A}" type="presParOf" srcId="{C80268F8-8658-4478-9577-B7C054E31662}" destId="{CBFA4284-8907-42E9-A4F1-F9A825A21D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5CA71F-55CC-4307-BA96-E0DAB1D238A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DE99FCE-0D76-4C7B-A746-9F35773C2B43}">
      <dgm:prSet/>
      <dgm:spPr/>
      <dgm:t>
        <a:bodyPr/>
        <a:lstStyle/>
        <a:p>
          <a:r>
            <a:rPr lang="en-US"/>
            <a:t>Usable Innovations</a:t>
          </a:r>
        </a:p>
      </dgm:t>
    </dgm:pt>
    <dgm:pt modelId="{B0FFAD14-E6B8-416A-B7D1-347627E13C10}" type="parTrans" cxnId="{15A50ACF-60EF-4A14-83D3-853C77E9B85C}">
      <dgm:prSet/>
      <dgm:spPr/>
      <dgm:t>
        <a:bodyPr/>
        <a:lstStyle/>
        <a:p>
          <a:endParaRPr lang="en-US"/>
        </a:p>
      </dgm:t>
    </dgm:pt>
    <dgm:pt modelId="{35F03CE7-9D7B-45C4-92D7-64E47BA2DD81}" type="sibTrans" cxnId="{15A50ACF-60EF-4A14-83D3-853C77E9B85C}">
      <dgm:prSet/>
      <dgm:spPr/>
      <dgm:t>
        <a:bodyPr/>
        <a:lstStyle/>
        <a:p>
          <a:endParaRPr lang="en-US"/>
        </a:p>
      </dgm:t>
    </dgm:pt>
    <dgm:pt modelId="{4F7C39E3-90E2-4177-ABD8-EE9E587468DF}">
      <dgm:prSet/>
      <dgm:spPr/>
      <dgm:t>
        <a:bodyPr/>
        <a:lstStyle/>
        <a:p>
          <a:r>
            <a:rPr lang="en-US"/>
            <a:t>Implementation Drivers</a:t>
          </a:r>
        </a:p>
      </dgm:t>
    </dgm:pt>
    <dgm:pt modelId="{C6B78B07-E032-4CA5-896C-4FBD71B233E9}" type="parTrans" cxnId="{3D89255D-B0A0-4EA3-9D83-707BB4130242}">
      <dgm:prSet/>
      <dgm:spPr/>
      <dgm:t>
        <a:bodyPr/>
        <a:lstStyle/>
        <a:p>
          <a:endParaRPr lang="en-US"/>
        </a:p>
      </dgm:t>
    </dgm:pt>
    <dgm:pt modelId="{F485BA16-2E72-4216-A5C5-A3F164C17B62}" type="sibTrans" cxnId="{3D89255D-B0A0-4EA3-9D83-707BB4130242}">
      <dgm:prSet/>
      <dgm:spPr/>
      <dgm:t>
        <a:bodyPr/>
        <a:lstStyle/>
        <a:p>
          <a:endParaRPr lang="en-US"/>
        </a:p>
      </dgm:t>
    </dgm:pt>
    <dgm:pt modelId="{6483ABA8-6D17-48F3-A949-CB7759A27551}">
      <dgm:prSet/>
      <dgm:spPr/>
      <dgm:t>
        <a:bodyPr/>
        <a:lstStyle/>
        <a:p>
          <a:r>
            <a:rPr lang="en-US"/>
            <a:t>Improvement Cycles</a:t>
          </a:r>
        </a:p>
      </dgm:t>
    </dgm:pt>
    <dgm:pt modelId="{7CDF1026-903F-4409-9F2A-368D68842CD7}" type="parTrans" cxnId="{06673BDE-BB62-4117-B063-A0068A26C0F5}">
      <dgm:prSet/>
      <dgm:spPr/>
      <dgm:t>
        <a:bodyPr/>
        <a:lstStyle/>
        <a:p>
          <a:endParaRPr lang="en-US"/>
        </a:p>
      </dgm:t>
    </dgm:pt>
    <dgm:pt modelId="{FA0609AE-A090-49FC-8B30-2E2F4ABE3584}" type="sibTrans" cxnId="{06673BDE-BB62-4117-B063-A0068A26C0F5}">
      <dgm:prSet/>
      <dgm:spPr/>
      <dgm:t>
        <a:bodyPr/>
        <a:lstStyle/>
        <a:p>
          <a:endParaRPr lang="en-US"/>
        </a:p>
      </dgm:t>
    </dgm:pt>
    <dgm:pt modelId="{F6F6B4C2-1917-4E99-A871-7A56CFF66A19}">
      <dgm:prSet phldrT="[Text]"/>
      <dgm:spPr/>
      <dgm:t>
        <a:bodyPr/>
        <a:lstStyle/>
        <a:p>
          <a:r>
            <a:rPr lang="en-US"/>
            <a:t>Implementation Stages</a:t>
          </a:r>
        </a:p>
      </dgm:t>
    </dgm:pt>
    <dgm:pt modelId="{0AB7D999-A85C-43A2-BDC3-562E79A884F7}" type="parTrans" cxnId="{EAE7CBFA-DC0A-4FD7-9981-9B4E91DF7715}">
      <dgm:prSet/>
      <dgm:spPr/>
    </dgm:pt>
    <dgm:pt modelId="{A8174A8C-8A80-48BF-A1A9-23A657B6E05F}" type="sibTrans" cxnId="{EAE7CBFA-DC0A-4FD7-9981-9B4E91DF7715}">
      <dgm:prSet/>
      <dgm:spPr/>
    </dgm:pt>
    <dgm:pt modelId="{AF27C407-7FC9-4AC7-BD62-455A5AC6B941}">
      <dgm:prSet phldrT="[Text]"/>
      <dgm:spPr/>
      <dgm:t>
        <a:bodyPr/>
        <a:lstStyle/>
        <a:p>
          <a:r>
            <a:rPr lang="en-US"/>
            <a:t>Teams</a:t>
          </a:r>
        </a:p>
      </dgm:t>
    </dgm:pt>
    <dgm:pt modelId="{8041913E-F40A-4C8B-83AD-FDE43358BDDE}" type="parTrans" cxnId="{CDE2478E-A53E-40B8-9A24-01EA29D86CEB}">
      <dgm:prSet/>
      <dgm:spPr/>
    </dgm:pt>
    <dgm:pt modelId="{D65EDC85-73B4-4C95-9736-41615099D92F}" type="sibTrans" cxnId="{CDE2478E-A53E-40B8-9A24-01EA29D86CEB}">
      <dgm:prSet/>
      <dgm:spPr/>
    </dgm:pt>
    <dgm:pt modelId="{C84ADDD9-58B2-434C-B425-EE1394CBCA4F}" type="pres">
      <dgm:prSet presAssocID="{585CA71F-55CC-4307-BA96-E0DAB1D238AB}" presName="linear" presStyleCnt="0">
        <dgm:presLayoutVars>
          <dgm:animLvl val="lvl"/>
          <dgm:resizeHandles val="exact"/>
        </dgm:presLayoutVars>
      </dgm:prSet>
      <dgm:spPr/>
    </dgm:pt>
    <dgm:pt modelId="{49BE790B-8437-4510-AA9C-60302AED15CA}" type="pres">
      <dgm:prSet presAssocID="{3DE99FCE-0D76-4C7B-A746-9F35773C2B43}" presName="parentText" presStyleLbl="node1" presStyleIdx="0" presStyleCnt="5">
        <dgm:presLayoutVars>
          <dgm:chMax val="0"/>
          <dgm:bulletEnabled val="1"/>
        </dgm:presLayoutVars>
      </dgm:prSet>
      <dgm:spPr/>
    </dgm:pt>
    <dgm:pt modelId="{22D17EC9-EB79-4D5D-8E71-3CEE15E03565}" type="pres">
      <dgm:prSet presAssocID="{35F03CE7-9D7B-45C4-92D7-64E47BA2DD81}" presName="spacer" presStyleCnt="0"/>
      <dgm:spPr/>
    </dgm:pt>
    <dgm:pt modelId="{BA053431-6290-43D4-B299-BE9BE167669A}" type="pres">
      <dgm:prSet presAssocID="{F6F6B4C2-1917-4E99-A871-7A56CFF66A19}" presName="parentText" presStyleLbl="node1" presStyleIdx="1" presStyleCnt="5">
        <dgm:presLayoutVars>
          <dgm:chMax val="0"/>
          <dgm:bulletEnabled val="1"/>
        </dgm:presLayoutVars>
      </dgm:prSet>
      <dgm:spPr/>
    </dgm:pt>
    <dgm:pt modelId="{45158334-24F6-4A0A-831E-F144AD69290D}" type="pres">
      <dgm:prSet presAssocID="{A8174A8C-8A80-48BF-A1A9-23A657B6E05F}" presName="spacer" presStyleCnt="0"/>
      <dgm:spPr/>
    </dgm:pt>
    <dgm:pt modelId="{4D5FD58E-C00E-4F11-800E-3FF586AB3639}" type="pres">
      <dgm:prSet presAssocID="{4F7C39E3-90E2-4177-ABD8-EE9E587468DF}" presName="parentText" presStyleLbl="node1" presStyleIdx="2" presStyleCnt="5">
        <dgm:presLayoutVars>
          <dgm:chMax val="0"/>
          <dgm:bulletEnabled val="1"/>
        </dgm:presLayoutVars>
      </dgm:prSet>
      <dgm:spPr/>
    </dgm:pt>
    <dgm:pt modelId="{16740920-8E34-400F-8939-302FA913BDE5}" type="pres">
      <dgm:prSet presAssocID="{F485BA16-2E72-4216-A5C5-A3F164C17B62}" presName="spacer" presStyleCnt="0"/>
      <dgm:spPr/>
    </dgm:pt>
    <dgm:pt modelId="{ECC3347C-BF85-4783-975E-4996E65B198E}" type="pres">
      <dgm:prSet presAssocID="{AF27C407-7FC9-4AC7-BD62-455A5AC6B941}" presName="parentText" presStyleLbl="node1" presStyleIdx="3" presStyleCnt="5">
        <dgm:presLayoutVars>
          <dgm:chMax val="0"/>
          <dgm:bulletEnabled val="1"/>
        </dgm:presLayoutVars>
      </dgm:prSet>
      <dgm:spPr/>
    </dgm:pt>
    <dgm:pt modelId="{93E719F9-453B-49D3-BF37-B2056416FADD}" type="pres">
      <dgm:prSet presAssocID="{D65EDC85-73B4-4C95-9736-41615099D92F}" presName="spacer" presStyleCnt="0"/>
      <dgm:spPr/>
    </dgm:pt>
    <dgm:pt modelId="{8CEA9122-B709-40A3-92AD-4F253635135A}" type="pres">
      <dgm:prSet presAssocID="{6483ABA8-6D17-48F3-A949-CB7759A27551}" presName="parentText" presStyleLbl="node1" presStyleIdx="4" presStyleCnt="5">
        <dgm:presLayoutVars>
          <dgm:chMax val="0"/>
          <dgm:bulletEnabled val="1"/>
        </dgm:presLayoutVars>
      </dgm:prSet>
      <dgm:spPr/>
    </dgm:pt>
  </dgm:ptLst>
  <dgm:cxnLst>
    <dgm:cxn modelId="{9758371F-D695-4D11-9761-E4A5F879ED46}" type="presOf" srcId="{AF27C407-7FC9-4AC7-BD62-455A5AC6B941}" destId="{ECC3347C-BF85-4783-975E-4996E65B198E}" srcOrd="0" destOrd="0" presId="urn:microsoft.com/office/officeart/2005/8/layout/vList2"/>
    <dgm:cxn modelId="{F2192A37-3E95-4D47-B2B1-A3ED21C746DD}" type="presOf" srcId="{3DE99FCE-0D76-4C7B-A746-9F35773C2B43}" destId="{49BE790B-8437-4510-AA9C-60302AED15CA}" srcOrd="0" destOrd="0" presId="urn:microsoft.com/office/officeart/2005/8/layout/vList2"/>
    <dgm:cxn modelId="{8E09A357-7D72-4510-93A3-100DDB845947}" type="presOf" srcId="{F6F6B4C2-1917-4E99-A871-7A56CFF66A19}" destId="{BA053431-6290-43D4-B299-BE9BE167669A}" srcOrd="0" destOrd="0" presId="urn:microsoft.com/office/officeart/2005/8/layout/vList2"/>
    <dgm:cxn modelId="{3D89255D-B0A0-4EA3-9D83-707BB4130242}" srcId="{585CA71F-55CC-4307-BA96-E0DAB1D238AB}" destId="{4F7C39E3-90E2-4177-ABD8-EE9E587468DF}" srcOrd="2" destOrd="0" parTransId="{C6B78B07-E032-4CA5-896C-4FBD71B233E9}" sibTransId="{F485BA16-2E72-4216-A5C5-A3F164C17B62}"/>
    <dgm:cxn modelId="{BDD6A662-B617-4323-A4FB-E8B5417D9E02}" type="presOf" srcId="{585CA71F-55CC-4307-BA96-E0DAB1D238AB}" destId="{C84ADDD9-58B2-434C-B425-EE1394CBCA4F}" srcOrd="0" destOrd="0" presId="urn:microsoft.com/office/officeart/2005/8/layout/vList2"/>
    <dgm:cxn modelId="{60719364-5D89-438A-97F9-4D9D449ECE6D}" type="presOf" srcId="{4F7C39E3-90E2-4177-ABD8-EE9E587468DF}" destId="{4D5FD58E-C00E-4F11-800E-3FF586AB3639}" srcOrd="0" destOrd="0" presId="urn:microsoft.com/office/officeart/2005/8/layout/vList2"/>
    <dgm:cxn modelId="{CDE2478E-A53E-40B8-9A24-01EA29D86CEB}" srcId="{585CA71F-55CC-4307-BA96-E0DAB1D238AB}" destId="{AF27C407-7FC9-4AC7-BD62-455A5AC6B941}" srcOrd="3" destOrd="0" parTransId="{8041913E-F40A-4C8B-83AD-FDE43358BDDE}" sibTransId="{D65EDC85-73B4-4C95-9736-41615099D92F}"/>
    <dgm:cxn modelId="{15A50ACF-60EF-4A14-83D3-853C77E9B85C}" srcId="{585CA71F-55CC-4307-BA96-E0DAB1D238AB}" destId="{3DE99FCE-0D76-4C7B-A746-9F35773C2B43}" srcOrd="0" destOrd="0" parTransId="{B0FFAD14-E6B8-416A-B7D1-347627E13C10}" sibTransId="{35F03CE7-9D7B-45C4-92D7-64E47BA2DD81}"/>
    <dgm:cxn modelId="{06673BDE-BB62-4117-B063-A0068A26C0F5}" srcId="{585CA71F-55CC-4307-BA96-E0DAB1D238AB}" destId="{6483ABA8-6D17-48F3-A949-CB7759A27551}" srcOrd="4" destOrd="0" parTransId="{7CDF1026-903F-4409-9F2A-368D68842CD7}" sibTransId="{FA0609AE-A090-49FC-8B30-2E2F4ABE3584}"/>
    <dgm:cxn modelId="{00AB52F1-3A13-4AFC-9F86-7BA7C62049B2}" type="presOf" srcId="{6483ABA8-6D17-48F3-A949-CB7759A27551}" destId="{8CEA9122-B709-40A3-92AD-4F253635135A}" srcOrd="0" destOrd="0" presId="urn:microsoft.com/office/officeart/2005/8/layout/vList2"/>
    <dgm:cxn modelId="{EAE7CBFA-DC0A-4FD7-9981-9B4E91DF7715}" srcId="{585CA71F-55CC-4307-BA96-E0DAB1D238AB}" destId="{F6F6B4C2-1917-4E99-A871-7A56CFF66A19}" srcOrd="1" destOrd="0" parTransId="{0AB7D999-A85C-43A2-BDC3-562E79A884F7}" sibTransId="{A8174A8C-8A80-48BF-A1A9-23A657B6E05F}"/>
    <dgm:cxn modelId="{DB2E1538-878B-4B95-9F56-A82F49EFCE56}" type="presParOf" srcId="{C84ADDD9-58B2-434C-B425-EE1394CBCA4F}" destId="{49BE790B-8437-4510-AA9C-60302AED15CA}" srcOrd="0" destOrd="0" presId="urn:microsoft.com/office/officeart/2005/8/layout/vList2"/>
    <dgm:cxn modelId="{E67BF115-82DC-4D47-8208-2A05391D30AA}" type="presParOf" srcId="{C84ADDD9-58B2-434C-B425-EE1394CBCA4F}" destId="{22D17EC9-EB79-4D5D-8E71-3CEE15E03565}" srcOrd="1" destOrd="0" presId="urn:microsoft.com/office/officeart/2005/8/layout/vList2"/>
    <dgm:cxn modelId="{18D76C95-61E7-41ED-9E4D-8EEC9A4C8CC6}" type="presParOf" srcId="{C84ADDD9-58B2-434C-B425-EE1394CBCA4F}" destId="{BA053431-6290-43D4-B299-BE9BE167669A}" srcOrd="2" destOrd="0" presId="urn:microsoft.com/office/officeart/2005/8/layout/vList2"/>
    <dgm:cxn modelId="{5149347E-6537-4983-8F98-5E37475EBB3F}" type="presParOf" srcId="{C84ADDD9-58B2-434C-B425-EE1394CBCA4F}" destId="{45158334-24F6-4A0A-831E-F144AD69290D}" srcOrd="3" destOrd="0" presId="urn:microsoft.com/office/officeart/2005/8/layout/vList2"/>
    <dgm:cxn modelId="{79297794-EFFE-4A31-8B5A-EC3C81B9E2D2}" type="presParOf" srcId="{C84ADDD9-58B2-434C-B425-EE1394CBCA4F}" destId="{4D5FD58E-C00E-4F11-800E-3FF586AB3639}" srcOrd="4" destOrd="0" presId="urn:microsoft.com/office/officeart/2005/8/layout/vList2"/>
    <dgm:cxn modelId="{A52A8C79-D7ED-4152-BAD9-91D6D57F64D2}" type="presParOf" srcId="{C84ADDD9-58B2-434C-B425-EE1394CBCA4F}" destId="{16740920-8E34-400F-8939-302FA913BDE5}" srcOrd="5" destOrd="0" presId="urn:microsoft.com/office/officeart/2005/8/layout/vList2"/>
    <dgm:cxn modelId="{3B1F92C0-0AB0-4555-A20C-0D5FEC243F67}" type="presParOf" srcId="{C84ADDD9-58B2-434C-B425-EE1394CBCA4F}" destId="{ECC3347C-BF85-4783-975E-4996E65B198E}" srcOrd="6" destOrd="0" presId="urn:microsoft.com/office/officeart/2005/8/layout/vList2"/>
    <dgm:cxn modelId="{A4D15579-517F-41B0-A6A2-DF3A60616C12}" type="presParOf" srcId="{C84ADDD9-58B2-434C-B425-EE1394CBCA4F}" destId="{93E719F9-453B-49D3-BF37-B2056416FADD}" srcOrd="7" destOrd="0" presId="urn:microsoft.com/office/officeart/2005/8/layout/vList2"/>
    <dgm:cxn modelId="{8EE7F795-7518-4F61-8CAF-EB65D67D3161}" type="presParOf" srcId="{C84ADDD9-58B2-434C-B425-EE1394CBCA4F}" destId="{8CEA9122-B709-40A3-92AD-4F253635135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C0534-EFBD-4358-BD8B-EB03C7ED8D78}">
      <dsp:nvSpPr>
        <dsp:cNvPr id="0" name=""/>
        <dsp:cNvSpPr/>
      </dsp:nvSpPr>
      <dsp:spPr>
        <a:xfrm>
          <a:off x="4967857" y="1016123"/>
          <a:ext cx="3876140" cy="442540"/>
        </a:xfrm>
        <a:custGeom>
          <a:avLst/>
          <a:gdLst/>
          <a:ahLst/>
          <a:cxnLst/>
          <a:rect l="0" t="0" r="0" b="0"/>
          <a:pathLst>
            <a:path>
              <a:moveTo>
                <a:pt x="0" y="0"/>
              </a:moveTo>
              <a:lnTo>
                <a:pt x="0" y="221270"/>
              </a:lnTo>
              <a:lnTo>
                <a:pt x="3876140" y="221270"/>
              </a:lnTo>
              <a:lnTo>
                <a:pt x="387614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A569F568-F01D-4ED3-8EC4-F2C3A7E578B8}">
      <dsp:nvSpPr>
        <dsp:cNvPr id="0" name=""/>
        <dsp:cNvSpPr/>
      </dsp:nvSpPr>
      <dsp:spPr>
        <a:xfrm>
          <a:off x="4967857" y="1016123"/>
          <a:ext cx="1260903" cy="442540"/>
        </a:xfrm>
        <a:custGeom>
          <a:avLst/>
          <a:gdLst/>
          <a:ahLst/>
          <a:cxnLst/>
          <a:rect l="0" t="0" r="0" b="0"/>
          <a:pathLst>
            <a:path>
              <a:moveTo>
                <a:pt x="0" y="0"/>
              </a:moveTo>
              <a:lnTo>
                <a:pt x="0" y="221270"/>
              </a:lnTo>
              <a:lnTo>
                <a:pt x="1260903" y="221270"/>
              </a:lnTo>
              <a:lnTo>
                <a:pt x="1260903"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49EAA04-1C12-4320-8C82-AA4FEF19EACC}">
      <dsp:nvSpPr>
        <dsp:cNvPr id="0" name=""/>
        <dsp:cNvSpPr/>
      </dsp:nvSpPr>
      <dsp:spPr>
        <a:xfrm>
          <a:off x="3652541" y="1016123"/>
          <a:ext cx="1315315" cy="442540"/>
        </a:xfrm>
        <a:custGeom>
          <a:avLst/>
          <a:gdLst/>
          <a:ahLst/>
          <a:cxnLst/>
          <a:rect l="0" t="0" r="0" b="0"/>
          <a:pathLst>
            <a:path>
              <a:moveTo>
                <a:pt x="1315315" y="0"/>
              </a:moveTo>
              <a:lnTo>
                <a:pt x="1315315" y="221270"/>
              </a:lnTo>
              <a:lnTo>
                <a:pt x="0" y="221270"/>
              </a:lnTo>
              <a:lnTo>
                <a:pt x="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139F99E-3156-45D3-8826-7675887D21A9}">
      <dsp:nvSpPr>
        <dsp:cNvPr id="0" name=""/>
        <dsp:cNvSpPr/>
      </dsp:nvSpPr>
      <dsp:spPr>
        <a:xfrm>
          <a:off x="1080926" y="1016123"/>
          <a:ext cx="3886930" cy="442540"/>
        </a:xfrm>
        <a:custGeom>
          <a:avLst/>
          <a:gdLst/>
          <a:ahLst/>
          <a:cxnLst/>
          <a:rect l="0" t="0" r="0" b="0"/>
          <a:pathLst>
            <a:path>
              <a:moveTo>
                <a:pt x="3886930" y="0"/>
              </a:moveTo>
              <a:lnTo>
                <a:pt x="3886930" y="221270"/>
              </a:lnTo>
              <a:lnTo>
                <a:pt x="0" y="221270"/>
              </a:lnTo>
              <a:lnTo>
                <a:pt x="0" y="442540"/>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4069EB3-A40F-4B99-9568-5939A5AFE8B4}">
      <dsp:nvSpPr>
        <dsp:cNvPr id="0" name=""/>
        <dsp:cNvSpPr/>
      </dsp:nvSpPr>
      <dsp:spPr>
        <a:xfrm>
          <a:off x="833125" y="101718"/>
          <a:ext cx="8269463" cy="914405"/>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en-US" sz="2800" b="1" kern="1200">
              <a:solidFill>
                <a:schemeClr val="tx1"/>
              </a:solidFill>
              <a:latin typeface="Calibri" panose="020F0502020204030204"/>
              <a:ea typeface="+mn-ea"/>
              <a:cs typeface="+mn-cs"/>
            </a:rPr>
            <a:t>80+ years of research: Placement in general education</a:t>
          </a:r>
        </a:p>
        <a:p>
          <a:pPr marL="0" lvl="0" indent="0" algn="ctr" defTabSz="1244600">
            <a:lnSpc>
              <a:spcPct val="100000"/>
            </a:lnSpc>
            <a:spcBef>
              <a:spcPct val="0"/>
            </a:spcBef>
            <a:spcAft>
              <a:spcPts val="0"/>
            </a:spcAft>
            <a:buNone/>
          </a:pPr>
          <a:r>
            <a:rPr lang="en-US" sz="2800" b="1" kern="1200">
              <a:solidFill>
                <a:schemeClr val="tx1"/>
              </a:solidFill>
              <a:latin typeface="Calibri" panose="020F0502020204030204"/>
              <a:ea typeface="+mn-ea"/>
              <a:cs typeface="+mn-cs"/>
            </a:rPr>
            <a:t>improves outcomes for students with disabilities!</a:t>
          </a:r>
        </a:p>
      </dsp:txBody>
      <dsp:txXfrm>
        <a:off x="833125" y="101718"/>
        <a:ext cx="8269463" cy="914405"/>
      </dsp:txXfrm>
    </dsp:sp>
    <dsp:sp modelId="{636FDF47-D43C-4A19-94C1-22054F4B3D15}">
      <dsp:nvSpPr>
        <dsp:cNvPr id="0" name=""/>
        <dsp:cNvSpPr/>
      </dsp:nvSpPr>
      <dsp:spPr>
        <a:xfrm>
          <a:off x="2276" y="1458664"/>
          <a:ext cx="2157301" cy="822957"/>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a:ea typeface="+mn-ea"/>
              <a:cs typeface="+mn-cs"/>
              <a:hlinkClick xmlns:r="http://schemas.openxmlformats.org/officeDocument/2006/relationships" r:id="rId1"/>
            </a:rPr>
            <a:t>Carlberg &amp; Kavale (1980)</a:t>
          </a:r>
          <a:endParaRPr lang="en-US" sz="1400" kern="1200">
            <a:solidFill>
              <a:schemeClr val="tx1"/>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200" kern="1200">
              <a:solidFill>
                <a:schemeClr val="tx1"/>
              </a:solidFill>
              <a:latin typeface="Calibri" panose="020F0502020204030204"/>
              <a:ea typeface="+mn-ea"/>
              <a:cs typeface="+mn-cs"/>
            </a:rPr>
            <a:t>50 research studies </a:t>
          </a:r>
          <a:br>
            <a:rPr lang="en-US" sz="1200" kern="1200">
              <a:solidFill>
                <a:schemeClr val="tx1"/>
              </a:solidFill>
              <a:latin typeface="Calibri" panose="020F0502020204030204"/>
              <a:ea typeface="+mn-ea"/>
              <a:cs typeface="+mn-cs"/>
            </a:rPr>
          </a:br>
          <a:r>
            <a:rPr lang="en-US" sz="1200" kern="1200">
              <a:solidFill>
                <a:schemeClr val="tx1"/>
              </a:solidFill>
              <a:latin typeface="Calibri" panose="020F0502020204030204"/>
              <a:ea typeface="+mn-ea"/>
              <a:cs typeface="+mn-cs"/>
            </a:rPr>
            <a:t>from 1932 – 1970</a:t>
          </a:r>
        </a:p>
      </dsp:txBody>
      <dsp:txXfrm>
        <a:off x="2276" y="1458664"/>
        <a:ext cx="2157301" cy="822957"/>
      </dsp:txXfrm>
    </dsp:sp>
    <dsp:sp modelId="{47548180-BD00-4883-92A5-0ED1E501217B}">
      <dsp:nvSpPr>
        <dsp:cNvPr id="0" name=""/>
        <dsp:cNvSpPr/>
      </dsp:nvSpPr>
      <dsp:spPr>
        <a:xfrm>
          <a:off x="2602118" y="1458664"/>
          <a:ext cx="2100846" cy="822957"/>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Calibri" panose="020F0502020204030204"/>
              <a:ea typeface="+mn-ea"/>
              <a:cs typeface="+mn-cs"/>
              <a:hlinkClick xmlns:r="http://schemas.openxmlformats.org/officeDocument/2006/relationships" r:id="rId2"/>
            </a:rPr>
            <a:t>Wang &amp; Baker (1985)</a:t>
          </a:r>
          <a:endParaRPr lang="en-US" sz="1600" kern="1200">
            <a:solidFill>
              <a:schemeClr val="tx1"/>
            </a:solidFill>
            <a:latin typeface="Calibri" panose="020F0502020204030204"/>
            <a:ea typeface="+mn-ea"/>
            <a:cs typeface="+mn-cs"/>
          </a:endParaRPr>
        </a:p>
        <a:p>
          <a:pPr marL="0" lvl="0" indent="0" algn="ctr" defTabSz="711200">
            <a:lnSpc>
              <a:spcPct val="90000"/>
            </a:lnSpc>
            <a:spcBef>
              <a:spcPct val="0"/>
            </a:spcBef>
            <a:spcAft>
              <a:spcPct val="35000"/>
            </a:spcAft>
            <a:buNone/>
          </a:pPr>
          <a:r>
            <a:rPr lang="en-US" sz="1200" kern="1200">
              <a:solidFill>
                <a:schemeClr val="tx1"/>
              </a:solidFill>
              <a:latin typeface="Calibri" panose="020F0502020204030204"/>
              <a:ea typeface="+mn-ea"/>
              <a:cs typeface="+mn-cs"/>
            </a:rPr>
            <a:t>Meta-analysis</a:t>
          </a:r>
          <a:br>
            <a:rPr lang="en-US" sz="1200" kern="1200">
              <a:solidFill>
                <a:schemeClr val="tx1"/>
              </a:solidFill>
              <a:latin typeface="Calibri" panose="020F0502020204030204"/>
              <a:ea typeface="+mn-ea"/>
              <a:cs typeface="+mn-cs"/>
            </a:rPr>
          </a:br>
          <a:r>
            <a:rPr lang="en-US" sz="1200" kern="1200">
              <a:solidFill>
                <a:schemeClr val="tx1"/>
              </a:solidFill>
              <a:latin typeface="Calibri" panose="020F0502020204030204"/>
              <a:ea typeface="+mn-ea"/>
              <a:cs typeface="+mn-cs"/>
            </a:rPr>
            <a:t>from 1975 – 1984</a:t>
          </a:r>
        </a:p>
      </dsp:txBody>
      <dsp:txXfrm>
        <a:off x="2602118" y="1458664"/>
        <a:ext cx="2100846" cy="822957"/>
      </dsp:txXfrm>
    </dsp:sp>
    <dsp:sp modelId="{DCAB5436-5443-441A-940C-38DD8CBD2590}">
      <dsp:nvSpPr>
        <dsp:cNvPr id="0" name=""/>
        <dsp:cNvSpPr/>
      </dsp:nvSpPr>
      <dsp:spPr>
        <a:xfrm>
          <a:off x="5145505" y="1458664"/>
          <a:ext cx="2166510" cy="822957"/>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a:ea typeface="+mn-ea"/>
              <a:cs typeface="+mn-cs"/>
              <a:hlinkClick xmlns:r="http://schemas.openxmlformats.org/officeDocument/2006/relationships" r:id="rId3"/>
            </a:rPr>
            <a:t>Oh-Young &amp; Filler (2015)</a:t>
          </a:r>
          <a:endParaRPr lang="en-US" sz="1400" kern="1200">
            <a:solidFill>
              <a:schemeClr val="tx1"/>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200" kern="1200">
              <a:solidFill>
                <a:schemeClr val="tx1"/>
              </a:solidFill>
              <a:latin typeface="Calibri" panose="020F0502020204030204"/>
              <a:ea typeface="+mn-ea"/>
              <a:cs typeface="+mn-cs"/>
            </a:rPr>
            <a:t>Research studies</a:t>
          </a:r>
          <a:br>
            <a:rPr lang="en-US" sz="1200" kern="1200">
              <a:solidFill>
                <a:schemeClr val="tx1"/>
              </a:solidFill>
              <a:latin typeface="Calibri" panose="020F0502020204030204"/>
              <a:ea typeface="+mn-ea"/>
              <a:cs typeface="+mn-cs"/>
            </a:rPr>
          </a:br>
          <a:r>
            <a:rPr lang="en-US" sz="1200" kern="1200">
              <a:solidFill>
                <a:schemeClr val="tx1"/>
              </a:solidFill>
              <a:latin typeface="Calibri" panose="020F0502020204030204"/>
              <a:ea typeface="+mn-ea"/>
              <a:cs typeface="+mn-cs"/>
            </a:rPr>
            <a:t>from 1980 – 2013</a:t>
          </a:r>
        </a:p>
      </dsp:txBody>
      <dsp:txXfrm>
        <a:off x="5145505" y="1458664"/>
        <a:ext cx="2166510" cy="822957"/>
      </dsp:txXfrm>
    </dsp:sp>
    <dsp:sp modelId="{9F4AFACB-2D1A-41CB-9E9E-523CEA64EEF9}">
      <dsp:nvSpPr>
        <dsp:cNvPr id="0" name=""/>
        <dsp:cNvSpPr/>
      </dsp:nvSpPr>
      <dsp:spPr>
        <a:xfrm>
          <a:off x="7754557" y="1458664"/>
          <a:ext cx="2178880" cy="822957"/>
        </a:xfrm>
        <a:prstGeom prst="rect">
          <a:avLst/>
        </a:prstGeom>
        <a:noFill/>
        <a:ln w="381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a:ea typeface="+mn-ea"/>
              <a:cs typeface="+mn-cs"/>
              <a:hlinkClick xmlns:r="http://schemas.openxmlformats.org/officeDocument/2006/relationships" r:id="rId4"/>
            </a:rPr>
            <a:t>Theobald, et al. (2018</a:t>
          </a:r>
          <a:r>
            <a:rPr lang="en-US" sz="1600" kern="1200">
              <a:solidFill>
                <a:schemeClr val="tx1"/>
              </a:solidFill>
              <a:latin typeface="Calibri" panose="020F0502020204030204"/>
              <a:ea typeface="+mn-ea"/>
              <a:cs typeface="+mn-cs"/>
              <a:hlinkClick xmlns:r="http://schemas.openxmlformats.org/officeDocument/2006/relationships" r:id="rId4"/>
            </a:rPr>
            <a:t>)</a:t>
          </a:r>
          <a:endParaRPr lang="en-US" sz="1600" kern="1200">
            <a:solidFill>
              <a:schemeClr val="tx1"/>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200" kern="1200">
              <a:solidFill>
                <a:schemeClr val="tx1"/>
              </a:solidFill>
              <a:latin typeface="Calibri" panose="020F0502020204030204"/>
              <a:ea typeface="+mn-ea"/>
              <a:cs typeface="+mn-cs"/>
            </a:rPr>
            <a:t>WA Study on</a:t>
          </a:r>
          <a:br>
            <a:rPr lang="en-US" sz="1200" kern="1200">
              <a:solidFill>
                <a:schemeClr val="tx1"/>
              </a:solidFill>
              <a:latin typeface="Calibri" panose="020F0502020204030204"/>
              <a:ea typeface="+mn-ea"/>
              <a:cs typeface="+mn-cs"/>
            </a:rPr>
          </a:br>
          <a:r>
            <a:rPr lang="en-US" sz="1200" kern="1200">
              <a:solidFill>
                <a:schemeClr val="tx1"/>
              </a:solidFill>
              <a:latin typeface="Calibri" panose="020F0502020204030204"/>
              <a:ea typeface="+mn-ea"/>
              <a:cs typeface="+mn-cs"/>
            </a:rPr>
            <a:t>CTE &amp; Outcomes</a:t>
          </a:r>
        </a:p>
      </dsp:txBody>
      <dsp:txXfrm>
        <a:off x="7754557" y="1458664"/>
        <a:ext cx="2178880" cy="822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6B61A-3766-4A41-AC14-6207AC4A586A}">
      <dsp:nvSpPr>
        <dsp:cNvPr id="0" name=""/>
        <dsp:cNvSpPr/>
      </dsp:nvSpPr>
      <dsp:spPr>
        <a:xfrm>
          <a:off x="973190" y="938985"/>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84BF3-0763-4997-8DA0-4448A4E9D213}">
      <dsp:nvSpPr>
        <dsp:cNvPr id="0" name=""/>
        <dsp:cNvSpPr/>
      </dsp:nvSpPr>
      <dsp:spPr>
        <a:xfrm>
          <a:off x="1242597" y="1208392"/>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73A99-C5A1-4959-A9CE-D44CCCAFA750}">
      <dsp:nvSpPr>
        <dsp:cNvPr id="0" name=""/>
        <dsp:cNvSpPr/>
      </dsp:nvSpPr>
      <dsp:spPr>
        <a:xfrm>
          <a:off x="569079" y="2596875"/>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Inclusion</a:t>
          </a:r>
        </a:p>
      </dsp:txBody>
      <dsp:txXfrm>
        <a:off x="569079" y="2596875"/>
        <a:ext cx="2072362" cy="720000"/>
      </dsp:txXfrm>
    </dsp:sp>
    <dsp:sp modelId="{D7DADB7A-F8A3-48E1-BC1A-6F086EF8E137}">
      <dsp:nvSpPr>
        <dsp:cNvPr id="0" name=""/>
        <dsp:cNvSpPr/>
      </dsp:nvSpPr>
      <dsp:spPr>
        <a:xfrm>
          <a:off x="3408216" y="938985"/>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5D986-03E4-40CB-8EB0-8EAF3E6BBB8E}">
      <dsp:nvSpPr>
        <dsp:cNvPr id="0" name=""/>
        <dsp:cNvSpPr/>
      </dsp:nvSpPr>
      <dsp:spPr>
        <a:xfrm>
          <a:off x="3677623" y="1208392"/>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1C681E-CE55-4530-821C-5E42DE451327}">
      <dsp:nvSpPr>
        <dsp:cNvPr id="0" name=""/>
        <dsp:cNvSpPr/>
      </dsp:nvSpPr>
      <dsp:spPr>
        <a:xfrm>
          <a:off x="3004105" y="2596875"/>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Equity</a:t>
          </a:r>
        </a:p>
      </dsp:txBody>
      <dsp:txXfrm>
        <a:off x="3004105" y="2596875"/>
        <a:ext cx="2072362" cy="720000"/>
      </dsp:txXfrm>
    </dsp:sp>
    <dsp:sp modelId="{85139370-A63F-406A-9930-3D3A4B49B08A}">
      <dsp:nvSpPr>
        <dsp:cNvPr id="0" name=""/>
        <dsp:cNvSpPr/>
      </dsp:nvSpPr>
      <dsp:spPr>
        <a:xfrm>
          <a:off x="5843242" y="938985"/>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2CED53-B131-46B1-9655-87B63D4706A2}">
      <dsp:nvSpPr>
        <dsp:cNvPr id="0" name=""/>
        <dsp:cNvSpPr/>
      </dsp:nvSpPr>
      <dsp:spPr>
        <a:xfrm>
          <a:off x="6112649" y="1208392"/>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C6328-59A8-4B07-B565-40EF19C8617F}">
      <dsp:nvSpPr>
        <dsp:cNvPr id="0" name=""/>
        <dsp:cNvSpPr/>
      </dsp:nvSpPr>
      <dsp:spPr>
        <a:xfrm>
          <a:off x="5439131" y="2596875"/>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Collaboration</a:t>
          </a:r>
        </a:p>
      </dsp:txBody>
      <dsp:txXfrm>
        <a:off x="5439131" y="2596875"/>
        <a:ext cx="2072362" cy="720000"/>
      </dsp:txXfrm>
    </dsp:sp>
    <dsp:sp modelId="{00776E9A-6921-4CD6-A2D8-8F307899A7D0}">
      <dsp:nvSpPr>
        <dsp:cNvPr id="0" name=""/>
        <dsp:cNvSpPr/>
      </dsp:nvSpPr>
      <dsp:spPr>
        <a:xfrm>
          <a:off x="8278268" y="938985"/>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29661-F32F-4BC9-9E2E-91C722A6C719}">
      <dsp:nvSpPr>
        <dsp:cNvPr id="0" name=""/>
        <dsp:cNvSpPr/>
      </dsp:nvSpPr>
      <dsp:spPr>
        <a:xfrm>
          <a:off x="8547675" y="1208392"/>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53C62C-0AFE-4958-BF9C-02E54F2C3E27}">
      <dsp:nvSpPr>
        <dsp:cNvPr id="0" name=""/>
        <dsp:cNvSpPr/>
      </dsp:nvSpPr>
      <dsp:spPr>
        <a:xfrm>
          <a:off x="7874157" y="2596875"/>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Family, Student, Community Engagement</a:t>
          </a:r>
        </a:p>
      </dsp:txBody>
      <dsp:txXfrm>
        <a:off x="7874157" y="2596875"/>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3C1A7-BC07-4801-96A2-F5FA983C65B2}">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4597A-A522-4A9E-B04E-CED8C8B05241}">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7B1F94-95D1-4D36-9025-AB7CDC460AC5}">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Team-Driven shared Leadership</a:t>
          </a:r>
        </a:p>
      </dsp:txBody>
      <dsp:txXfrm>
        <a:off x="1131174" y="4597"/>
        <a:ext cx="5382429" cy="979371"/>
      </dsp:txXfrm>
    </dsp:sp>
    <dsp:sp modelId="{1B823047-477F-4C4E-ABF9-940071943654}">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9F5A6C-4A02-43A5-BABA-F692CB5D276B}">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275C4B-B2D4-4035-9F54-1F2CB89C642F}">
      <dsp:nvSpPr>
        <dsp:cNvPr id="0" name=""/>
        <dsp:cNvSpPr/>
      </dsp:nvSpPr>
      <dsp:spPr>
        <a:xfrm>
          <a:off x="1131174" y="1228812"/>
          <a:ext cx="293112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Data-Based Decision Making</a:t>
          </a:r>
        </a:p>
      </dsp:txBody>
      <dsp:txXfrm>
        <a:off x="1131174" y="1228812"/>
        <a:ext cx="2931121" cy="979371"/>
      </dsp:txXfrm>
    </dsp:sp>
    <dsp:sp modelId="{2C706F92-727D-4E50-8FE2-006A6665C383}">
      <dsp:nvSpPr>
        <dsp:cNvPr id="0" name=""/>
        <dsp:cNvSpPr/>
      </dsp:nvSpPr>
      <dsp:spPr>
        <a:xfrm>
          <a:off x="4062296" y="1228812"/>
          <a:ext cx="245130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488950">
            <a:lnSpc>
              <a:spcPct val="90000"/>
            </a:lnSpc>
            <a:spcBef>
              <a:spcPct val="0"/>
            </a:spcBef>
            <a:spcAft>
              <a:spcPct val="35000"/>
            </a:spcAft>
            <a:buNone/>
          </a:pPr>
          <a:r>
            <a:rPr lang="en-US" sz="1100" kern="1200"/>
            <a:t>Universal Screening</a:t>
          </a:r>
        </a:p>
        <a:p>
          <a:pPr marL="0" lvl="0" indent="0" algn="l" defTabSz="488950">
            <a:lnSpc>
              <a:spcPct val="90000"/>
            </a:lnSpc>
            <a:spcBef>
              <a:spcPct val="0"/>
            </a:spcBef>
            <a:spcAft>
              <a:spcPct val="35000"/>
            </a:spcAft>
            <a:buNone/>
          </a:pPr>
          <a:r>
            <a:rPr lang="en-US" sz="1100" kern="1200"/>
            <a:t>Progress Monitoring</a:t>
          </a:r>
        </a:p>
        <a:p>
          <a:pPr marL="0" lvl="0" indent="0" algn="l" defTabSz="488950">
            <a:lnSpc>
              <a:spcPct val="90000"/>
            </a:lnSpc>
            <a:spcBef>
              <a:spcPct val="0"/>
            </a:spcBef>
            <a:spcAft>
              <a:spcPct val="35000"/>
            </a:spcAft>
            <a:buNone/>
          </a:pPr>
          <a:r>
            <a:rPr lang="en-US" sz="1100" kern="1200"/>
            <a:t>Problem Solving/Continuous Improvement Cycles</a:t>
          </a:r>
        </a:p>
      </dsp:txBody>
      <dsp:txXfrm>
        <a:off x="4062296" y="1228812"/>
        <a:ext cx="2451307" cy="979371"/>
      </dsp:txXfrm>
    </dsp:sp>
    <dsp:sp modelId="{00BDAB72-4BEF-43FB-B945-CFBF442FCFCE}">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84D95-13A1-4F84-BAFD-2672D3B3D580}">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294F79-7CC2-4C99-94A3-D8C67E7BE7A0}">
      <dsp:nvSpPr>
        <dsp:cNvPr id="0" name=""/>
        <dsp:cNvSpPr/>
      </dsp:nvSpPr>
      <dsp:spPr>
        <a:xfrm>
          <a:off x="1131174" y="2453027"/>
          <a:ext cx="293112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Continuum of Supports matched to student need </a:t>
          </a:r>
        </a:p>
      </dsp:txBody>
      <dsp:txXfrm>
        <a:off x="1131174" y="2453027"/>
        <a:ext cx="2931121" cy="979371"/>
      </dsp:txXfrm>
    </dsp:sp>
    <dsp:sp modelId="{B6148CD6-8CBA-4051-838B-BB090BC54E7E}">
      <dsp:nvSpPr>
        <dsp:cNvPr id="0" name=""/>
        <dsp:cNvSpPr/>
      </dsp:nvSpPr>
      <dsp:spPr>
        <a:xfrm>
          <a:off x="4062296" y="2453027"/>
          <a:ext cx="245130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488950">
            <a:lnSpc>
              <a:spcPct val="90000"/>
            </a:lnSpc>
            <a:spcBef>
              <a:spcPct val="0"/>
            </a:spcBef>
            <a:spcAft>
              <a:spcPct val="35000"/>
            </a:spcAft>
            <a:buNone/>
          </a:pPr>
          <a:r>
            <a:rPr lang="en-US" sz="1100" kern="1200"/>
            <a:t>Universal Instruction</a:t>
          </a:r>
        </a:p>
        <a:p>
          <a:pPr marL="0" lvl="0" indent="0" algn="l" defTabSz="488950">
            <a:lnSpc>
              <a:spcPct val="90000"/>
            </a:lnSpc>
            <a:spcBef>
              <a:spcPct val="0"/>
            </a:spcBef>
            <a:spcAft>
              <a:spcPct val="35000"/>
            </a:spcAft>
            <a:buNone/>
          </a:pPr>
          <a:r>
            <a:rPr lang="en-US" sz="1100" kern="1200"/>
            <a:t>Layered tiers of support</a:t>
          </a:r>
        </a:p>
      </dsp:txBody>
      <dsp:txXfrm>
        <a:off x="4062296" y="2453027"/>
        <a:ext cx="2451307" cy="979371"/>
      </dsp:txXfrm>
    </dsp:sp>
    <dsp:sp modelId="{F07F9561-BC30-408F-AC4B-851F123D1C95}">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277EDB-52CC-49B1-9503-35312B93ECDD}">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14C5D-7BFF-4F9E-9F6D-75B9D622DE0C}">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Family, Student, Community Engagement</a:t>
          </a:r>
        </a:p>
      </dsp:txBody>
      <dsp:txXfrm>
        <a:off x="1131174" y="3677241"/>
        <a:ext cx="5382429" cy="979371"/>
      </dsp:txXfrm>
    </dsp:sp>
    <dsp:sp modelId="{909B1735-A39A-4E07-9D3D-240C5E53A174}">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CDCC9-4DF9-4698-955F-F8FEA08A5F96}">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A4284-8907-42E9-A4F1-F9A825A21D4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Use of Evidence Based Practices</a:t>
          </a:r>
        </a:p>
      </dsp:txBody>
      <dsp:txXfrm>
        <a:off x="1131174" y="4901456"/>
        <a:ext cx="5382429" cy="979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E790B-8437-4510-AA9C-60302AED15CA}">
      <dsp:nvSpPr>
        <dsp:cNvPr id="0" name=""/>
        <dsp:cNvSpPr/>
      </dsp:nvSpPr>
      <dsp:spPr>
        <a:xfrm>
          <a:off x="0" y="50922"/>
          <a:ext cx="6513603" cy="10553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Usable Innovations</a:t>
          </a:r>
        </a:p>
      </dsp:txBody>
      <dsp:txXfrm>
        <a:off x="51517" y="102439"/>
        <a:ext cx="6410569" cy="952306"/>
      </dsp:txXfrm>
    </dsp:sp>
    <dsp:sp modelId="{BA053431-6290-43D4-B299-BE9BE167669A}">
      <dsp:nvSpPr>
        <dsp:cNvPr id="0" name=""/>
        <dsp:cNvSpPr/>
      </dsp:nvSpPr>
      <dsp:spPr>
        <a:xfrm>
          <a:off x="0" y="1232982"/>
          <a:ext cx="6513603" cy="1055340"/>
        </a:xfrm>
        <a:prstGeom prst="roundRect">
          <a:avLst/>
        </a:prstGeom>
        <a:solidFill>
          <a:schemeClr val="accent5">
            <a:hueOff val="226746"/>
            <a:satOff val="3667"/>
            <a:lumOff val="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Implementation Stages</a:t>
          </a:r>
        </a:p>
      </dsp:txBody>
      <dsp:txXfrm>
        <a:off x="51517" y="1284499"/>
        <a:ext cx="6410569" cy="952306"/>
      </dsp:txXfrm>
    </dsp:sp>
    <dsp:sp modelId="{4D5FD58E-C00E-4F11-800E-3FF586AB3639}">
      <dsp:nvSpPr>
        <dsp:cNvPr id="0" name=""/>
        <dsp:cNvSpPr/>
      </dsp:nvSpPr>
      <dsp:spPr>
        <a:xfrm>
          <a:off x="0" y="2415043"/>
          <a:ext cx="6513603" cy="1055340"/>
        </a:xfrm>
        <a:prstGeom prst="roundRect">
          <a:avLst/>
        </a:prstGeom>
        <a:solidFill>
          <a:schemeClr val="accent5">
            <a:hueOff val="453493"/>
            <a:satOff val="7333"/>
            <a:lumOff val="4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Implementation Drivers</a:t>
          </a:r>
        </a:p>
      </dsp:txBody>
      <dsp:txXfrm>
        <a:off x="51517" y="2466560"/>
        <a:ext cx="6410569" cy="952306"/>
      </dsp:txXfrm>
    </dsp:sp>
    <dsp:sp modelId="{ECC3347C-BF85-4783-975E-4996E65B198E}">
      <dsp:nvSpPr>
        <dsp:cNvPr id="0" name=""/>
        <dsp:cNvSpPr/>
      </dsp:nvSpPr>
      <dsp:spPr>
        <a:xfrm>
          <a:off x="0" y="3597103"/>
          <a:ext cx="6513603" cy="1055340"/>
        </a:xfrm>
        <a:prstGeom prst="roundRect">
          <a:avLst/>
        </a:prstGeom>
        <a:solidFill>
          <a:schemeClr val="accent5">
            <a:hueOff val="680239"/>
            <a:satOff val="11000"/>
            <a:lumOff val="7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Teams</a:t>
          </a:r>
        </a:p>
      </dsp:txBody>
      <dsp:txXfrm>
        <a:off x="51517" y="3648620"/>
        <a:ext cx="6410569" cy="952306"/>
      </dsp:txXfrm>
    </dsp:sp>
    <dsp:sp modelId="{8CEA9122-B709-40A3-92AD-4F253635135A}">
      <dsp:nvSpPr>
        <dsp:cNvPr id="0" name=""/>
        <dsp:cNvSpPr/>
      </dsp:nvSpPr>
      <dsp:spPr>
        <a:xfrm>
          <a:off x="0" y="4779163"/>
          <a:ext cx="6513603" cy="1055340"/>
        </a:xfrm>
        <a:prstGeom prst="roundRect">
          <a:avLst/>
        </a:prstGeom>
        <a:solidFill>
          <a:schemeClr val="accent5">
            <a:hueOff val="906985"/>
            <a:satOff val="14666"/>
            <a:lumOff val="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Improvement Cycles</a:t>
          </a:r>
        </a:p>
      </dsp:txBody>
      <dsp:txXfrm>
        <a:off x="51517" y="4830680"/>
        <a:ext cx="6410569"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D924BCBF-C69F-4D89-BAD6-50AE7C720EA0}" type="slidenum">
              <a:rPr lang="en-US" smtClean="0"/>
              <a:t>‹#›</a:t>
            </a:fld>
            <a:endParaRPr lang="en-US"/>
          </a:p>
        </p:txBody>
      </p:sp>
    </p:spTree>
    <p:extLst>
      <p:ext uri="{BB962C8B-B14F-4D97-AF65-F5344CB8AC3E}">
        <p14:creationId xmlns:p14="http://schemas.microsoft.com/office/powerpoint/2010/main" val="193708846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881032E-8435-4810-B872-D429860A9133}" type="slidenum">
              <a:rPr lang="en-US" smtClean="0"/>
              <a:t>‹#›</a:t>
            </a:fld>
            <a:endParaRPr lang="en-US"/>
          </a:p>
        </p:txBody>
      </p:sp>
    </p:spTree>
    <p:extLst>
      <p:ext uri="{BB962C8B-B14F-4D97-AF65-F5344CB8AC3E}">
        <p14:creationId xmlns:p14="http://schemas.microsoft.com/office/powerpoint/2010/main" val="157327999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wi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tmuseum.org/art/collection/search#!?q=Ralph%20Earl&amp;perPage=20&amp;sortBy=Relevance&amp;offset=0&amp;pageSize=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tmuseum.org/art/collection/search#!?q=Matthew%20Pratt&amp;perPage=20&amp;sortBy=Relevance&amp;offset=0&amp;pageSize=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tmuseum.org/art/collection/search#!?q=Ralph%20Earl&amp;perPage=20&amp;sortBy=Relevance&amp;offset=0&amp;pageSize=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irn.fpg.unc.edu/sites/nirn.fpg.unc.edu/files/imce/documents/NIRN%20Hexagon%20Discussion%20Analysis%20Tool%20v2.2.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iblsi.org/sites/default/files/Documents/Evaluation/Fidelity/RTFI/website_March2018_R-TFI%20Elementary-Level%20Edition_v1.3.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a:solidFill>
                  <a:schemeClr val="tx1"/>
                </a:solidFill>
                <a:effectLst/>
                <a:latin typeface="+mn-lt"/>
                <a:ea typeface="+mn-ea"/>
                <a:cs typeface="+mn-cs"/>
              </a:rPr>
              <a:t>Students without disabilities</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Two meta-analyses, analyzing the results of multiple, international studies into the effects of inclusive practices, since 1999 and 1980, respectively, while the third study focuses on social-emotional benefits beyond academic outcomes.</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first study found that “Studies into the effects of inclusion on the academic achievement of children without special educational needs mostly found positive or neutral results” (p. 78).</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second study includes the following summary: “The main finding of this meta-analysis shows that not only students with SEN [special educational needs] may benefit from this form of education, which has been demonstrated in all the meta-analyses performed so far, but also that inclusive education may be beneficial for students without SEN” (p. 47).</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208119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590088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defTabSz="931863">
              <a:buFontTx/>
              <a:buChar char="•"/>
            </a:pPr>
            <a:r>
              <a:rPr lang="en-US" altLang="en-US" sz="1050">
                <a:latin typeface="Arial" panose="020B0604020202020204" pitchFamily="34" charset="0"/>
              </a:rPr>
              <a:t>This conceptual framework shows the continuum of instructional modifications/ accommodations relating to content and methodology, including the point at which instruction becomes “specially designed”. </a:t>
            </a:r>
            <a:r>
              <a:rPr lang="en-US" sz="1050" kern="1200">
                <a:solidFill>
                  <a:schemeClr val="tx1"/>
                </a:solidFill>
                <a:effectLst/>
                <a:latin typeface="+mn-lt"/>
                <a:ea typeface="+mn-ea"/>
                <a:cs typeface="+mn-cs"/>
              </a:rPr>
              <a:t>The vertical axis includes the range of content modifications, while the horizontal axis represents modifications in methodology. </a:t>
            </a:r>
            <a:endParaRPr lang="en-US" altLang="en-US" sz="1050">
              <a:latin typeface="Arial" panose="020B0604020202020204" pitchFamily="34" charset="0"/>
            </a:endParaRPr>
          </a:p>
          <a:p>
            <a:pPr marL="174625" indent="-174625" defTabSz="931863">
              <a:buFontTx/>
              <a:buChar char="•"/>
            </a:pPr>
            <a:r>
              <a:rPr lang="en-US" altLang="en-US" sz="1050">
                <a:latin typeface="Arial" panose="020B0604020202020204" pitchFamily="34" charset="0"/>
              </a:rPr>
              <a:t>The IEP team determines how the instruction will be delivered, based on the unique needs of the student. </a:t>
            </a:r>
          </a:p>
          <a:p>
            <a:pPr marL="174625" indent="-174625" defTabSz="931863">
              <a:buFontTx/>
              <a:buChar char="•"/>
            </a:pPr>
            <a:r>
              <a:rPr lang="en-US" altLang="en-US" sz="1050">
                <a:latin typeface="Arial" panose="020B0604020202020204" pitchFamily="34" charset="0"/>
              </a:rPr>
              <a:t>Individual accommodations are not, by themselves, considered to be specially designed instruction. </a:t>
            </a:r>
            <a:r>
              <a:rPr lang="en-US" sz="1050" kern="1200">
                <a:solidFill>
                  <a:schemeClr val="tx1"/>
                </a:solidFill>
                <a:effectLst/>
                <a:latin typeface="+mn-lt"/>
                <a:ea typeface="+mn-ea"/>
                <a:cs typeface="+mn-cs"/>
              </a:rPr>
              <a:t>Accommodations are changes that are environmentally-related, while specially designed instruction involves adapting</a:t>
            </a:r>
            <a:r>
              <a:rPr lang="en-US" sz="1050" kern="1200" baseline="0">
                <a:solidFill>
                  <a:schemeClr val="tx1"/>
                </a:solidFill>
                <a:effectLst/>
                <a:latin typeface="+mn-lt"/>
                <a:ea typeface="+mn-ea"/>
                <a:cs typeface="+mn-cs"/>
              </a:rPr>
              <a:t> the</a:t>
            </a:r>
            <a:r>
              <a:rPr lang="en-US" sz="1050" kern="1200">
                <a:solidFill>
                  <a:schemeClr val="tx1"/>
                </a:solidFill>
                <a:effectLst/>
                <a:latin typeface="+mn-lt"/>
                <a:ea typeface="+mn-ea"/>
                <a:cs typeface="+mn-cs"/>
              </a:rPr>
              <a:t> content, methodology, or</a:t>
            </a:r>
            <a:r>
              <a:rPr lang="en-US" sz="1050" kern="1200" baseline="0">
                <a:solidFill>
                  <a:schemeClr val="tx1"/>
                </a:solidFill>
                <a:effectLst/>
                <a:latin typeface="+mn-lt"/>
                <a:ea typeface="+mn-ea"/>
                <a:cs typeface="+mn-cs"/>
              </a:rPr>
              <a:t> delivery of instruction.</a:t>
            </a:r>
            <a:endParaRPr lang="en-US" sz="1050" kern="1200">
              <a:solidFill>
                <a:schemeClr val="tx1"/>
              </a:solidFill>
              <a:effectLst/>
              <a:latin typeface="+mn-lt"/>
              <a:ea typeface="+mn-ea"/>
              <a:cs typeface="+mn-cs"/>
            </a:endParaRPr>
          </a:p>
          <a:p>
            <a:pPr marL="174625" indent="-174625" defTabSz="931863">
              <a:buFontTx/>
              <a:buChar char="•"/>
            </a:pPr>
            <a:r>
              <a:rPr lang="en-US" altLang="en-US" sz="1050">
                <a:latin typeface="Arial" panose="020B0604020202020204" pitchFamily="34" charset="0"/>
              </a:rPr>
              <a:t>Students with disabilities may have goals that are not related to the general curriculum, but instead are designed to address their very individual needs that are non-academic. They may also have goals that are related to the general curriculum, but at different levels than their non-disabled peers.  </a:t>
            </a:r>
          </a:p>
          <a:p>
            <a:pPr marL="174625" indent="-174625" defTabSz="931863">
              <a:buFontTx/>
              <a:buChar char="•"/>
            </a:pPr>
            <a:r>
              <a:rPr lang="en-US" altLang="en-US" sz="1050">
                <a:latin typeface="Arial" panose="020B0604020202020204" pitchFamily="34" charset="0"/>
              </a:rPr>
              <a:t>Students with disabilities may need to have the elements of instruction broken down and taught separately or with greater intensity. </a:t>
            </a:r>
          </a:p>
          <a:p>
            <a:pPr marL="174625" indent="-174625" defTabSz="931863">
              <a:buFontTx/>
              <a:buChar char="•"/>
            </a:pPr>
            <a:r>
              <a:rPr lang="en-US" altLang="en-US" sz="1050">
                <a:latin typeface="Arial" panose="020B0604020202020204" pitchFamily="34" charset="0"/>
              </a:rPr>
              <a:t>No matter how one adapts the content, methodology, or delivery of instruction, the instruction that is provided should be designed to: (a) meet the student’s unique individual needs that result from the student’s disability (as identified in the student’s current evaluation report); and (b) ensure the student’s access to the general curriculum so that the student can meet the educational standards that apply to all students.</a:t>
            </a:r>
          </a:p>
        </p:txBody>
      </p:sp>
      <p:sp>
        <p:nvSpPr>
          <p:cNvPr id="4" name="Slide Number Placeholder 3"/>
          <p:cNvSpPr>
            <a:spLocks noGrp="1"/>
          </p:cNvSpPr>
          <p:nvPr>
            <p:ph type="sldNum" sz="quarter" idx="10"/>
          </p:nvPr>
        </p:nvSpPr>
        <p:spPr/>
        <p:txBody>
          <a:bodyPr/>
          <a:lstStyle/>
          <a:p>
            <a:fld id="{4743F1E3-71E9-4C9D-979A-507005575817}" type="slidenum">
              <a:rPr lang="en-US" smtClean="0"/>
              <a:t>18</a:t>
            </a:fld>
            <a:endParaRPr lang="en-US"/>
          </a:p>
        </p:txBody>
      </p:sp>
    </p:spTree>
    <p:extLst>
      <p:ext uri="{BB962C8B-B14F-4D97-AF65-F5344CB8AC3E}">
        <p14:creationId xmlns:p14="http://schemas.microsoft.com/office/powerpoint/2010/main" val="157418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3F1E3-71E9-4C9D-979A-507005575817}" type="slidenum">
              <a:rPr lang="en-US" smtClean="0"/>
              <a:t>19</a:t>
            </a:fld>
            <a:endParaRPr lang="en-US"/>
          </a:p>
        </p:txBody>
      </p:sp>
    </p:spTree>
    <p:extLst>
      <p:ext uri="{BB962C8B-B14F-4D97-AF65-F5344CB8AC3E}">
        <p14:creationId xmlns:p14="http://schemas.microsoft.com/office/powerpoint/2010/main" val="12619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3F1E3-71E9-4C9D-979A-507005575817}" type="slidenum">
              <a:rPr lang="en-US" smtClean="0"/>
              <a:t>20</a:t>
            </a:fld>
            <a:endParaRPr lang="en-US"/>
          </a:p>
        </p:txBody>
      </p:sp>
    </p:spTree>
    <p:extLst>
      <p:ext uri="{BB962C8B-B14F-4D97-AF65-F5344CB8AC3E}">
        <p14:creationId xmlns:p14="http://schemas.microsoft.com/office/powerpoint/2010/main" val="2415143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Freeman, Traverso,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07B19-B810-4F7C-82C0-CAFB60C75B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02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1A130B-81F3-4120-9017-1A6E5215AF94}" type="slidenum">
              <a:rPr lang="en-US">
                <a:solidFill>
                  <a:srgbClr val="000000"/>
                </a:solidFill>
                <a:latin typeface="Arial"/>
              </a:rPr>
              <a:pPr eaLnBrk="1" hangingPunct="1"/>
              <a:t>25</a:t>
            </a:fld>
            <a:endParaRPr lang="en-US">
              <a:solidFill>
                <a:srgbClr val="000000"/>
              </a:solidFill>
              <a:latin typeface="Arial"/>
            </a:endParaRPr>
          </a:p>
        </p:txBody>
      </p:sp>
      <p:sp>
        <p:nvSpPr>
          <p:cNvPr id="131075" name="Rectangle 7"/>
          <p:cNvSpPr txBox="1">
            <a:spLocks noGrp="1" noChangeArrowheads="1"/>
          </p:cNvSpPr>
          <p:nvPr/>
        </p:nvSpPr>
        <p:spPr bwMode="auto">
          <a:xfrm>
            <a:off x="2913460" y="11580284"/>
            <a:ext cx="222885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AF6CA537-3F34-432C-BD02-30CF17D0B0A8}" type="slidenum">
              <a:rPr lang="en-US" sz="1200" smtClean="0">
                <a:solidFill>
                  <a:srgbClr val="000000"/>
                </a:solidFill>
                <a:latin typeface="Arial"/>
              </a:rPr>
              <a:pPr algn="r" eaLnBrk="1" fontAlgn="base" hangingPunct="1">
                <a:spcBef>
                  <a:spcPct val="0"/>
                </a:spcBef>
                <a:spcAft>
                  <a:spcPct val="0"/>
                </a:spcAft>
              </a:pPr>
              <a:t>25</a:t>
            </a:fld>
            <a:endParaRPr lang="en-US" sz="1200">
              <a:solidFill>
                <a:srgbClr val="000000"/>
              </a:solidFill>
              <a:latin typeface="Arial"/>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Slide Starter: “This visual is the organizing logic of a Multi-Tiered Behavioral Framework…</a:t>
            </a:r>
          </a:p>
          <a:p>
            <a:endParaRPr lang="en-US" sz="1200" b="0" i="0" u="sng" kern="1200">
              <a:solidFill>
                <a:schemeClr val="tx1"/>
              </a:solidFill>
              <a:effectLst/>
              <a:latin typeface="+mn-lt"/>
              <a:ea typeface="+mn-ea"/>
              <a:cs typeface="+mn-cs"/>
            </a:endParaRPr>
          </a:p>
          <a:p>
            <a:endParaRPr lang="en-US" sz="1200" b="0" i="0" u="sng"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Sources</a:t>
            </a:r>
            <a:r>
              <a:rPr lang="en-US" sz="1200" b="0" i="0" kern="1200">
                <a:solidFill>
                  <a:schemeClr val="tx1"/>
                </a:solidFill>
                <a:effectLst/>
                <a:latin typeface="+mn-lt"/>
                <a:ea typeface="+mn-ea"/>
                <a:cs typeface="+mn-cs"/>
              </a:rPr>
              <a:t>: </a:t>
            </a:r>
          </a:p>
          <a:p>
            <a:r>
              <a:rPr lang="en-US" sz="1200" b="0" i="0" kern="1200">
                <a:solidFill>
                  <a:schemeClr val="tx1"/>
                </a:solidFill>
                <a:effectLst/>
                <a:latin typeface="+mn-lt"/>
                <a:ea typeface="+mn-ea"/>
                <a:cs typeface="+mn-cs"/>
              </a:rPr>
              <a:t>1. </a:t>
            </a:r>
            <a:r>
              <a:rPr lang="en-US" sz="1200" i="1">
                <a:solidFill>
                  <a:srgbClr val="000000"/>
                </a:solidFill>
                <a:latin typeface="Arial"/>
                <a:cs typeface="Arial"/>
              </a:rPr>
              <a:t>What is a systems Approach in school-wide PBIS? </a:t>
            </a:r>
            <a:r>
              <a:rPr lang="en-US" sz="1200">
                <a:solidFill>
                  <a:srgbClr val="000000"/>
                </a:solidFill>
                <a:latin typeface="Arial"/>
                <a:cs typeface="Arial"/>
              </a:rPr>
              <a:t>OSEP Technical Assistance on Positive Behavioral Interventions and Supports.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effectLst/>
                <a:latin typeface="Arial"/>
                <a:ea typeface="+mn-ea"/>
                <a:cs typeface="Arial"/>
              </a:rPr>
              <a:t>2. </a:t>
            </a:r>
            <a:r>
              <a:rPr lang="en-US" sz="1200">
                <a:solidFill>
                  <a:srgbClr val="929292"/>
                </a:solidFill>
              </a:rPr>
              <a:t>McIntosh, K.&amp; Goodman, S. (2016). </a:t>
            </a:r>
            <a:r>
              <a:rPr lang="en-US" sz="1200" i="1">
                <a:solidFill>
                  <a:srgbClr val="929292"/>
                </a:solidFill>
              </a:rPr>
              <a:t>Integrated Multi-Tiered Systems of Support: Blending RTI and PBIS. </a:t>
            </a:r>
            <a:r>
              <a:rPr lang="en-US" sz="1200">
                <a:solidFill>
                  <a:srgbClr val="929292"/>
                </a:solidFill>
              </a:rPr>
              <a:t>New York: Guilford Press.</a:t>
            </a:r>
          </a:p>
          <a:p>
            <a:endParaRPr lang="en-US" sz="1200" b="0" i="0" kern="1200">
              <a:solidFill>
                <a:srgbClr val="000000"/>
              </a:solidFill>
              <a:effectLst/>
              <a:latin typeface="Arial"/>
              <a:ea typeface="+mn-ea"/>
              <a:cs typeface="Arial"/>
            </a:endParaRPr>
          </a:p>
          <a:p>
            <a:r>
              <a:rPr lang="en-US" sz="1200" b="1" i="0" kern="1200">
                <a:solidFill>
                  <a:schemeClr val="tx1"/>
                </a:solidFill>
                <a:effectLst/>
                <a:latin typeface="+mn-lt"/>
                <a:ea typeface="+mn-ea"/>
                <a:cs typeface="+mn-cs"/>
              </a:rPr>
              <a:t>Outcomes:</a:t>
            </a:r>
            <a:r>
              <a:rPr lang="en-US" sz="1200" b="0" i="0" kern="1200">
                <a:solidFill>
                  <a:schemeClr val="tx1"/>
                </a:solidFill>
                <a:effectLst/>
                <a:latin typeface="+mn-lt"/>
                <a:ea typeface="+mn-ea"/>
                <a:cs typeface="+mn-cs"/>
              </a:rPr>
              <a:t> academic and behavior targets that are endorsed and emphasized by students, families, and educators. (What is important to each particular learning community?)</a:t>
            </a:r>
          </a:p>
          <a:p>
            <a:r>
              <a:rPr lang="en-US" sz="1200" b="1" i="0" kern="1200">
                <a:solidFill>
                  <a:schemeClr val="tx1"/>
                </a:solidFill>
                <a:effectLst/>
                <a:latin typeface="+mn-lt"/>
                <a:ea typeface="+mn-ea"/>
                <a:cs typeface="+mn-cs"/>
              </a:rPr>
              <a:t>Practices:</a:t>
            </a:r>
            <a:r>
              <a:rPr lang="en-US" sz="1200" b="0" i="0" kern="1200">
                <a:solidFill>
                  <a:schemeClr val="tx1"/>
                </a:solidFill>
                <a:effectLst/>
                <a:latin typeface="+mn-lt"/>
                <a:ea typeface="+mn-ea"/>
                <a:cs typeface="+mn-cs"/>
              </a:rPr>
              <a:t> interventions and strategies that are evidence based. (How will you reach the goals?)</a:t>
            </a:r>
          </a:p>
          <a:p>
            <a:r>
              <a:rPr lang="en-US" sz="1200" b="1" i="0" kern="1200">
                <a:solidFill>
                  <a:schemeClr val="tx1"/>
                </a:solidFill>
                <a:effectLst/>
                <a:latin typeface="+mn-lt"/>
                <a:ea typeface="+mn-ea"/>
                <a:cs typeface="+mn-cs"/>
              </a:rPr>
              <a:t>Data:</a:t>
            </a:r>
            <a:r>
              <a:rPr lang="en-US" sz="1200" b="0" i="0" kern="1200">
                <a:solidFill>
                  <a:schemeClr val="tx1"/>
                </a:solidFill>
                <a:effectLst/>
                <a:latin typeface="+mn-lt"/>
                <a:ea typeface="+mn-ea"/>
                <a:cs typeface="+mn-cs"/>
              </a:rPr>
              <a:t> information that is used to identify status, need for change, and effects of interventions. (What data will you use to support your success or barriers?)</a:t>
            </a:r>
          </a:p>
          <a:p>
            <a:r>
              <a:rPr lang="en-US" sz="1200" b="1" i="0" kern="1200">
                <a:solidFill>
                  <a:schemeClr val="tx1"/>
                </a:solidFill>
                <a:effectLst/>
                <a:latin typeface="+mn-lt"/>
                <a:ea typeface="+mn-ea"/>
                <a:cs typeface="+mn-cs"/>
              </a:rPr>
              <a:t>Systems:</a:t>
            </a:r>
            <a:r>
              <a:rPr lang="en-US" sz="1200" b="0" i="0" kern="1200">
                <a:solidFill>
                  <a:schemeClr val="tx1"/>
                </a:solidFill>
                <a:effectLst/>
                <a:latin typeface="+mn-lt"/>
                <a:ea typeface="+mn-ea"/>
                <a:cs typeface="+mn-cs"/>
              </a:rPr>
              <a:t> supports that are needed to enable the accurate and durable implementation of the practices of MTSS. (What durable systems can be implemented that will sustain this over the long haul?)</a:t>
            </a:r>
          </a:p>
          <a:p>
            <a:pPr eaLnBrk="1" hangingPunct="1"/>
            <a:endParaRPr lang="en-US"/>
          </a:p>
          <a:p>
            <a:pPr eaLnBrk="1" hangingPunct="1"/>
            <a:r>
              <a:rPr lang="en-US"/>
              <a:t>The framework language is familiar and used often when discussing MTSS.  By framework, we mean MTSS is a singular method of organizing the decision making, implementation, and progress monitoring of school operations.  The circles represent the key components of that framework, and are used to organize the school’s way of work.  Start with identifying outcomes, which for whole school is often Social Competence and Academic achievement…</a:t>
            </a:r>
          </a:p>
          <a:p>
            <a:pPr eaLnBrk="1" hangingPunct="1"/>
            <a:endParaRPr lang="en-US"/>
          </a:p>
          <a:p>
            <a:pPr eaLnBrk="1" hangingPunct="1"/>
            <a:r>
              <a:rPr lang="en-US" baseline="0"/>
              <a:t>Then we look to the data to uncover our “current reality” or what is showing up around this outcome-where are we/where do we stand. We would use the data to identify a precision statement that clearly defines the current reality (problem to address). Then we would look to our resources (e.g., resource map) to identify what practices we might have that would support students with the issues showing up in our data (e.g., school-wide expectations defined, taught, and reinforced for respectful behavior). Then we look at what supports would be necessary to support the adults to implement the practices identified to support students. Then we return to data to monitor progress and make decisions as to whether or not what we implemented worked. If not, was it because we lacked fidelity? Or was it because it wasn’t the right match of practices to need? Do we need different systems (supports) for the adults.</a:t>
            </a:r>
          </a:p>
          <a:p>
            <a:pPr eaLnBrk="1" hangingPunct="1"/>
            <a:endParaRPr lang="en-US" baseline="0"/>
          </a:p>
          <a:p>
            <a:r>
              <a:rPr lang="en-US" u="sng">
                <a:solidFill>
                  <a:srgbClr val="C00000"/>
                </a:solidFill>
              </a:rPr>
              <a:t>Cultural Relevancy:</a:t>
            </a:r>
          </a:p>
          <a:p>
            <a:r>
              <a:rPr lang="en-US">
                <a:solidFill>
                  <a:srgbClr val="C00000"/>
                </a:solidFill>
              </a:rPr>
              <a:t>Culturally relevant </a:t>
            </a:r>
            <a:r>
              <a:rPr lang="en-US"/>
              <a:t>behavior support:</a:t>
            </a:r>
            <a:r>
              <a:rPr lang="en-US" baseline="0"/>
              <a:t>  </a:t>
            </a:r>
            <a:r>
              <a:rPr lang="en-US"/>
              <a:t>Teach behaviors that are socially relevant to Culturally and Linguistically Diverse (CLD) students</a:t>
            </a:r>
          </a:p>
          <a:p>
            <a:pPr lvl="2"/>
            <a:endParaRPr lang="en-US"/>
          </a:p>
          <a:p>
            <a:r>
              <a:rPr lang="en-US">
                <a:solidFill>
                  <a:srgbClr val="C00000"/>
                </a:solidFill>
              </a:rPr>
              <a:t>Culturally validating </a:t>
            </a:r>
            <a:r>
              <a:rPr lang="en-US"/>
              <a:t>behavior support:</a:t>
            </a:r>
            <a:r>
              <a:rPr lang="en-US" baseline="0"/>
              <a:t>  </a:t>
            </a:r>
            <a:r>
              <a:rPr lang="en-US"/>
              <a:t>Acknowledge students’ cultural identity as a strength</a:t>
            </a:r>
          </a:p>
          <a:p>
            <a:endParaRPr lang="en-US"/>
          </a:p>
          <a:p>
            <a:r>
              <a:rPr lang="en-US"/>
              <a:t>Establish </a:t>
            </a:r>
            <a:r>
              <a:rPr lang="en-US">
                <a:solidFill>
                  <a:srgbClr val="C00000"/>
                </a:solidFill>
              </a:rPr>
              <a:t>cultural validity </a:t>
            </a:r>
            <a:r>
              <a:rPr lang="en-US"/>
              <a:t>of data:</a:t>
            </a:r>
            <a:r>
              <a:rPr lang="en-US" baseline="0"/>
              <a:t>  </a:t>
            </a:r>
            <a:r>
              <a:rPr lang="en-US"/>
              <a:t>Carefully review operational definitions of behavioral violations</a:t>
            </a:r>
            <a:br>
              <a:rPr lang="en-US"/>
            </a:br>
            <a:endParaRPr lang="en-US"/>
          </a:p>
          <a:p>
            <a:r>
              <a:rPr lang="en-US">
                <a:solidFill>
                  <a:srgbClr val="C00000"/>
                </a:solidFill>
              </a:rPr>
              <a:t>Disaggregate ODR data </a:t>
            </a:r>
            <a:r>
              <a:rPr lang="en-US"/>
              <a:t>by student race.</a:t>
            </a:r>
            <a:r>
              <a:rPr lang="en-US" baseline="0"/>
              <a:t> </a:t>
            </a:r>
            <a:r>
              <a:rPr lang="en-US"/>
              <a:t>For example, ethnicity report of the School Wide Information System (</a:t>
            </a:r>
            <a:r>
              <a:rPr lang="en-US">
                <a:hlinkClick r:id="rId3"/>
              </a:rPr>
              <a:t>www.swis.org</a:t>
            </a:r>
            <a:r>
              <a:rPr lang="en-US"/>
              <a:t>)</a:t>
            </a:r>
            <a:br>
              <a:rPr lang="en-US"/>
            </a:br>
            <a:endParaRPr lang="en-US"/>
          </a:p>
          <a:p>
            <a:r>
              <a:rPr lang="en-US">
                <a:solidFill>
                  <a:srgbClr val="C00000"/>
                </a:solidFill>
              </a:rPr>
              <a:t>Revise measures:</a:t>
            </a:r>
            <a:r>
              <a:rPr lang="en-US" baseline="0">
                <a:solidFill>
                  <a:srgbClr val="C00000"/>
                </a:solidFill>
              </a:rPr>
              <a:t>  </a:t>
            </a:r>
            <a:r>
              <a:rPr lang="en-US"/>
              <a:t>Provide schools with tools to assess extent to which culturally responsive systems and practices are in place</a:t>
            </a:r>
          </a:p>
          <a:p>
            <a:endParaRPr lang="en-US"/>
          </a:p>
          <a:p>
            <a:r>
              <a:rPr lang="en-US"/>
              <a:t>Generate school-wide commitment to </a:t>
            </a:r>
            <a:r>
              <a:rPr lang="en-US">
                <a:solidFill>
                  <a:srgbClr val="C00000"/>
                </a:solidFill>
              </a:rPr>
              <a:t>culturally equitable </a:t>
            </a:r>
            <a:r>
              <a:rPr lang="en-US"/>
              <a:t>behavioral outcomes:</a:t>
            </a:r>
            <a:r>
              <a:rPr lang="en-US" baseline="0"/>
              <a:t>  </a:t>
            </a:r>
            <a:r>
              <a:rPr lang="en-US"/>
              <a:t>Define school-wide behavioral goals in collaboration with parents of CLD students</a:t>
            </a:r>
            <a:br>
              <a:rPr lang="en-US"/>
            </a:br>
            <a:endParaRPr lang="en-US"/>
          </a:p>
          <a:p>
            <a:r>
              <a:rPr lang="en-US"/>
              <a:t>Increase </a:t>
            </a:r>
            <a:r>
              <a:rPr lang="en-US">
                <a:solidFill>
                  <a:srgbClr val="C00000"/>
                </a:solidFill>
              </a:rPr>
              <a:t>accountability</a:t>
            </a:r>
            <a:r>
              <a:rPr lang="en-US"/>
              <a:t> for equitable outcomes.</a:t>
            </a:r>
            <a:r>
              <a:rPr lang="en-US" baseline="0"/>
              <a:t>  </a:t>
            </a:r>
            <a:r>
              <a:rPr lang="en-US"/>
              <a:t>Review extent to which defined goals are met.</a:t>
            </a:r>
          </a:p>
          <a:p>
            <a:pPr eaLnBrk="1" hangingPunct="1"/>
            <a:endParaRPr lang="en-US"/>
          </a:p>
          <a:p>
            <a:pPr eaLnBrk="1" hangingPunct="1"/>
            <a:endParaRPr lang="en-US"/>
          </a:p>
        </p:txBody>
      </p:sp>
    </p:spTree>
    <p:extLst>
      <p:ext uri="{BB962C8B-B14F-4D97-AF65-F5344CB8AC3E}">
        <p14:creationId xmlns:p14="http://schemas.microsoft.com/office/powerpoint/2010/main" val="230341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91AC37-4626-49EE-9018-CAEA399FA0C3}" type="slidenum">
              <a:rPr lang="en-US" smtClean="0"/>
              <a:t>26</a:t>
            </a:fld>
            <a:endParaRPr lang="en-US"/>
          </a:p>
        </p:txBody>
      </p:sp>
    </p:spTree>
    <p:extLst>
      <p:ext uri="{BB962C8B-B14F-4D97-AF65-F5344CB8AC3E}">
        <p14:creationId xmlns:p14="http://schemas.microsoft.com/office/powerpoint/2010/main" val="2502710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Marinus</a:t>
            </a:r>
            <a:r>
              <a:rPr lang="en-US"/>
              <a:t> </a:t>
            </a:r>
            <a:r>
              <a:rPr lang="en-US" err="1"/>
              <a:t>Willett,ca</a:t>
            </a:r>
            <a:r>
              <a:rPr lang="en-US"/>
              <a:t>. 1791</a:t>
            </a:r>
          </a:p>
          <a:p>
            <a:r>
              <a:rPr lang="en-US">
                <a:hlinkClick r:id="rId3"/>
              </a:rPr>
              <a:t>Ralph Earl</a:t>
            </a:r>
            <a:r>
              <a:rPr lang="en-US"/>
              <a:t> American</a:t>
            </a:r>
          </a:p>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27</a:t>
            </a:fld>
            <a:endParaRPr lang="en-US"/>
          </a:p>
        </p:txBody>
      </p:sp>
    </p:spTree>
    <p:extLst>
      <p:ext uri="{BB962C8B-B14F-4D97-AF65-F5344CB8AC3E}">
        <p14:creationId xmlns:p14="http://schemas.microsoft.com/office/powerpoint/2010/main" val="385479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96"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696"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434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6BE20E3-DCDF-4475-9F35-2BC21C7A306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25513"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1737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LRE 1 is up from 56.6%</a:t>
            </a:r>
            <a:r>
              <a:rPr lang="en-US" baseline="0"/>
              <a:t> in 2018 to 57.7% in 2019</a:t>
            </a:r>
          </a:p>
          <a:p>
            <a:endParaRPr lang="en-US" baseline="0"/>
          </a:p>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361824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17553">
              <a:defRPr sz="1200">
                <a:solidFill>
                  <a:schemeClr val="tx1"/>
                </a:solidFill>
                <a:latin typeface="Arial" charset="0"/>
                <a:ea typeface="ＭＳ Ｐゴシック" charset="0"/>
                <a:cs typeface="ＭＳ Ｐゴシック" charset="0"/>
              </a:defRPr>
            </a:lvl1pPr>
            <a:lvl2pPr marL="730615" indent="-280406" defTabSz="917553">
              <a:defRPr sz="1200">
                <a:solidFill>
                  <a:schemeClr val="tx1"/>
                </a:solidFill>
                <a:latin typeface="Arial" charset="0"/>
                <a:ea typeface="ＭＳ Ｐゴシック" charset="0"/>
              </a:defRPr>
            </a:lvl2pPr>
            <a:lvl3pPr marL="1124742" indent="-224325" defTabSz="917553">
              <a:defRPr sz="1200">
                <a:solidFill>
                  <a:schemeClr val="tx1"/>
                </a:solidFill>
                <a:latin typeface="Arial" charset="0"/>
                <a:ea typeface="ＭＳ Ｐゴシック" charset="0"/>
              </a:defRPr>
            </a:lvl3pPr>
            <a:lvl4pPr marL="1576508" indent="-224325" defTabSz="917553">
              <a:defRPr sz="1200">
                <a:solidFill>
                  <a:schemeClr val="tx1"/>
                </a:solidFill>
                <a:latin typeface="Arial" charset="0"/>
                <a:ea typeface="ＭＳ Ｐゴシック" charset="0"/>
              </a:defRPr>
            </a:lvl4pPr>
            <a:lvl5pPr marL="2026716" indent="-224325" defTabSz="917553">
              <a:defRPr sz="1200">
                <a:solidFill>
                  <a:schemeClr val="tx1"/>
                </a:solidFill>
                <a:latin typeface="Arial" charset="0"/>
                <a:ea typeface="ＭＳ Ｐゴシック" charset="0"/>
              </a:defRPr>
            </a:lvl5pPr>
            <a:lvl6pPr marL="2475367" indent="-224325" defTabSz="917553" eaLnBrk="0" fontAlgn="base" hangingPunct="0">
              <a:spcBef>
                <a:spcPct val="30000"/>
              </a:spcBef>
              <a:spcAft>
                <a:spcPct val="0"/>
              </a:spcAft>
              <a:defRPr sz="1200">
                <a:solidFill>
                  <a:schemeClr val="tx1"/>
                </a:solidFill>
                <a:latin typeface="Arial" charset="0"/>
                <a:ea typeface="ＭＳ Ｐゴシック" charset="0"/>
              </a:defRPr>
            </a:lvl6pPr>
            <a:lvl7pPr marL="2924017" indent="-224325" defTabSz="917553" eaLnBrk="0" fontAlgn="base" hangingPunct="0">
              <a:spcBef>
                <a:spcPct val="30000"/>
              </a:spcBef>
              <a:spcAft>
                <a:spcPct val="0"/>
              </a:spcAft>
              <a:defRPr sz="1200">
                <a:solidFill>
                  <a:schemeClr val="tx1"/>
                </a:solidFill>
                <a:latin typeface="Arial" charset="0"/>
                <a:ea typeface="ＭＳ Ｐゴシック" charset="0"/>
              </a:defRPr>
            </a:lvl7pPr>
            <a:lvl8pPr marL="3372667" indent="-224325" defTabSz="917553" eaLnBrk="0" fontAlgn="base" hangingPunct="0">
              <a:spcBef>
                <a:spcPct val="30000"/>
              </a:spcBef>
              <a:spcAft>
                <a:spcPct val="0"/>
              </a:spcAft>
              <a:defRPr sz="1200">
                <a:solidFill>
                  <a:schemeClr val="tx1"/>
                </a:solidFill>
                <a:latin typeface="Arial" charset="0"/>
                <a:ea typeface="ＭＳ Ｐゴシック" charset="0"/>
              </a:defRPr>
            </a:lvl8pPr>
            <a:lvl9pPr marL="3821318" indent="-224325" defTabSz="917553" eaLnBrk="0" fontAlgn="base" hangingPunct="0">
              <a:spcBef>
                <a:spcPct val="30000"/>
              </a:spcBef>
              <a:spcAft>
                <a:spcPct val="0"/>
              </a:spcAft>
              <a:defRPr sz="1200">
                <a:solidFill>
                  <a:schemeClr val="tx1"/>
                </a:solidFill>
                <a:latin typeface="Arial" charset="0"/>
                <a:ea typeface="ＭＳ Ｐゴシック" charset="0"/>
              </a:defRPr>
            </a:lvl9pPr>
          </a:lstStyle>
          <a:p>
            <a:pPr marL="0" marR="0" lvl="0" indent="0" algn="r" defTabSz="917553" rtl="0" eaLnBrk="1" fontAlgn="auto" latinLnBrk="0" hangingPunct="1">
              <a:lnSpc>
                <a:spcPct val="100000"/>
              </a:lnSpc>
              <a:spcBef>
                <a:spcPts val="0"/>
              </a:spcBef>
              <a:spcAft>
                <a:spcPts val="0"/>
              </a:spcAft>
              <a:buClrTx/>
              <a:buSzTx/>
              <a:buFontTx/>
              <a:buNone/>
              <a:tabLst/>
              <a:defRPr/>
            </a:pPr>
            <a:fld id="{BCC60DC8-C63B-AA47-91CE-03A44A74CA0F}" type="slidenum">
              <a:rPr kumimoji="0" lang="en-US" sz="1300" b="0" i="0" u="none" strike="noStrike" kern="1200" cap="none" spc="0" normalizeH="0" baseline="0" noProof="0">
                <a:ln>
                  <a:noFill/>
                </a:ln>
                <a:solidFill>
                  <a:prstClr val="black"/>
                </a:solidFill>
                <a:effectLst/>
                <a:uLnTx/>
                <a:uFillTx/>
                <a:latin typeface="Tw Cen MT"/>
                <a:ea typeface="ＭＳ Ｐゴシック" charset="0"/>
              </a:rPr>
              <a:pPr marL="0" marR="0" lvl="0" indent="0" algn="r" defTabSz="917553"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77827"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06" tIns="45902" rIns="91806" bIns="45902" anchor="b"/>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A80088A-85F1-C149-9124-6931C2D82C8F}" type="slidenum">
              <a:rPr kumimoji="0" lang="en-US" sz="1300" b="0" i="0" u="none" strike="noStrike" kern="1200" cap="none" spc="0" normalizeH="0" baseline="0" noProof="0">
                <a:ln>
                  <a:noFill/>
                </a:ln>
                <a:solidFill>
                  <a:prstClr val="black"/>
                </a:solidFill>
                <a:effectLst/>
                <a:uLnTx/>
                <a:uFillTx/>
                <a:latin typeface="Tw Cen MT"/>
                <a:ea typeface="ＭＳ Ｐゴシック" charset="0"/>
                <a:cs typeface="Tw Cen MT"/>
              </a:rPr>
              <a:pPr marL="0" marR="0" lvl="0" indent="0" algn="r" defTabSz="931863"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77828" name="Rectangle 7"/>
          <p:cNvSpPr txBox="1">
            <a:spLocks noGrp="1" noChangeArrowheads="1"/>
          </p:cNvSpPr>
          <p:nvPr/>
        </p:nvSpPr>
        <p:spPr bwMode="auto">
          <a:xfrm>
            <a:off x="3885579" y="8688049"/>
            <a:ext cx="2972421" cy="45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806" tIns="45902" rIns="91806" bIns="45902" anchor="b"/>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pPr marL="0" marR="0" lvl="0" indent="0" algn="r" defTabSz="931863" rtl="0" eaLnBrk="0" fontAlgn="auto" latinLnBrk="0" hangingPunct="0">
              <a:lnSpc>
                <a:spcPct val="100000"/>
              </a:lnSpc>
              <a:spcBef>
                <a:spcPts val="0"/>
              </a:spcBef>
              <a:spcAft>
                <a:spcPts val="0"/>
              </a:spcAft>
              <a:buClrTx/>
              <a:buSzTx/>
              <a:buFontTx/>
              <a:buNone/>
              <a:tabLst/>
              <a:defRPr/>
            </a:pPr>
            <a:fld id="{FE7FA933-D41E-C048-9A47-937715CAB800}" type="slidenum">
              <a:rPr kumimoji="0" lang="en-US" sz="1300" b="0" i="0" u="none" strike="noStrike" kern="1200" cap="none" spc="0" normalizeH="0" baseline="0" noProof="0">
                <a:ln>
                  <a:noFill/>
                </a:ln>
                <a:solidFill>
                  <a:prstClr val="black"/>
                </a:solidFill>
                <a:effectLst/>
                <a:uLnTx/>
                <a:uFillTx/>
                <a:latin typeface="Tw Cen MT"/>
                <a:ea typeface="ＭＳ Ｐゴシック" charset="0"/>
                <a:cs typeface="Tw Cen MT"/>
              </a:rPr>
              <a:pPr marL="0" marR="0" lvl="0" indent="0" algn="r" defTabSz="931863" rtl="0" eaLnBrk="0" fontAlgn="auto" latinLnBrk="0" hangingPunct="0">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77829" name="Rectangle 2"/>
          <p:cNvSpPr>
            <a:spLocks noGrp="1" noRot="1" noChangeAspect="1" noChangeArrowheads="1" noTextEdit="1"/>
          </p:cNvSpPr>
          <p:nvPr>
            <p:ph type="sldImg"/>
          </p:nvPr>
        </p:nvSpPr>
        <p:spPr>
          <a:xfrm>
            <a:off x="381000" y="685800"/>
            <a:ext cx="6096000" cy="3429000"/>
          </a:xfrm>
          <a:ln/>
        </p:spPr>
      </p:sp>
      <p:sp>
        <p:nvSpPr>
          <p:cNvPr id="120838" name="Rectangle 3"/>
          <p:cNvSpPr>
            <a:spLocks noGrp="1" noChangeArrowheads="1"/>
          </p:cNvSpPr>
          <p:nvPr>
            <p:ph type="body" idx="1"/>
          </p:nvPr>
        </p:nvSpPr>
        <p:spPr>
          <a:xfrm>
            <a:off x="913158" y="4344025"/>
            <a:ext cx="5031685" cy="4112926"/>
          </a:xfrm>
          <a:solidFill>
            <a:srgbClr val="FFFFFF"/>
          </a:solidFill>
          <a:ln>
            <a:solidFill>
              <a:srgbClr val="000000"/>
            </a:solid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91806" tIns="45902" rIns="91806" bIns="45902"/>
          <a:lstStyle/>
          <a:p>
            <a:pPr eaLnBrk="1" hangingPunct="1">
              <a:defRPr/>
            </a:pPr>
            <a:r>
              <a:rPr lang="en-US">
                <a:cs typeface="+mn-cs"/>
              </a:rPr>
              <a:t>“At the top, pay attention to</a:t>
            </a:r>
            <a:r>
              <a:rPr lang="en-US" baseline="0">
                <a:cs typeface="+mn-cs"/>
              </a:rPr>
              <a:t> the word ‘Conversations’</a:t>
            </a:r>
          </a:p>
          <a:p>
            <a:pPr eaLnBrk="1" hangingPunct="1">
              <a:defRPr/>
            </a:pPr>
            <a:r>
              <a:rPr lang="en-US" baseline="0">
                <a:cs typeface="+mn-cs"/>
              </a:rPr>
              <a:t>You have these teams/conversations taking place for the difference components of your systems development and implementation and progress-monitoring of your practice</a:t>
            </a:r>
          </a:p>
          <a:p>
            <a:pPr eaLnBrk="1" hangingPunct="1">
              <a:defRPr/>
            </a:pPr>
            <a:endParaRPr lang="en-US" baseline="0">
              <a:cs typeface="+mn-cs"/>
            </a:endParaRPr>
          </a:p>
          <a:p>
            <a:pPr eaLnBrk="1" hangingPunct="1">
              <a:defRPr/>
            </a:pPr>
            <a:r>
              <a:rPr lang="en-US" baseline="0">
                <a:cs typeface="+mn-cs"/>
              </a:rPr>
              <a:t>This team is talking about the system. How is that different than the FBA Problem-solving team?</a:t>
            </a:r>
          </a:p>
          <a:p>
            <a:pPr eaLnBrk="1" hangingPunct="1">
              <a:defRPr/>
            </a:pPr>
            <a:endParaRPr lang="en-US" baseline="0">
              <a:cs typeface="+mn-cs"/>
            </a:endParaRPr>
          </a:p>
          <a:p>
            <a:pPr eaLnBrk="1" hangingPunct="1">
              <a:defRPr/>
            </a:pPr>
            <a:r>
              <a:rPr lang="en-US" baseline="0">
                <a:cs typeface="+mn-cs"/>
              </a:rPr>
              <a:t>Tier 3 team is also focused on building the interventions, not working on individual students. The individual student teams are the bottom boxes of “Complex FBA/BIP” and “Wrap/RENEW”</a:t>
            </a:r>
          </a:p>
          <a:p>
            <a:pPr eaLnBrk="1" hangingPunct="1">
              <a:defRPr/>
            </a:pPr>
            <a:endParaRPr lang="en-US" baseline="0">
              <a:cs typeface="+mn-cs"/>
            </a:endParaRPr>
          </a:p>
          <a:p>
            <a:pPr eaLnBrk="1" hangingPunct="1">
              <a:defRPr/>
            </a:pPr>
            <a:endParaRPr lang="en-US">
              <a:cs typeface="+mn-cs"/>
            </a:endParaRPr>
          </a:p>
        </p:txBody>
      </p:sp>
    </p:spTree>
    <p:extLst>
      <p:ext uri="{BB962C8B-B14F-4D97-AF65-F5344CB8AC3E}">
        <p14:creationId xmlns:p14="http://schemas.microsoft.com/office/powerpoint/2010/main" val="153094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American School,1765</a:t>
            </a:r>
          </a:p>
          <a:p>
            <a:r>
              <a:rPr lang="en-US" sz="1200" b="0" i="0" u="none" strike="noStrike" kern="1200">
                <a:solidFill>
                  <a:schemeClr val="tx1"/>
                </a:solidFill>
                <a:effectLst/>
                <a:latin typeface="+mn-lt"/>
                <a:ea typeface="+mn-ea"/>
                <a:cs typeface="+mn-cs"/>
                <a:hlinkClick r:id="rId3"/>
              </a:rPr>
              <a:t>Matthew Pratt</a:t>
            </a:r>
            <a:r>
              <a:rPr lang="en-US" sz="1200" b="0" i="0" kern="1200">
                <a:solidFill>
                  <a:schemeClr val="tx1"/>
                </a:solidFill>
                <a:effectLst/>
                <a:latin typeface="+mn-lt"/>
                <a:ea typeface="+mn-ea"/>
                <a:cs typeface="+mn-cs"/>
              </a:rPr>
              <a:t> American</a:t>
            </a:r>
          </a:p>
        </p:txBody>
      </p:sp>
      <p:sp>
        <p:nvSpPr>
          <p:cNvPr id="4" name="Slide Number Placeholder 3"/>
          <p:cNvSpPr>
            <a:spLocks noGrp="1"/>
          </p:cNvSpPr>
          <p:nvPr>
            <p:ph type="sldNum" sz="quarter" idx="10"/>
          </p:nvPr>
        </p:nvSpPr>
        <p:spPr/>
        <p:txBody>
          <a:bodyPr/>
          <a:lstStyle/>
          <a:p>
            <a:fld id="{E881032E-8435-4810-B872-D429860A9133}" type="slidenum">
              <a:rPr lang="en-US" smtClean="0"/>
              <a:t>37</a:t>
            </a:fld>
            <a:endParaRPr lang="en-US"/>
          </a:p>
        </p:txBody>
      </p:sp>
    </p:spTree>
    <p:extLst>
      <p:ext uri="{BB962C8B-B14F-4D97-AF65-F5344CB8AC3E}">
        <p14:creationId xmlns:p14="http://schemas.microsoft.com/office/powerpoint/2010/main" val="2992889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Marinus</a:t>
            </a:r>
            <a:r>
              <a:rPr lang="en-US"/>
              <a:t> </a:t>
            </a:r>
            <a:r>
              <a:rPr lang="en-US" err="1"/>
              <a:t>Willett,ca</a:t>
            </a:r>
            <a:r>
              <a:rPr lang="en-US"/>
              <a:t>. 1791</a:t>
            </a:r>
          </a:p>
          <a:p>
            <a:r>
              <a:rPr lang="en-US">
                <a:hlinkClick r:id="rId3"/>
              </a:rPr>
              <a:t>Ralph Earl</a:t>
            </a:r>
            <a:r>
              <a:rPr lang="en-US"/>
              <a:t> American</a:t>
            </a:r>
          </a:p>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42</a:t>
            </a:fld>
            <a:endParaRPr lang="en-US"/>
          </a:p>
        </p:txBody>
      </p:sp>
    </p:spTree>
    <p:extLst>
      <p:ext uri="{BB962C8B-B14F-4D97-AF65-F5344CB8AC3E}">
        <p14:creationId xmlns:p14="http://schemas.microsoft.com/office/powerpoint/2010/main" val="3245531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https://nirn.fpg.unc.edu/sites/nirn.fpg.unc.edu/files/imce/documents/NIRN%20Hexagon%20Discussion%20Analysis%20Tool%20v2.2.pdf</a:t>
            </a:r>
            <a:endParaRPr lang="en-US"/>
          </a:p>
        </p:txBody>
      </p:sp>
      <p:sp>
        <p:nvSpPr>
          <p:cNvPr id="4" name="Slide Number Placeholder 3"/>
          <p:cNvSpPr>
            <a:spLocks noGrp="1"/>
          </p:cNvSpPr>
          <p:nvPr>
            <p:ph type="sldNum" sz="quarter" idx="5"/>
          </p:nvPr>
        </p:nvSpPr>
        <p:spPr/>
        <p:txBody>
          <a:bodyPr/>
          <a:lstStyle/>
          <a:p>
            <a:fld id="{4791AC37-4626-49EE-9018-CAEA399FA0C3}" type="slidenum">
              <a:rPr lang="en-US" smtClean="0"/>
              <a:t>49</a:t>
            </a:fld>
            <a:endParaRPr lang="en-US"/>
          </a:p>
        </p:txBody>
      </p:sp>
    </p:spTree>
    <p:extLst>
      <p:ext uri="{BB962C8B-B14F-4D97-AF65-F5344CB8AC3E}">
        <p14:creationId xmlns:p14="http://schemas.microsoft.com/office/powerpoint/2010/main" val="1894163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https://assets-global.website-files.com/5d3725188825e071f1670246/5d7ab7e503d8cef8bf626227_PBIS%20Implementation%20Blueprint%20Part%202%20Self-Assessment%202017-5-15.docx</a:t>
            </a:r>
          </a:p>
        </p:txBody>
      </p:sp>
      <p:sp>
        <p:nvSpPr>
          <p:cNvPr id="4" name="Slide Number Placeholder 3"/>
          <p:cNvSpPr>
            <a:spLocks noGrp="1"/>
          </p:cNvSpPr>
          <p:nvPr>
            <p:ph type="sldNum" sz="quarter" idx="5"/>
          </p:nvPr>
        </p:nvSpPr>
        <p:spPr/>
        <p:txBody>
          <a:bodyPr/>
          <a:lstStyle/>
          <a:p>
            <a:fld id="{4791AC37-4626-49EE-9018-CAEA399FA0C3}" type="slidenum">
              <a:rPr lang="en-US" smtClean="0"/>
              <a:t>50</a:t>
            </a:fld>
            <a:endParaRPr lang="en-US"/>
          </a:p>
        </p:txBody>
      </p:sp>
    </p:spTree>
    <p:extLst>
      <p:ext uri="{BB962C8B-B14F-4D97-AF65-F5344CB8AC3E}">
        <p14:creationId xmlns:p14="http://schemas.microsoft.com/office/powerpoint/2010/main" val="49894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https://miblsi.org/sites/default/files/Documents/Evaluation/Fidelity/RTFI/website_March2018_R-TFI%20Elementary-Level%20Edition_v1.3.pdf</a:t>
            </a:r>
            <a:endParaRPr lang="en-US"/>
          </a:p>
        </p:txBody>
      </p:sp>
      <p:sp>
        <p:nvSpPr>
          <p:cNvPr id="4" name="Slide Number Placeholder 3"/>
          <p:cNvSpPr>
            <a:spLocks noGrp="1"/>
          </p:cNvSpPr>
          <p:nvPr>
            <p:ph type="sldNum" sz="quarter" idx="5"/>
          </p:nvPr>
        </p:nvSpPr>
        <p:spPr/>
        <p:txBody>
          <a:bodyPr/>
          <a:lstStyle/>
          <a:p>
            <a:fld id="{4791AC37-4626-49EE-9018-CAEA399FA0C3}" type="slidenum">
              <a:rPr lang="en-US" smtClean="0"/>
              <a:t>55</a:t>
            </a:fld>
            <a:endParaRPr lang="en-US"/>
          </a:p>
        </p:txBody>
      </p:sp>
    </p:spTree>
    <p:extLst>
      <p:ext uri="{BB962C8B-B14F-4D97-AF65-F5344CB8AC3E}">
        <p14:creationId xmlns:p14="http://schemas.microsoft.com/office/powerpoint/2010/main" val="333994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2889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05848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16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Pause for discussion</a:t>
            </a:r>
            <a:r>
              <a:rPr lang="en-US" baseline="0"/>
              <a:t> question/reflections</a:t>
            </a:r>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58258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Inclusionary practices in WA:</a:t>
            </a:r>
          </a:p>
          <a:p>
            <a:pPr marL="342900" indent="-342900">
              <a:lnSpc>
                <a:spcPct val="120000"/>
              </a:lnSpc>
              <a:spcBef>
                <a:spcPts val="0"/>
              </a:spcBef>
              <a:spcAft>
                <a:spcPts val="1800"/>
              </a:spcAft>
              <a:buFont typeface="Wingdings" panose="05000000000000000000" pitchFamily="2" charset="2"/>
              <a:buChar char="Ø"/>
            </a:pPr>
            <a:r>
              <a:rPr lang="en-US" b="0">
                <a:solidFill>
                  <a:srgbClr val="002060"/>
                </a:solidFill>
              </a:rPr>
              <a:t>Inclusion is the belief that all students have a right to meaningfully participate in general education settings, both academically and socially.  </a:t>
            </a:r>
          </a:p>
          <a:p>
            <a:pPr marL="342900" indent="-342900">
              <a:lnSpc>
                <a:spcPct val="120000"/>
              </a:lnSpc>
              <a:spcBef>
                <a:spcPts val="0"/>
              </a:spcBef>
              <a:spcAft>
                <a:spcPts val="1800"/>
              </a:spcAft>
              <a:buFont typeface="Wingdings" panose="05000000000000000000" pitchFamily="2" charset="2"/>
              <a:buChar char="Ø"/>
            </a:pPr>
            <a:r>
              <a:rPr lang="en-US">
                <a:solidFill>
                  <a:srgbClr val="002060"/>
                </a:solidFill>
              </a:rPr>
              <a:t>Inclusion is realized when all students, regardless of their designation to receive special education services, are provided targeted interventions and accommodations; allowing them to learn in the general education classroom and engage the core curriculum.</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44194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http://www.ohchr.org/Documents/HRBodies/CRPD/GC/RighttoEducation/CRPD-C-GC-4.doc</a:t>
            </a:r>
          </a:p>
          <a:p>
            <a:endParaRPr lang="en-US"/>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0110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Success</a:t>
            </a:r>
            <a:r>
              <a:rPr lang="en-US" baseline="0"/>
              <a:t> with graduation pathways is directly tied to equitable access and rigor – inclusive education must be part of this planning process…</a:t>
            </a:r>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15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p>
        </p:txBody>
      </p:sp>
      <p:sp>
        <p:nvSpPr>
          <p:cNvPr id="5" name="Rectangle 4"/>
          <p:cNvSpPr/>
          <p:nvPr userDrawn="1"/>
        </p:nvSpPr>
        <p:spPr>
          <a:xfrm>
            <a:off x="0" y="0"/>
            <a:ext cx="12192000" cy="3564330"/>
          </a:xfrm>
          <a:prstGeom prst="rect">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094" y="5954026"/>
            <a:ext cx="4136399" cy="692058"/>
          </a:xfrm>
          <a:prstGeom prst="rect">
            <a:avLst/>
          </a:prstGeom>
        </p:spPr>
      </p:pic>
    </p:spTree>
    <p:extLst>
      <p:ext uri="{BB962C8B-B14F-4D97-AF65-F5344CB8AC3E}">
        <p14:creationId xmlns:p14="http://schemas.microsoft.com/office/powerpoint/2010/main" val="2580534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1333998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357638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159852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36103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3231658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401946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123834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5" name="Title 1"/>
          <p:cNvSpPr>
            <a:spLocks noGrp="1"/>
          </p:cNvSpPr>
          <p:nvPr>
            <p:ph type="title" hasCustomPrompt="1"/>
          </p:nvPr>
        </p:nvSpPr>
        <p:spPr>
          <a:xfrm>
            <a:off x="838200" y="422275"/>
            <a:ext cx="10515600" cy="1325563"/>
          </a:xfrm>
        </p:spPr>
        <p:txBody>
          <a:bodyPr/>
          <a:lstStyle>
            <a:lvl1pPr>
              <a:defRPr b="1" baseline="0">
                <a:latin typeface="Segoe UI" panose="020B0502040204020203" pitchFamily="34" charset="0"/>
                <a:cs typeface="Segoe UI" panose="020B0502040204020203" pitchFamily="34" charset="0"/>
              </a:defRPr>
            </a:lvl1pPr>
          </a:lstStyle>
          <a:p>
            <a:r>
              <a:rPr lang="en-US"/>
              <a:t>Click to edit Master title style but no more than two lines max high</a:t>
            </a:r>
          </a:p>
        </p:txBody>
      </p:sp>
      <p:sp>
        <p:nvSpPr>
          <p:cNvPr id="6" name="Content Placeholder 2"/>
          <p:cNvSpPr>
            <a:spLocks noGrp="1"/>
          </p:cNvSpPr>
          <p:nvPr>
            <p:ph idx="1"/>
          </p:nvPr>
        </p:nvSpPr>
        <p:spPr>
          <a:xfrm>
            <a:off x="838200" y="1882775"/>
            <a:ext cx="10515600" cy="3927475"/>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FBF7FD54-69B1-F147-9B2B-1E9F4A800D2E}"/>
              </a:ext>
            </a:extLst>
          </p:cNvPr>
          <p:cNvSpPr txBox="1"/>
          <p:nvPr userDrawn="1"/>
        </p:nvSpPr>
        <p:spPr>
          <a:xfrm>
            <a:off x="10071279" y="6321973"/>
            <a:ext cx="1992344"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November 2019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Rectangle 8"/>
          <p:cNvSpPr/>
          <p:nvPr userDrawn="1"/>
        </p:nvSpPr>
        <p:spPr>
          <a:xfrm>
            <a:off x="5467333" y="6278316"/>
            <a:ext cx="2066807" cy="307777"/>
          </a:xfrm>
          <a:prstGeom prst="rect">
            <a:avLst/>
          </a:prstGeom>
        </p:spPr>
        <p:txBody>
          <a:bodyPr wrap="square" anchor="b">
            <a:spAutoFit/>
          </a:bodyPr>
          <a:lstStyle/>
          <a:p>
            <a:r>
              <a:rPr lang="en-US" sz="1400">
                <a:solidFill>
                  <a:schemeClr val="bg2"/>
                </a:solidFill>
                <a:latin typeface="Segoe UI" panose="020B0502040204020203" pitchFamily="34" charset="0"/>
                <a:ea typeface="Segoe UI Historic" panose="020B0502040204020203" pitchFamily="34" charset="0"/>
                <a:cs typeface="Segoe UI" panose="020B0502040204020203" pitchFamily="34" charset="0"/>
              </a:rPr>
              <a:t>| </a:t>
            </a:r>
            <a:r>
              <a:rPr lang="en-US" sz="1200">
                <a:solidFill>
                  <a:schemeClr val="bg2"/>
                </a:solidFill>
                <a:latin typeface="Segoe UI" panose="020B0502040204020203" pitchFamily="34" charset="0"/>
                <a:ea typeface="Segoe UI Historic" panose="020B0502040204020203" pitchFamily="34" charset="0"/>
                <a:cs typeface="Segoe UI" panose="020B0502040204020203" pitchFamily="34" charset="0"/>
              </a:rPr>
              <a:t>Special Education</a:t>
            </a: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85299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9" name="Picture 8" hidden="1">
            <a:extLst>
              <a:ext uri="{FF2B5EF4-FFF2-40B4-BE49-F238E27FC236}">
                <a16:creationId xmlns:a16="http://schemas.microsoft.com/office/drawing/2014/main" id="{1A833E1F-3E66-524D-A1B0-BF899242A8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995" t="11124" r="4517" b="6048"/>
          <a:stretch/>
        </p:blipFill>
        <p:spPr>
          <a:xfrm>
            <a:off x="0" y="0"/>
            <a:ext cx="12192000" cy="6868909"/>
          </a:xfrm>
          <a:prstGeom prst="rect">
            <a:avLst/>
          </a:prstGeom>
        </p:spPr>
      </p:pic>
      <p:pic>
        <p:nvPicPr>
          <p:cNvPr id="10" name="Picture 9" hidden="1">
            <a:extLst>
              <a:ext uri="{FF2B5EF4-FFF2-40B4-BE49-F238E27FC236}">
                <a16:creationId xmlns:a16="http://schemas.microsoft.com/office/drawing/2014/main" id="{AAC01360-7CB3-A644-AE82-50D615F347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262" y="74431"/>
            <a:ext cx="1428307" cy="1428307"/>
          </a:xfrm>
          <a:prstGeom prst="rect">
            <a:avLst/>
          </a:prstGeom>
        </p:spPr>
      </p:pic>
    </p:spTree>
    <p:extLst>
      <p:ext uri="{BB962C8B-B14F-4D97-AF65-F5344CB8AC3E}">
        <p14:creationId xmlns:p14="http://schemas.microsoft.com/office/powerpoint/2010/main" val="3198932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p:nvSpPr>
        <p:spPr>
          <a:xfrm>
            <a:off x="666159" y="570625"/>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p:nvSpPr>
        <p:spPr>
          <a:xfrm>
            <a:off x="666159" y="179475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p:nvSpPr>
        <p:spPr>
          <a:xfrm>
            <a:off x="666159" y="3859189"/>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4/30/20</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21" name="Picture 20"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178062732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7045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4/30/20</a:t>
            </a:fld>
            <a:endParaRPr lang="en-US"/>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9" name="TextBox 8"/>
          <p:cNvSpPr txBox="1"/>
          <p:nvPr/>
        </p:nvSpPr>
        <p:spPr>
          <a:xfrm>
            <a:off x="506104" y="637678"/>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327783325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Two students in a classroom look at an experiment,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696980601"/>
      </p:ext>
    </p:extLst>
  </p:cSld>
  <p:clrMapOvr>
    <a:overrideClrMapping bg1="lt1" tx1="dk1" bg2="lt2" tx2="dk2" accent1="accent1" accent2="accent2" accent3="accent3" accent4="accent4" accent5="accent5" accent6="accent6" hlink="hlink" folHlink="folHlink"/>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Male Teacher works with two stud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258284456"/>
      </p:ext>
    </p:extLst>
  </p:cSld>
  <p:clrMapOvr>
    <a:overrideClrMapping bg1="lt1" tx1="dk1" bg2="lt2" tx2="dk2" accent1="accent1" accent2="accent2" accent3="accent3" accent4="accent4" accent5="accent5" accent6="accent6" hlink="hlink" folHlink="folHlink"/>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Six elementary age students laugh at a teacher,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213409444"/>
      </p:ext>
    </p:extLst>
  </p:cSld>
  <p:clrMapOvr>
    <a:overrideClrMapping bg1="lt1" tx1="dk1" bg2="lt2" tx2="dk2" accent1="accent1" accent2="accent2" accent3="accent3" accent4="accent4" accent5="accent5" accent6="accent6" hlink="hlink" folHlink="folHlink"/>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Eight high school age students throw graduation caps into the ai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672558359"/>
      </p:ext>
    </p:extLst>
  </p:cSld>
  <p:clrMapOvr>
    <a:overrideClrMapping bg1="lt1" tx1="dk1" bg2="lt2" tx2="dk2" accent1="accent1" accent2="accent2" accent3="accent3" accent4="accent4" accent5="accent5" accent6="accent6" hlink="hlink" folHlink="folHlink"/>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title="Four high school boys look at a computer monit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14243459"/>
      </p:ext>
    </p:extLst>
  </p:cSld>
  <p:clrMapOvr>
    <a:overrideClrMapping bg1="lt1" tx1="dk1" bg2="lt2" tx2="dk2" accent1="accent1" accent2="accent2" accent3="accent3" accent4="accent4" accent5="accent5" accent6="accent6" hlink="hlink" folHlink="folHlink"/>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wo high school girls look at a robotics proj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1778812359"/>
      </p:ext>
    </p:extLst>
  </p:cSld>
  <p:clrMapOvr>
    <a:overrideClrMapping bg1="lt1" tx1="dk1" bg2="lt2" tx2="dk2" accent1="accent1" accent2="accent2" accent3="accent3" accent4="accent4" accent5="accent5" accent6="accent6" hlink="hlink" folHlink="folHlink"/>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title="Teacher works with student at their des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1297883374"/>
      </p:ext>
    </p:extLst>
  </p:cSld>
  <p:clrMapOvr>
    <a:overrideClrMapping bg1="lt1" tx1="dk1" bg2="lt2" tx2="dk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Two busses sit in front of the OSPI headquarters bui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1057802970"/>
      </p:ext>
    </p:extLst>
  </p:cSld>
  <p:clrMapOvr>
    <a:overrideClrMapping bg1="lt1" tx1="dk1" bg2="lt2" tx2="dk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1269989390"/>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p>
        </p:txBody>
      </p:sp>
      <p:pic>
        <p:nvPicPr>
          <p:cNvPr id="8" name="Picture 7"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9" name="TextBox 8"/>
          <p:cNvSpPr txBox="1"/>
          <p:nvPr userDrawn="1"/>
        </p:nvSpPr>
        <p:spPr>
          <a:xfrm>
            <a:off x="506104" y="637678"/>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1783396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look at a demonstration by a teacher, using a brain mod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712706694"/>
      </p:ext>
    </p:extLst>
  </p:cSld>
  <p:clrMapOvr>
    <a:overrideClrMapping bg1="lt1" tx1="dk1" bg2="lt2" tx2="dk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Five middle school aged students write on a penc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2867408825"/>
      </p:ext>
    </p:extLst>
  </p:cSld>
  <p:clrMapOvr>
    <a:overrideClrMapping bg1="lt1" tx1="dk1" bg2="lt2" tx2="dk2" accent1="accent1" accent2="accent2" accent3="accent3" accent4="accent4" accent5="accent5" accent6="accent6" hlink="hlink" folHlink="folHlink"/>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A middle school aged boy and girl raise their h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160905640"/>
      </p:ext>
    </p:extLst>
  </p:cSld>
  <p:clrMapOvr>
    <a:overrideClrMapping bg1="lt1" tx1="dk1" bg2="lt2" tx2="dk2" accent1="accent1" accent2="accent2" accent3="accent3" accent4="accent4" accent5="accent5" accent6="accent6" hlink="hlink" folHlink="folHlink"/>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4/30/20</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402307893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4/30/20</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7" name="Rectangle 6"/>
          <p:cNvSpPr/>
          <p:nvPr/>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p:nvSpPr>
        <p:spPr>
          <a:xfrm>
            <a:off x="2609213" y="5706105"/>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p:nvSpPr>
        <p:spPr>
          <a:xfrm>
            <a:off x="7155817" y="5660123"/>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p:nvSpPr>
        <p:spPr>
          <a:xfrm>
            <a:off x="2597651" y="3868910"/>
            <a:ext cx="2704755" cy="400110"/>
          </a:xfrm>
          <a:prstGeom prst="rect">
            <a:avLst/>
          </a:prstGeom>
          <a:noFill/>
        </p:spPr>
        <p:txBody>
          <a:bodyPr wrap="square" rtlCol="0">
            <a:spAutoFit/>
          </a:bodyPr>
          <a:lstStyle/>
          <a:p>
            <a:r>
              <a:rPr lang="en-US" sz="2000"/>
              <a:t>k12.wa.us</a:t>
            </a:r>
          </a:p>
        </p:txBody>
      </p:sp>
      <p:sp>
        <p:nvSpPr>
          <p:cNvPr id="2" name="Title 1"/>
          <p:cNvSpPr>
            <a:spLocks noGrp="1"/>
          </p:cNvSpPr>
          <p:nvPr>
            <p:ph type="title" hasCustomPrompt="1"/>
          </p:nvPr>
        </p:nvSpPr>
        <p:spPr>
          <a:xfrm>
            <a:off x="918411" y="2034570"/>
            <a:ext cx="10515600" cy="1325563"/>
          </a:xfrm>
        </p:spPr>
        <p:txBody>
          <a:bodyPr>
            <a:normAutofit/>
          </a:bodyPr>
          <a:lstStyle>
            <a:lvl1pPr algn="ctr">
              <a:defRPr sz="2800" b="0" i="1" baseline="0">
                <a:latin typeface="Segoe UI Semibold" panose="020B0702040204020203" pitchFamily="34" charset="0"/>
                <a:cs typeface="Segoe UI Semibold" panose="020B0702040204020203" pitchFamily="34" charset="0"/>
              </a:defRPr>
            </a:lvl1pPr>
          </a:lstStyle>
          <a:p>
            <a:r>
              <a:rPr lang="en-US"/>
              <a:t>Connect with us!</a:t>
            </a:r>
          </a:p>
        </p:txBody>
      </p:sp>
    </p:spTree>
    <p:extLst>
      <p:ext uri="{BB962C8B-B14F-4D97-AF65-F5344CB8AC3E}">
        <p14:creationId xmlns:p14="http://schemas.microsoft.com/office/powerpoint/2010/main" val="172728116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January 2020 |</a:t>
            </a:r>
          </a:p>
        </p:txBody>
      </p:sp>
      <p:sp>
        <p:nvSpPr>
          <p:cNvPr id="4" name="Footer Placeholder 3"/>
          <p:cNvSpPr>
            <a:spLocks noGrp="1"/>
          </p:cNvSpPr>
          <p:nvPr>
            <p:ph type="ftr" sz="quarter" idx="11"/>
          </p:nvPr>
        </p:nvSpPr>
        <p:spPr/>
        <p:txBody>
          <a:bodyPr/>
          <a:lstStyle/>
          <a:p>
            <a:r>
              <a:rPr lang="en-US"/>
              <a:t>| Special Education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48463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7929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03357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6165408"/>
            <a:ext cx="12192000" cy="685800"/>
          </a:xfrm>
          <a:prstGeom prst="rect">
            <a:avLst/>
          </a:prstGeom>
          <a:solidFill>
            <a:srgbClr val="FFF3CD"/>
          </a:solidFill>
          <a:ln>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521" y="6252635"/>
            <a:ext cx="2737153" cy="457951"/>
          </a:xfrm>
          <a:prstGeom prst="rect">
            <a:avLst/>
          </a:prstGeom>
        </p:spPr>
      </p:pic>
      <p:sp>
        <p:nvSpPr>
          <p:cNvPr id="14" name="Date Placeholder 3"/>
          <p:cNvSpPr>
            <a:spLocks noGrp="1"/>
          </p:cNvSpPr>
          <p:nvPr>
            <p:ph type="dt" sz="half" idx="11"/>
          </p:nvPr>
        </p:nvSpPr>
        <p:spPr>
          <a:xfrm>
            <a:off x="9709640" y="6304790"/>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t>January 2020 |</a:t>
            </a:r>
          </a:p>
        </p:txBody>
      </p:sp>
      <p:sp>
        <p:nvSpPr>
          <p:cNvPr id="15" name="Slide Number Placeholder 4"/>
          <p:cNvSpPr>
            <a:spLocks noGrp="1"/>
          </p:cNvSpPr>
          <p:nvPr>
            <p:ph type="sldNum" sz="quarter" idx="4"/>
          </p:nvPr>
        </p:nvSpPr>
        <p:spPr>
          <a:xfrm>
            <a:off x="11321946" y="6308099"/>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046567" y="6299047"/>
            <a:ext cx="5817555" cy="365125"/>
          </a:xfrm>
          <a:prstGeom prst="rect">
            <a:avLst/>
          </a:prstGeom>
        </p:spPr>
        <p:txBody>
          <a:bodyPr vert="horz" lIns="91440" tIns="45720" rIns="91440" bIns="45720" rtlCol="0" anchor="ctr"/>
          <a:lstStyle>
            <a:lvl1pPr algn="ctr">
              <a:defRPr sz="1600">
                <a:solidFill>
                  <a:srgbClr val="40403D"/>
                </a:solidFill>
              </a:defRPr>
            </a:lvl1pPr>
          </a:lstStyle>
          <a:p>
            <a:pPr algn="l">
              <a:defRPr/>
            </a:pPr>
            <a:r>
              <a:rPr lang="en-US"/>
              <a:t>| Special Education</a:t>
            </a:r>
          </a:p>
        </p:txBody>
      </p:sp>
      <p:sp>
        <p:nvSpPr>
          <p:cNvPr id="5" name="Rectangle 4"/>
          <p:cNvSpPr/>
          <p:nvPr userDrawn="1"/>
        </p:nvSpPr>
        <p:spPr>
          <a:xfrm>
            <a:off x="63374" y="81481"/>
            <a:ext cx="12050163" cy="6708618"/>
          </a:xfrm>
          <a:prstGeom prst="rect">
            <a:avLst/>
          </a:prstGeom>
          <a:noFill/>
          <a:ln w="28575">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33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January 2020 |</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 Special Education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2679379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8" y="226422"/>
            <a:ext cx="12182052" cy="6620944"/>
          </a:xfrm>
          <a:prstGeom prst="rect">
            <a:avLst/>
          </a:prstGeom>
        </p:spPr>
      </p:pic>
      <p:sp>
        <p:nvSpPr>
          <p:cNvPr id="9" name="TextBox 8">
            <a:extLst>
              <a:ext uri="{FF2B5EF4-FFF2-40B4-BE49-F238E27FC236}">
                <a16:creationId xmlns:a16="http://schemas.microsoft.com/office/drawing/2014/main" id="{FBF7FD54-69B1-F147-9B2B-1E9F4A800D2E}"/>
              </a:ext>
            </a:extLst>
          </p:cNvPr>
          <p:cNvSpPr txBox="1"/>
          <p:nvPr userDrawn="1"/>
        </p:nvSpPr>
        <p:spPr>
          <a:xfrm>
            <a:off x="10178041" y="6321973"/>
            <a:ext cx="1885582"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November 7, 2019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90686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356924294"/>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118319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6165408"/>
            <a:ext cx="12192000" cy="685800"/>
          </a:xfrm>
          <a:prstGeom prst="rect">
            <a:avLst/>
          </a:prstGeom>
          <a:solidFill>
            <a:srgbClr val="FFF3CD"/>
          </a:solidFill>
          <a:ln>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521" y="6252635"/>
            <a:ext cx="2737153" cy="457951"/>
          </a:xfrm>
          <a:prstGeom prst="rect">
            <a:avLst/>
          </a:prstGeom>
        </p:spPr>
      </p:pic>
      <p:sp>
        <p:nvSpPr>
          <p:cNvPr id="14" name="Date Placeholder 3"/>
          <p:cNvSpPr>
            <a:spLocks noGrp="1"/>
          </p:cNvSpPr>
          <p:nvPr>
            <p:ph type="dt" sz="half" idx="11"/>
          </p:nvPr>
        </p:nvSpPr>
        <p:spPr>
          <a:xfrm>
            <a:off x="9709640" y="6304790"/>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defRPr/>
            </a:pPr>
            <a:r>
              <a:rPr lang="en-US"/>
              <a:t>January 2020 |</a:t>
            </a:r>
          </a:p>
        </p:txBody>
      </p:sp>
      <p:sp>
        <p:nvSpPr>
          <p:cNvPr id="15" name="Slide Number Placeholder 4"/>
          <p:cNvSpPr>
            <a:spLocks noGrp="1"/>
          </p:cNvSpPr>
          <p:nvPr>
            <p:ph type="sldNum" sz="quarter" idx="4"/>
          </p:nvPr>
        </p:nvSpPr>
        <p:spPr>
          <a:xfrm>
            <a:off x="11321946" y="6308099"/>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046567" y="6299047"/>
            <a:ext cx="5817555" cy="365125"/>
          </a:xfrm>
          <a:prstGeom prst="rect">
            <a:avLst/>
          </a:prstGeom>
        </p:spPr>
        <p:txBody>
          <a:bodyPr vert="horz" lIns="91440" tIns="45720" rIns="91440" bIns="45720" rtlCol="0" anchor="ctr"/>
          <a:lstStyle>
            <a:lvl1pPr algn="ctr">
              <a:defRPr sz="1600">
                <a:solidFill>
                  <a:srgbClr val="40403D"/>
                </a:solidFill>
              </a:defRPr>
            </a:lvl1pPr>
          </a:lstStyle>
          <a:p>
            <a:pPr algn="l">
              <a:defRPr/>
            </a:pPr>
            <a:r>
              <a:rPr lang="en-US"/>
              <a:t>| Special Education</a:t>
            </a:r>
          </a:p>
        </p:txBody>
      </p:sp>
      <p:sp>
        <p:nvSpPr>
          <p:cNvPr id="5" name="Rectangle 4"/>
          <p:cNvSpPr/>
          <p:nvPr userDrawn="1"/>
        </p:nvSpPr>
        <p:spPr>
          <a:xfrm>
            <a:off x="63374" y="81481"/>
            <a:ext cx="12050163" cy="6708618"/>
          </a:xfrm>
          <a:prstGeom prst="rect">
            <a:avLst/>
          </a:prstGeom>
          <a:noFill/>
          <a:ln w="28575">
            <a:solidFill>
              <a:srgbClr val="FFC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2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3.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26114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819" r:id="rId4"/>
    <p:sldLayoutId id="2147483810" r:id="rId5"/>
    <p:sldLayoutId id="2147483845" r:id="rId6"/>
    <p:sldLayoutId id="214748390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January 2020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Special Education</a:t>
            </a:r>
          </a:p>
        </p:txBody>
      </p:sp>
    </p:spTree>
    <p:extLst>
      <p:ext uri="{BB962C8B-B14F-4D97-AF65-F5344CB8AC3E}">
        <p14:creationId xmlns:p14="http://schemas.microsoft.com/office/powerpoint/2010/main" val="360870722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5081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hyperlink" Target="https://doi.org/10.1177/1540796915583493" TargetMode="External"/><Relationship Id="rId5" Type="http://schemas.openxmlformats.org/officeDocument/2006/relationships/diagramQuickStyle" Target="../diagrams/quickStyle1.xml"/><Relationship Id="rId10" Type="http://schemas.openxmlformats.org/officeDocument/2006/relationships/hyperlink" Target="https://doi.org/10.1016/j.edurev.2017.02.004" TargetMode="External"/><Relationship Id="rId4" Type="http://schemas.openxmlformats.org/officeDocument/2006/relationships/diagramLayout" Target="../diagrams/layout1.xml"/><Relationship Id="rId9" Type="http://schemas.openxmlformats.org/officeDocument/2006/relationships/hyperlink" Target="https://doi.org/10.1016/j.edurev.2009.02.002"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ashingtonstatereportcard.ospi.k12.wa.us/"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presentermedia.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8F59-AF4D-4FC7-9C33-6A933DEBDB2F}"/>
              </a:ext>
            </a:extLst>
          </p:cNvPr>
          <p:cNvSpPr>
            <a:spLocks noGrp="1"/>
          </p:cNvSpPr>
          <p:nvPr>
            <p:ph type="sldNum" sz="quarter" idx="4"/>
          </p:nvPr>
        </p:nvSpPr>
        <p:spPr/>
        <p:txBody>
          <a:bodyPr/>
          <a:lstStyle/>
          <a:p>
            <a:fld id="{65248FEF-978F-4B24-93F3-B987601DAD06}" type="slidenum">
              <a:rPr lang="en-US" smtClean="0"/>
              <a:pPr/>
              <a:t>1</a:t>
            </a:fld>
            <a:endParaRPr lang="en-US"/>
          </a:p>
        </p:txBody>
      </p:sp>
      <p:sp>
        <p:nvSpPr>
          <p:cNvPr id="3" name="Title 2">
            <a:extLst>
              <a:ext uri="{FF2B5EF4-FFF2-40B4-BE49-F238E27FC236}">
                <a16:creationId xmlns:a16="http://schemas.microsoft.com/office/drawing/2014/main" id="{B75E9BB9-DAFF-4FD8-A72C-28BF3DD30B9E}"/>
              </a:ext>
            </a:extLst>
          </p:cNvPr>
          <p:cNvSpPr>
            <a:spLocks noGrp="1"/>
          </p:cNvSpPr>
          <p:nvPr>
            <p:ph type="ctrTitle"/>
          </p:nvPr>
        </p:nvSpPr>
        <p:spPr/>
        <p:txBody>
          <a:bodyPr/>
          <a:lstStyle/>
          <a:p>
            <a:r>
              <a:rPr lang="en-US"/>
              <a:t>MTSS and Inclusionary Practices</a:t>
            </a:r>
          </a:p>
        </p:txBody>
      </p:sp>
      <p:sp>
        <p:nvSpPr>
          <p:cNvPr id="4" name="Subtitle 3">
            <a:extLst>
              <a:ext uri="{FF2B5EF4-FFF2-40B4-BE49-F238E27FC236}">
                <a16:creationId xmlns:a16="http://schemas.microsoft.com/office/drawing/2014/main" id="{53E1DE0F-55FB-4AED-A8EC-438C7CA0AFEE}"/>
              </a:ext>
            </a:extLst>
          </p:cNvPr>
          <p:cNvSpPr>
            <a:spLocks noGrp="1"/>
          </p:cNvSpPr>
          <p:nvPr>
            <p:ph type="subTitle" idx="1"/>
          </p:nvPr>
        </p:nvSpPr>
        <p:spPr/>
        <p:txBody>
          <a:bodyPr/>
          <a:lstStyle/>
          <a:p>
            <a:r>
              <a:rPr lang="en-US" dirty="0"/>
              <a:t>Enhancing the Role of the School Psychologist</a:t>
            </a:r>
          </a:p>
        </p:txBody>
      </p:sp>
    </p:spTree>
    <p:extLst>
      <p:ext uri="{BB962C8B-B14F-4D97-AF65-F5344CB8AC3E}">
        <p14:creationId xmlns:p14="http://schemas.microsoft.com/office/powerpoint/2010/main" val="168387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C8512F-841D-4912-A4FF-D64AD82BF362}"/>
              </a:ext>
            </a:extLst>
          </p:cNvPr>
          <p:cNvPicPr>
            <a:picLocks noGrp="1" noChangeAspect="1"/>
          </p:cNvPicPr>
          <p:nvPr>
            <p:ph idx="1"/>
          </p:nvPr>
        </p:nvPicPr>
        <p:blipFill>
          <a:blip r:embed="rId2"/>
          <a:stretch>
            <a:fillRect/>
          </a:stretch>
        </p:blipFill>
        <p:spPr>
          <a:xfrm>
            <a:off x="266184" y="238715"/>
            <a:ext cx="7392432" cy="2915057"/>
          </a:xfrm>
          <a:prstGeom prst="rect">
            <a:avLst/>
          </a:prstGeom>
        </p:spPr>
      </p:pic>
      <p:pic>
        <p:nvPicPr>
          <p:cNvPr id="6" name="Picture 5">
            <a:extLst>
              <a:ext uri="{FF2B5EF4-FFF2-40B4-BE49-F238E27FC236}">
                <a16:creationId xmlns:a16="http://schemas.microsoft.com/office/drawing/2014/main" id="{C2DC8E08-40F6-49EC-9F40-3FEC4830D552}"/>
              </a:ext>
            </a:extLst>
          </p:cNvPr>
          <p:cNvPicPr>
            <a:picLocks noChangeAspect="1"/>
          </p:cNvPicPr>
          <p:nvPr/>
        </p:nvPicPr>
        <p:blipFill>
          <a:blip r:embed="rId3"/>
          <a:stretch>
            <a:fillRect/>
          </a:stretch>
        </p:blipFill>
        <p:spPr>
          <a:xfrm>
            <a:off x="4312287" y="3000708"/>
            <a:ext cx="7396797" cy="3618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640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5248FEF-978F-4B24-93F3-B987601DAD06}" type="slidenum">
              <a:rPr lang="en-US" smtClean="0"/>
              <a:pPr/>
              <a:t>11</a:t>
            </a:fld>
            <a:endParaRPr lang="en-US"/>
          </a:p>
        </p:txBody>
      </p:sp>
      <p:sp>
        <p:nvSpPr>
          <p:cNvPr id="5" name="Title 4"/>
          <p:cNvSpPr>
            <a:spLocks noGrp="1"/>
          </p:cNvSpPr>
          <p:nvPr>
            <p:ph type="title"/>
          </p:nvPr>
        </p:nvSpPr>
        <p:spPr/>
        <p:txBody>
          <a:bodyPr/>
          <a:lstStyle/>
          <a:p>
            <a:r>
              <a:rPr lang="en-US" b="1"/>
              <a:t>What is Inclusion?</a:t>
            </a:r>
          </a:p>
        </p:txBody>
      </p:sp>
    </p:spTree>
    <p:extLst>
      <p:ext uri="{BB962C8B-B14F-4D97-AF65-F5344CB8AC3E}">
        <p14:creationId xmlns:p14="http://schemas.microsoft.com/office/powerpoint/2010/main" val="158086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48C11384-7437-4D86-99AD-03618CF09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995"/>
          <a:stretch/>
        </p:blipFill>
        <p:spPr bwMode="auto">
          <a:xfrm>
            <a:off x="1386673" y="339047"/>
            <a:ext cx="9445450" cy="57682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52391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48C11384-7437-4D86-99AD-03618CF09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177"/>
          <a:stretch/>
        </p:blipFill>
        <p:spPr bwMode="auto">
          <a:xfrm>
            <a:off x="492400" y="813917"/>
            <a:ext cx="11366671" cy="46067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93424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763" y="148036"/>
            <a:ext cx="8646335" cy="692949"/>
          </a:xfrm>
        </p:spPr>
        <p:txBody>
          <a:bodyPr>
            <a:normAutofit fontScale="90000"/>
          </a:bodyPr>
          <a:lstStyle/>
          <a:p>
            <a:pPr algn="ctr">
              <a:lnSpc>
                <a:spcPct val="100000"/>
              </a:lnSpc>
            </a:pPr>
            <a:r>
              <a:rPr lang="en-US" b="1">
                <a:solidFill>
                  <a:schemeClr val="accent1">
                    <a:lumMod val="50000"/>
                  </a:schemeClr>
                </a:solidFill>
                <a:latin typeface="Segoe UI" panose="020B0502040204020203" pitchFamily="34" charset="0"/>
                <a:cs typeface="Segoe UI" panose="020B0502040204020203" pitchFamily="34" charset="0"/>
              </a:rPr>
              <a:t>Inclusive Education</a:t>
            </a:r>
          </a:p>
        </p:txBody>
      </p:sp>
      <p:sp>
        <p:nvSpPr>
          <p:cNvPr id="5" name="Content Placeholder 4"/>
          <p:cNvSpPr>
            <a:spLocks noGrp="1"/>
          </p:cNvSpPr>
          <p:nvPr>
            <p:ph idx="1"/>
          </p:nvPr>
        </p:nvSpPr>
        <p:spPr>
          <a:xfrm>
            <a:off x="503971" y="1217722"/>
            <a:ext cx="4679731" cy="3919329"/>
          </a:xfrm>
        </p:spPr>
        <p:txBody>
          <a:bodyPr>
            <a:noAutofit/>
          </a:bodyPr>
          <a:lstStyle/>
          <a:p>
            <a:pPr>
              <a:lnSpc>
                <a:spcPct val="100000"/>
              </a:lnSpc>
              <a:spcBef>
                <a:spcPts val="0"/>
              </a:spcBef>
              <a:spcAft>
                <a:spcPts val="1200"/>
              </a:spcAft>
            </a:pPr>
            <a:r>
              <a:rPr lang="en-US" sz="2400" b="1">
                <a:solidFill>
                  <a:schemeClr val="tx2"/>
                </a:solidFill>
                <a:latin typeface="Segoe UI" panose="020B0502040204020203" pitchFamily="34" charset="0"/>
                <a:cs typeface="Segoe UI" panose="020B0502040204020203" pitchFamily="34" charset="0"/>
              </a:rPr>
              <a:t>Vision &amp; Practice </a:t>
            </a:r>
            <a:r>
              <a:rPr lang="en-US" sz="1600">
                <a:solidFill>
                  <a:schemeClr val="accent1">
                    <a:lumMod val="50000"/>
                  </a:schemeClr>
                </a:solidFill>
                <a:latin typeface="Segoe UI" panose="020B0502040204020203" pitchFamily="34" charset="0"/>
                <a:cs typeface="Segoe UI" panose="020B0502040204020203" pitchFamily="34" charset="0"/>
              </a:rPr>
              <a:t>(belief everyone belongs, regardless of perceived ability)</a:t>
            </a:r>
          </a:p>
          <a:p>
            <a:pPr>
              <a:lnSpc>
                <a:spcPct val="100000"/>
              </a:lnSpc>
              <a:spcBef>
                <a:spcPts val="0"/>
              </a:spcBef>
            </a:pPr>
            <a:r>
              <a:rPr lang="en-US" sz="2400" b="1">
                <a:solidFill>
                  <a:schemeClr val="tx2"/>
                </a:solidFill>
                <a:latin typeface="Segoe UI" panose="020B0502040204020203" pitchFamily="34" charset="0"/>
                <a:cs typeface="Segoe UI" panose="020B0502040204020203" pitchFamily="34" charset="0"/>
              </a:rPr>
              <a:t>Practice of Differentiating</a:t>
            </a:r>
          </a:p>
          <a:p>
            <a:pPr marL="227013" indent="0">
              <a:lnSpc>
                <a:spcPct val="100000"/>
              </a:lnSpc>
              <a:spcBef>
                <a:spcPts val="0"/>
              </a:spcBef>
              <a:spcAft>
                <a:spcPts val="1200"/>
              </a:spcAft>
              <a:buNone/>
            </a:pPr>
            <a:r>
              <a:rPr lang="en-US" sz="1600">
                <a:solidFill>
                  <a:schemeClr val="accent1">
                    <a:lumMod val="50000"/>
                  </a:schemeClr>
                </a:solidFill>
                <a:latin typeface="Segoe UI" panose="020B0502040204020203" pitchFamily="34" charset="0"/>
                <a:cs typeface="Segoe UI" panose="020B0502040204020203" pitchFamily="34" charset="0"/>
              </a:rPr>
              <a:t>Instruction (providing all students with opportunities to practice self-determination)</a:t>
            </a:r>
          </a:p>
          <a:p>
            <a:pPr>
              <a:lnSpc>
                <a:spcPct val="100000"/>
              </a:lnSpc>
              <a:spcBef>
                <a:spcPts val="0"/>
              </a:spcBef>
              <a:spcAft>
                <a:spcPts val="1200"/>
              </a:spcAft>
            </a:pPr>
            <a:r>
              <a:rPr lang="en-US" sz="2400" b="1">
                <a:solidFill>
                  <a:schemeClr val="tx2"/>
                </a:solidFill>
                <a:latin typeface="Segoe UI" panose="020B0502040204020203" pitchFamily="34" charset="0"/>
                <a:cs typeface="Segoe UI" panose="020B0502040204020203" pitchFamily="34" charset="0"/>
              </a:rPr>
              <a:t>Presumed Competence </a:t>
            </a:r>
            <a:r>
              <a:rPr lang="en-US" sz="1600">
                <a:solidFill>
                  <a:schemeClr val="accent1">
                    <a:lumMod val="50000"/>
                  </a:schemeClr>
                </a:solidFill>
                <a:latin typeface="Segoe UI" panose="020B0502040204020203" pitchFamily="34" charset="0"/>
                <a:cs typeface="Segoe UI" panose="020B0502040204020203" pitchFamily="34" charset="0"/>
              </a:rPr>
              <a:t>(holding the highest expectations by creating personally meaningful curriculum opportunities to acquire academic and functional knowledge within the context of general education and natural routines)</a:t>
            </a:r>
          </a:p>
          <a:p>
            <a:pPr>
              <a:lnSpc>
                <a:spcPct val="100000"/>
              </a:lnSpc>
              <a:spcBef>
                <a:spcPts val="0"/>
              </a:spcBef>
              <a:spcAft>
                <a:spcPts val="1200"/>
              </a:spcAft>
            </a:pPr>
            <a:r>
              <a:rPr lang="en-US" sz="2400" b="1">
                <a:solidFill>
                  <a:schemeClr val="tx2"/>
                </a:solidFill>
                <a:latin typeface="Segoe UI" panose="020B0502040204020203" pitchFamily="34" charset="0"/>
                <a:cs typeface="Segoe UI" panose="020B0502040204020203" pitchFamily="34" charset="0"/>
              </a:rPr>
              <a:t>Supported by Research</a:t>
            </a:r>
            <a:r>
              <a:rPr lang="en-US" sz="2400" b="1">
                <a:solidFill>
                  <a:srgbClr val="002060"/>
                </a:solidFill>
                <a:latin typeface="Segoe UI" panose="020B0502040204020203" pitchFamily="34" charset="0"/>
                <a:cs typeface="Segoe UI" panose="020B0502040204020203" pitchFamily="34" charset="0"/>
              </a:rPr>
              <a:t> </a:t>
            </a:r>
            <a:r>
              <a:rPr lang="en-US" sz="1600">
                <a:solidFill>
                  <a:schemeClr val="accent1">
                    <a:lumMod val="50000"/>
                  </a:schemeClr>
                </a:solidFill>
                <a:latin typeface="Segoe UI" panose="020B0502040204020203" pitchFamily="34" charset="0"/>
                <a:cs typeface="Segoe UI" panose="020B0502040204020203" pitchFamily="34" charset="0"/>
              </a:rPr>
              <a:t>(students with disabilities educated in regular classes do better academically and socially) </a:t>
            </a:r>
          </a:p>
          <a:p>
            <a:pPr>
              <a:lnSpc>
                <a:spcPct val="100000"/>
              </a:lnSpc>
              <a:spcBef>
                <a:spcPts val="0"/>
              </a:spcBef>
              <a:spcAft>
                <a:spcPts val="1200"/>
              </a:spcAft>
            </a:pPr>
            <a:endParaRPr lang="en-US" sz="1600">
              <a:latin typeface="Segoe UI" panose="020B0502040204020203" pitchFamily="34" charset="0"/>
              <a:cs typeface="Segoe UI" panose="020B0502040204020203" pitchFamily="34" charset="0"/>
            </a:endParaRPr>
          </a:p>
        </p:txBody>
      </p:sp>
      <p:sp>
        <p:nvSpPr>
          <p:cNvPr id="6" name="Text Placeholder 5"/>
          <p:cNvSpPr>
            <a:spLocks noGrp="1"/>
          </p:cNvSpPr>
          <p:nvPr>
            <p:ph type="body" sz="quarter" idx="4294967295"/>
          </p:nvPr>
        </p:nvSpPr>
        <p:spPr>
          <a:xfrm>
            <a:off x="6914220" y="876124"/>
            <a:ext cx="5183187" cy="365125"/>
          </a:xfrm>
        </p:spPr>
        <p:txBody>
          <a:bodyPr anchor="ctr">
            <a:noAutofit/>
          </a:bodyPr>
          <a:lstStyle/>
          <a:p>
            <a:pPr marL="0" indent="0" algn="ctr">
              <a:lnSpc>
                <a:spcPct val="110000"/>
              </a:lnSpc>
              <a:buNone/>
            </a:pPr>
            <a:r>
              <a:rPr lang="en-US" sz="2400" b="1">
                <a:solidFill>
                  <a:schemeClr val="accent1">
                    <a:lumMod val="50000"/>
                  </a:schemeClr>
                </a:solidFill>
                <a:latin typeface="Segoe UI" panose="020B0502040204020203" pitchFamily="34" charset="0"/>
                <a:cs typeface="Segoe UI" panose="020B0502040204020203" pitchFamily="34" charset="0"/>
              </a:rPr>
              <a:t>What it is NOT:</a:t>
            </a:r>
          </a:p>
        </p:txBody>
      </p:sp>
      <p:sp>
        <p:nvSpPr>
          <p:cNvPr id="7" name="Content Placeholder 6"/>
          <p:cNvSpPr>
            <a:spLocks noGrp="1"/>
          </p:cNvSpPr>
          <p:nvPr>
            <p:ph sz="quarter" idx="4294967295"/>
          </p:nvPr>
        </p:nvSpPr>
        <p:spPr>
          <a:xfrm>
            <a:off x="6447112" y="1241249"/>
            <a:ext cx="5509456" cy="4516318"/>
          </a:xfrm>
        </p:spPr>
        <p:txBody>
          <a:bodyPr>
            <a:normAutofit/>
          </a:bodyPr>
          <a:lstStyle/>
          <a:p>
            <a:pPr>
              <a:lnSpc>
                <a:spcPct val="100000"/>
              </a:lnSpc>
            </a:pPr>
            <a:r>
              <a:rPr lang="en-US" sz="2600" b="1">
                <a:solidFill>
                  <a:schemeClr val="tx2"/>
                </a:solidFill>
                <a:latin typeface="Segoe UI" panose="020B0502040204020203" pitchFamily="34" charset="0"/>
                <a:cs typeface="Segoe UI" panose="020B0502040204020203" pitchFamily="34" charset="0"/>
              </a:rPr>
              <a:t>Mainstreaming</a:t>
            </a:r>
            <a:r>
              <a:rPr lang="en-US">
                <a:latin typeface="Segoe UI" panose="020B0502040204020203" pitchFamily="34" charset="0"/>
                <a:cs typeface="Segoe UI" panose="020B0502040204020203" pitchFamily="34" charset="0"/>
              </a:rPr>
              <a:t> </a:t>
            </a:r>
            <a:r>
              <a:rPr lang="en-US" sz="1900">
                <a:solidFill>
                  <a:schemeClr val="accent1">
                    <a:lumMod val="50000"/>
                  </a:schemeClr>
                </a:solidFill>
                <a:latin typeface="Segoe UI" panose="020B0502040204020203" pitchFamily="34" charset="0"/>
                <a:cs typeface="Segoe UI" panose="020B0502040204020203" pitchFamily="34" charset="0"/>
              </a:rPr>
              <a:t>(focusing on a student being ready to learn instead of a school ready to support diverse learners)</a:t>
            </a:r>
          </a:p>
          <a:p>
            <a:pPr>
              <a:lnSpc>
                <a:spcPct val="100000"/>
              </a:lnSpc>
            </a:pPr>
            <a:r>
              <a:rPr lang="en-US" sz="2600" b="1">
                <a:solidFill>
                  <a:schemeClr val="tx2"/>
                </a:solidFill>
                <a:latin typeface="Segoe UI" panose="020B0502040204020203" pitchFamily="34" charset="0"/>
                <a:cs typeface="Segoe UI" panose="020B0502040204020203" pitchFamily="34" charset="0"/>
              </a:rPr>
              <a:t>Integration</a:t>
            </a:r>
            <a:r>
              <a:rPr lang="en-US" b="1">
                <a:solidFill>
                  <a:schemeClr val="tx2"/>
                </a:solidFill>
                <a:latin typeface="Segoe UI" panose="020B0502040204020203" pitchFamily="34" charset="0"/>
                <a:cs typeface="Segoe UI" panose="020B0502040204020203" pitchFamily="34" charset="0"/>
              </a:rPr>
              <a:t> </a:t>
            </a:r>
            <a:r>
              <a:rPr lang="en-US" sz="1800">
                <a:solidFill>
                  <a:schemeClr val="accent1">
                    <a:lumMod val="50000"/>
                  </a:schemeClr>
                </a:solidFill>
                <a:latin typeface="Segoe UI" panose="020B0502040204020203" pitchFamily="34" charset="0"/>
                <a:cs typeface="Segoe UI" panose="020B0502040204020203" pitchFamily="34" charset="0"/>
              </a:rPr>
              <a:t>(focusing on physical and social access with limited or no academic expectations for students with moderate or severe disabilities)</a:t>
            </a:r>
          </a:p>
          <a:p>
            <a:pPr>
              <a:lnSpc>
                <a:spcPct val="100000"/>
              </a:lnSpc>
            </a:pPr>
            <a:r>
              <a:rPr lang="en-US" sz="2600" b="1">
                <a:solidFill>
                  <a:schemeClr val="tx2"/>
                </a:solidFill>
                <a:latin typeface="Segoe UI" panose="020B0502040204020203" pitchFamily="34" charset="0"/>
                <a:cs typeface="Segoe UI" panose="020B0502040204020203" pitchFamily="34" charset="0"/>
              </a:rPr>
              <a:t>Routinely or automatically grouping students </a:t>
            </a:r>
            <a:r>
              <a:rPr lang="en-US" sz="1800">
                <a:solidFill>
                  <a:schemeClr val="accent1">
                    <a:lumMod val="50000"/>
                  </a:schemeClr>
                </a:solidFill>
                <a:latin typeface="Segoe UI" panose="020B0502040204020203" pitchFamily="34" charset="0"/>
                <a:cs typeface="Segoe UI" panose="020B0502040204020203" pitchFamily="34" charset="0"/>
              </a:rPr>
              <a:t>(homogeneous grouping of students perceived as performing low educationally or behaviorally)</a:t>
            </a:r>
          </a:p>
        </p:txBody>
      </p:sp>
      <p:sp>
        <p:nvSpPr>
          <p:cNvPr id="4" name="Text Placeholder 3"/>
          <p:cNvSpPr>
            <a:spLocks noGrp="1"/>
          </p:cNvSpPr>
          <p:nvPr>
            <p:ph type="body" idx="4294967295"/>
          </p:nvPr>
        </p:nvSpPr>
        <p:spPr>
          <a:xfrm>
            <a:off x="-157655" y="871362"/>
            <a:ext cx="5157788" cy="374650"/>
          </a:xfrm>
        </p:spPr>
        <p:txBody>
          <a:bodyPr anchor="ctr">
            <a:noAutofit/>
          </a:bodyPr>
          <a:lstStyle/>
          <a:p>
            <a:pPr marL="0" indent="0" algn="ctr">
              <a:lnSpc>
                <a:spcPct val="120000"/>
              </a:lnSpc>
              <a:buNone/>
            </a:pPr>
            <a:r>
              <a:rPr lang="en-US" sz="2400" b="1">
                <a:solidFill>
                  <a:schemeClr val="accent1">
                    <a:lumMod val="50000"/>
                  </a:schemeClr>
                </a:solidFill>
                <a:latin typeface="Segoe UI" panose="020B0502040204020203" pitchFamily="34" charset="0"/>
                <a:cs typeface="Segoe UI" panose="020B0502040204020203" pitchFamily="34" charset="0"/>
              </a:rPr>
              <a:t>What it IS: </a:t>
            </a:r>
          </a:p>
        </p:txBody>
      </p:sp>
      <p:sp>
        <p:nvSpPr>
          <p:cNvPr id="8" name="TextBox 7"/>
          <p:cNvSpPr txBox="1"/>
          <p:nvPr/>
        </p:nvSpPr>
        <p:spPr>
          <a:xfrm>
            <a:off x="8246638" y="6241253"/>
            <a:ext cx="366375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50000"/>
                  </a:schemeClr>
                </a:solidFill>
                <a:effectLst/>
                <a:uLnTx/>
                <a:uFillTx/>
                <a:latin typeface="Segoe UI" panose="020B0502040204020203" pitchFamily="34" charset="0"/>
                <a:ea typeface="+mn-ea"/>
                <a:cs typeface="Segoe UI" panose="020B0502040204020203" pitchFamily="34" charset="0"/>
              </a:rPr>
              <a:t>Source: Villa &amp; Thousand, 2016</a:t>
            </a:r>
          </a:p>
        </p:txBody>
      </p:sp>
    </p:spTree>
    <p:extLst>
      <p:ext uri="{BB962C8B-B14F-4D97-AF65-F5344CB8AC3E}">
        <p14:creationId xmlns:p14="http://schemas.microsoft.com/office/powerpoint/2010/main" val="227128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750F-85BF-4471-8AFA-9C5785D36339}"/>
              </a:ext>
            </a:extLst>
          </p:cNvPr>
          <p:cNvSpPr>
            <a:spLocks noGrp="1"/>
          </p:cNvSpPr>
          <p:nvPr>
            <p:ph type="title"/>
          </p:nvPr>
        </p:nvSpPr>
        <p:spPr>
          <a:xfrm>
            <a:off x="920181" y="0"/>
            <a:ext cx="10515600" cy="1325563"/>
          </a:xfrm>
        </p:spPr>
        <p:txBody>
          <a:bodyPr>
            <a:normAutofit/>
          </a:bodyPr>
          <a:lstStyle/>
          <a:p>
            <a:r>
              <a:rPr lang="en-US" b="1"/>
              <a:t>What are Inclusionary Practices?</a:t>
            </a:r>
          </a:p>
        </p:txBody>
      </p:sp>
      <p:sp>
        <p:nvSpPr>
          <p:cNvPr id="3" name="Content Placeholder 2">
            <a:extLst>
              <a:ext uri="{FF2B5EF4-FFF2-40B4-BE49-F238E27FC236}">
                <a16:creationId xmlns:a16="http://schemas.microsoft.com/office/drawing/2014/main" id="{BFD8E93E-3881-4878-8177-5B80C43C3020}"/>
              </a:ext>
            </a:extLst>
          </p:cNvPr>
          <p:cNvSpPr>
            <a:spLocks noGrp="1"/>
          </p:cNvSpPr>
          <p:nvPr>
            <p:ph idx="1"/>
          </p:nvPr>
        </p:nvSpPr>
        <p:spPr>
          <a:xfrm>
            <a:off x="762526" y="1108075"/>
            <a:ext cx="5140084" cy="4411214"/>
          </a:xfrm>
        </p:spPr>
        <p:txBody>
          <a:bodyPr>
            <a:noAutofit/>
          </a:bodyPr>
          <a:lstStyle/>
          <a:p>
            <a:pPr>
              <a:lnSpc>
                <a:spcPct val="100000"/>
              </a:lnSpc>
              <a:spcBef>
                <a:spcPts val="0"/>
              </a:spcBef>
              <a:spcAft>
                <a:spcPts val="600"/>
              </a:spcAft>
            </a:pPr>
            <a:r>
              <a:rPr lang="en-US" sz="1900"/>
              <a:t>Universal Design for Learning (UDL)</a:t>
            </a:r>
          </a:p>
          <a:p>
            <a:pPr>
              <a:lnSpc>
                <a:spcPct val="100000"/>
              </a:lnSpc>
              <a:spcBef>
                <a:spcPts val="0"/>
              </a:spcBef>
              <a:spcAft>
                <a:spcPts val="600"/>
              </a:spcAft>
            </a:pPr>
            <a:r>
              <a:rPr lang="en-US" sz="1900"/>
              <a:t>Multi-tiered Systems of Support (MTSS)</a:t>
            </a:r>
          </a:p>
          <a:p>
            <a:pPr>
              <a:lnSpc>
                <a:spcPct val="100000"/>
              </a:lnSpc>
              <a:spcBef>
                <a:spcPts val="0"/>
              </a:spcBef>
              <a:spcAft>
                <a:spcPts val="600"/>
              </a:spcAft>
            </a:pPr>
            <a:r>
              <a:rPr lang="en-US" sz="1900"/>
              <a:t>Positive Behavior Interventions &amp; Support (PBIS) </a:t>
            </a:r>
          </a:p>
          <a:p>
            <a:pPr>
              <a:lnSpc>
                <a:spcPct val="100000"/>
              </a:lnSpc>
              <a:spcBef>
                <a:spcPts val="0"/>
              </a:spcBef>
              <a:spcAft>
                <a:spcPts val="600"/>
              </a:spcAft>
            </a:pPr>
            <a:r>
              <a:rPr lang="en-US" sz="1900"/>
              <a:t>Culturally-responsive pedagogy</a:t>
            </a:r>
          </a:p>
          <a:p>
            <a:pPr>
              <a:lnSpc>
                <a:spcPct val="100000"/>
              </a:lnSpc>
              <a:spcBef>
                <a:spcPts val="0"/>
              </a:spcBef>
              <a:spcAft>
                <a:spcPts val="600"/>
              </a:spcAft>
            </a:pPr>
            <a:r>
              <a:rPr lang="en-US" sz="1900"/>
              <a:t>Master Scheduling to support inclusion </a:t>
            </a:r>
          </a:p>
          <a:p>
            <a:pPr>
              <a:lnSpc>
                <a:spcPct val="100000"/>
              </a:lnSpc>
              <a:spcBef>
                <a:spcPts val="0"/>
              </a:spcBef>
              <a:spcAft>
                <a:spcPts val="600"/>
              </a:spcAft>
            </a:pPr>
            <a:r>
              <a:rPr lang="en-US" sz="1900"/>
              <a:t>Differentiated instruction </a:t>
            </a:r>
          </a:p>
          <a:p>
            <a:pPr>
              <a:lnSpc>
                <a:spcPct val="100000"/>
              </a:lnSpc>
              <a:spcBef>
                <a:spcPts val="0"/>
              </a:spcBef>
              <a:spcAft>
                <a:spcPts val="600"/>
              </a:spcAft>
            </a:pPr>
            <a:r>
              <a:rPr lang="en-US" sz="1900"/>
              <a:t>Students engaged in core content </a:t>
            </a:r>
          </a:p>
          <a:p>
            <a:pPr>
              <a:lnSpc>
                <a:spcPct val="100000"/>
              </a:lnSpc>
              <a:spcBef>
                <a:spcPts val="0"/>
              </a:spcBef>
              <a:spcAft>
                <a:spcPts val="600"/>
              </a:spcAft>
            </a:pPr>
            <a:r>
              <a:rPr lang="en-US" sz="1900"/>
              <a:t>Student engagement </a:t>
            </a:r>
          </a:p>
          <a:p>
            <a:pPr>
              <a:lnSpc>
                <a:spcPct val="100000"/>
              </a:lnSpc>
              <a:spcBef>
                <a:spcPts val="0"/>
              </a:spcBef>
              <a:spcAft>
                <a:spcPts val="600"/>
              </a:spcAft>
            </a:pPr>
            <a:r>
              <a:rPr lang="en-US" sz="1900"/>
              <a:t>Co-teaching and co-planning </a:t>
            </a:r>
          </a:p>
          <a:p>
            <a:pPr>
              <a:lnSpc>
                <a:spcPct val="100000"/>
              </a:lnSpc>
              <a:spcBef>
                <a:spcPts val="0"/>
              </a:spcBef>
              <a:spcAft>
                <a:spcPts val="600"/>
              </a:spcAft>
            </a:pPr>
            <a:r>
              <a:rPr lang="en-US" sz="1900"/>
              <a:t>Inclusive IEPs</a:t>
            </a:r>
          </a:p>
          <a:p>
            <a:pPr>
              <a:lnSpc>
                <a:spcPct val="100000"/>
              </a:lnSpc>
              <a:spcBef>
                <a:spcPts val="0"/>
              </a:spcBef>
              <a:spcAft>
                <a:spcPts val="600"/>
              </a:spcAft>
            </a:pPr>
            <a:r>
              <a:rPr lang="en-US" sz="1900"/>
              <a:t>Family/community partnerships  </a:t>
            </a:r>
          </a:p>
          <a:p>
            <a:pPr>
              <a:lnSpc>
                <a:spcPct val="100000"/>
              </a:lnSpc>
              <a:spcBef>
                <a:spcPts val="0"/>
              </a:spcBef>
              <a:spcAft>
                <a:spcPts val="600"/>
              </a:spcAft>
            </a:pPr>
            <a:r>
              <a:rPr lang="en-US" sz="1900"/>
              <a:t>Flexible service delivery </a:t>
            </a:r>
          </a:p>
          <a:p>
            <a:pPr>
              <a:lnSpc>
                <a:spcPct val="100000"/>
              </a:lnSpc>
              <a:spcBef>
                <a:spcPts val="0"/>
              </a:spcBef>
              <a:spcAft>
                <a:spcPts val="600"/>
              </a:spcAft>
            </a:pPr>
            <a:r>
              <a:rPr lang="en-US" sz="1900"/>
              <a:t>Leadership development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Content Placeholder 3">
            <a:extLst>
              <a:ext uri="{FF2B5EF4-FFF2-40B4-BE49-F238E27FC236}">
                <a16:creationId xmlns:a16="http://schemas.microsoft.com/office/drawing/2014/main" id="{2BCE531C-67C5-4C31-B2A1-890E34E7CF02}"/>
              </a:ext>
            </a:extLst>
          </p:cNvPr>
          <p:cNvSpPr>
            <a:spLocks noGrp="1"/>
          </p:cNvSpPr>
          <p:nvPr>
            <p:ph sz="half" idx="4294967295"/>
          </p:nvPr>
        </p:nvSpPr>
        <p:spPr>
          <a:xfrm>
            <a:off x="6060265" y="1108075"/>
            <a:ext cx="5241925" cy="4883150"/>
          </a:xfrm>
        </p:spPr>
        <p:txBody>
          <a:bodyPr>
            <a:noAutofit/>
          </a:bodyPr>
          <a:lstStyle/>
          <a:p>
            <a:pPr>
              <a:lnSpc>
                <a:spcPct val="100000"/>
              </a:lnSpc>
              <a:spcBef>
                <a:spcPts val="0"/>
              </a:spcBef>
              <a:spcAft>
                <a:spcPts val="600"/>
              </a:spcAft>
            </a:pPr>
            <a:r>
              <a:rPr lang="en-US" sz="1900"/>
              <a:t>Use of assistive technology (AT)</a:t>
            </a:r>
          </a:p>
          <a:p>
            <a:pPr>
              <a:lnSpc>
                <a:spcPct val="100000"/>
              </a:lnSpc>
              <a:spcBef>
                <a:spcPts val="0"/>
              </a:spcBef>
              <a:spcAft>
                <a:spcPts val="600"/>
              </a:spcAft>
            </a:pPr>
            <a:r>
              <a:rPr lang="en-US" sz="1900"/>
              <a:t>Social emotional learning (SEL)</a:t>
            </a:r>
          </a:p>
          <a:p>
            <a:pPr>
              <a:lnSpc>
                <a:spcPct val="100000"/>
              </a:lnSpc>
              <a:spcBef>
                <a:spcPts val="0"/>
              </a:spcBef>
              <a:spcAft>
                <a:spcPts val="600"/>
              </a:spcAft>
            </a:pPr>
            <a:r>
              <a:rPr lang="en-US" sz="1900"/>
              <a:t>Visible learning</a:t>
            </a:r>
          </a:p>
          <a:p>
            <a:pPr>
              <a:lnSpc>
                <a:spcPct val="100000"/>
              </a:lnSpc>
              <a:spcBef>
                <a:spcPts val="0"/>
              </a:spcBef>
              <a:spcAft>
                <a:spcPts val="600"/>
              </a:spcAft>
            </a:pPr>
            <a:r>
              <a:rPr lang="en-US" sz="1900"/>
              <a:t>Data literacy and data analysis protocols</a:t>
            </a:r>
          </a:p>
          <a:p>
            <a:pPr>
              <a:lnSpc>
                <a:spcPct val="100000"/>
              </a:lnSpc>
              <a:spcBef>
                <a:spcPts val="0"/>
              </a:spcBef>
              <a:spcAft>
                <a:spcPts val="600"/>
              </a:spcAft>
            </a:pPr>
            <a:r>
              <a:rPr lang="en-US" sz="1900"/>
              <a:t>Teacher collaboration</a:t>
            </a:r>
          </a:p>
          <a:p>
            <a:pPr>
              <a:lnSpc>
                <a:spcPct val="100000"/>
              </a:lnSpc>
              <a:spcBef>
                <a:spcPts val="0"/>
              </a:spcBef>
              <a:spcAft>
                <a:spcPts val="600"/>
              </a:spcAft>
            </a:pPr>
            <a:r>
              <a:rPr lang="en-US" sz="1900"/>
              <a:t>Inclusive extracurricular activities</a:t>
            </a:r>
          </a:p>
          <a:p>
            <a:pPr>
              <a:lnSpc>
                <a:spcPct val="100000"/>
              </a:lnSpc>
              <a:spcBef>
                <a:spcPts val="0"/>
              </a:spcBef>
              <a:spcAft>
                <a:spcPts val="600"/>
              </a:spcAft>
            </a:pPr>
            <a:r>
              <a:rPr lang="en-US" sz="1900"/>
              <a:t>PLCs that include inclusive viewpoints</a:t>
            </a:r>
          </a:p>
          <a:p>
            <a:pPr>
              <a:lnSpc>
                <a:spcPct val="100000"/>
              </a:lnSpc>
              <a:spcBef>
                <a:spcPts val="0"/>
              </a:spcBef>
              <a:spcAft>
                <a:spcPts val="600"/>
              </a:spcAft>
            </a:pPr>
            <a:r>
              <a:rPr lang="en-US" sz="1900"/>
              <a:t>Embedded academic (and nonacademic!) instruction in general education</a:t>
            </a:r>
          </a:p>
          <a:p>
            <a:pPr>
              <a:lnSpc>
                <a:spcPct val="100000"/>
              </a:lnSpc>
              <a:spcBef>
                <a:spcPts val="0"/>
              </a:spcBef>
              <a:spcAft>
                <a:spcPts val="600"/>
              </a:spcAft>
            </a:pPr>
            <a:r>
              <a:rPr lang="en-US" sz="1900"/>
              <a:t>Inclusive vision and mission</a:t>
            </a:r>
          </a:p>
          <a:p>
            <a:pPr>
              <a:lnSpc>
                <a:spcPct val="100000"/>
              </a:lnSpc>
              <a:spcBef>
                <a:spcPts val="0"/>
              </a:spcBef>
              <a:spcAft>
                <a:spcPts val="600"/>
              </a:spcAft>
            </a:pPr>
            <a:r>
              <a:rPr lang="en-US" sz="1900"/>
              <a:t>Teaching self determination</a:t>
            </a:r>
          </a:p>
          <a:p>
            <a:pPr>
              <a:lnSpc>
                <a:spcPct val="100000"/>
              </a:lnSpc>
              <a:spcBef>
                <a:spcPts val="0"/>
              </a:spcBef>
              <a:spcAft>
                <a:spcPts val="600"/>
              </a:spcAft>
            </a:pPr>
            <a:r>
              <a:rPr lang="en-US" sz="1900"/>
              <a:t>Person-centered/Strengths-based planning</a:t>
            </a:r>
          </a:p>
          <a:p>
            <a:pPr>
              <a:lnSpc>
                <a:spcPct val="100000"/>
              </a:lnSpc>
              <a:spcBef>
                <a:spcPts val="0"/>
              </a:spcBef>
              <a:spcAft>
                <a:spcPts val="600"/>
              </a:spcAft>
            </a:pPr>
            <a:r>
              <a:rPr lang="en-US" sz="1900"/>
              <a:t>Blended learning </a:t>
            </a:r>
          </a:p>
          <a:p>
            <a:pPr marL="0" indent="0">
              <a:lnSpc>
                <a:spcPct val="100000"/>
              </a:lnSpc>
              <a:spcBef>
                <a:spcPts val="0"/>
              </a:spcBef>
              <a:spcAft>
                <a:spcPts val="600"/>
              </a:spcAft>
              <a:buNone/>
            </a:pPr>
            <a:endParaRPr lang="en-US" sz="1900"/>
          </a:p>
        </p:txBody>
      </p:sp>
    </p:spTree>
    <p:extLst>
      <p:ext uri="{BB962C8B-B14F-4D97-AF65-F5344CB8AC3E}">
        <p14:creationId xmlns:p14="http://schemas.microsoft.com/office/powerpoint/2010/main" val="418132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Title 1"/>
          <p:cNvSpPr>
            <a:spLocks noGrp="1"/>
          </p:cNvSpPr>
          <p:nvPr>
            <p:ph type="title"/>
          </p:nvPr>
        </p:nvSpPr>
        <p:spPr>
          <a:xfrm>
            <a:off x="192233" y="433250"/>
            <a:ext cx="11774184" cy="684480"/>
          </a:xfrm>
        </p:spPr>
        <p:txBody>
          <a:bodyPr>
            <a:noAutofit/>
          </a:bodyPr>
          <a:lstStyle/>
          <a:p>
            <a:r>
              <a:rPr lang="en-US" sz="4200" b="1">
                <a:solidFill>
                  <a:srgbClr val="4D4C49"/>
                </a:solidFill>
                <a:latin typeface="Segoe UI" panose="020B0502040204020203" pitchFamily="34" charset="0"/>
                <a:cs typeface="Segoe UI" panose="020B0502040204020203" pitchFamily="34" charset="0"/>
              </a:rPr>
              <a:t>Who is Responsible for Inclusionary Practices?</a:t>
            </a:r>
            <a:endParaRPr lang="en-US" sz="4200">
              <a:solidFill>
                <a:srgbClr val="4D4C49"/>
              </a:solidFill>
              <a:latin typeface="Segoe UI" panose="020B0502040204020203" pitchFamily="34" charset="0"/>
              <a:cs typeface="Segoe UI" panose="020B0502040204020203" pitchFamily="34" charset="0"/>
            </a:endParaRPr>
          </a:p>
        </p:txBody>
      </p:sp>
      <p:sp>
        <p:nvSpPr>
          <p:cNvPr id="6" name="Content Placeholder 2"/>
          <p:cNvSpPr txBox="1">
            <a:spLocks/>
          </p:cNvSpPr>
          <p:nvPr/>
        </p:nvSpPr>
        <p:spPr>
          <a:xfrm>
            <a:off x="964642" y="1457016"/>
            <a:ext cx="10848470" cy="4320785"/>
          </a:xfrm>
          <a:prstGeom prst="rect">
            <a:avLst/>
          </a:prstGeom>
        </p:spPr>
        <p:txBody>
          <a:bodyPr vert="horz" lIns="91440" tIns="45720" rIns="91440" bIns="45720" rtlCol="0">
            <a:normAutofit/>
          </a:bodyPr>
          <a:lstStyle>
            <a:lvl1pPr marL="365760" indent="-36576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100000"/>
              </a:lnSpc>
              <a:spcBef>
                <a:spcPts val="500"/>
              </a:spcBef>
              <a:spcAft>
                <a:spcPts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100000"/>
              </a:lnSpc>
              <a:spcBef>
                <a:spcPts val="500"/>
              </a:spcBef>
              <a:spcAft>
                <a:spcPts val="0"/>
              </a:spcAft>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1175" marR="0" lvl="0" indent="-342900" algn="l" defTabSz="914400" rtl="0" eaLnBrk="1" fontAlgn="auto" latinLnBrk="0" hangingPunct="1">
              <a:lnSpc>
                <a:spcPct val="100000"/>
              </a:lnSpc>
              <a:spcBef>
                <a:spcPts val="0"/>
              </a:spcBef>
              <a:spcAft>
                <a:spcPts val="2400"/>
              </a:spcAft>
              <a:buClr>
                <a:sysClr val="windowText" lastClr="000000"/>
              </a:buClr>
              <a:buSzTx/>
              <a:buFont typeface="Wingdings" panose="05000000000000000000" pitchFamily="2" charset="2"/>
              <a:buChar char="Ø"/>
              <a:tabLst/>
              <a:defRPr/>
            </a:pPr>
            <a:endParaRPr kumimoji="0" lang="en-US" sz="2400" b="1"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p:txBody>
      </p:sp>
      <p:sp>
        <p:nvSpPr>
          <p:cNvPr id="7" name="Content Placeholder 2">
            <a:extLst>
              <a:ext uri="{FF2B5EF4-FFF2-40B4-BE49-F238E27FC236}">
                <a16:creationId xmlns:a16="http://schemas.microsoft.com/office/drawing/2014/main" id="{97D95760-39B2-4B0D-B07D-B4733FF284CA}"/>
              </a:ext>
            </a:extLst>
          </p:cNvPr>
          <p:cNvSpPr txBox="1">
            <a:spLocks/>
          </p:cNvSpPr>
          <p:nvPr/>
        </p:nvSpPr>
        <p:spPr>
          <a:xfrm>
            <a:off x="616778" y="1330362"/>
            <a:ext cx="11196334" cy="3786371"/>
          </a:xfrm>
          <a:prstGeom prst="rect">
            <a:avLst/>
          </a:prstGeom>
        </p:spPr>
        <p:txBody>
          <a:bodyPr vert="horz" lIns="91440" tIns="45720" rIns="91440" bIns="45720" rtlCol="0">
            <a:noAutofit/>
          </a:bodyPr>
          <a:lstStyle>
            <a:lvl1pPr marL="365760" indent="-365760" algn="l" defTabSz="914400" rtl="0" eaLnBrk="1" latinLnBrk="0" hangingPunct="1">
              <a:lnSpc>
                <a:spcPct val="100000"/>
              </a:lnSpc>
              <a:spcBef>
                <a:spcPts val="1000"/>
              </a:spcBef>
              <a:spcAft>
                <a:spcPts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100000"/>
              </a:lnSpc>
              <a:spcBef>
                <a:spcPts val="500"/>
              </a:spcBef>
              <a:spcAft>
                <a:spcPts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100000"/>
              </a:lnSpc>
              <a:spcBef>
                <a:spcPts val="500"/>
              </a:spcBef>
              <a:spcAft>
                <a:spcPts val="0"/>
              </a:spcAft>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marR="0" lvl="0" indent="0" algn="l" defTabSz="914400" rtl="0" eaLnBrk="1" fontAlgn="auto" latinLnBrk="0" hangingPunct="1">
              <a:lnSpc>
                <a:spcPct val="100000"/>
              </a:lnSpc>
              <a:spcBef>
                <a:spcPts val="0"/>
              </a:spcBef>
              <a:spcAft>
                <a:spcPts val="2400"/>
              </a:spcAft>
              <a:buClr>
                <a:sysClr val="windowText" lastClr="000000"/>
              </a:buClr>
              <a:buSzTx/>
              <a:buNone/>
              <a:tabLst/>
              <a:defRPr/>
            </a:pPr>
            <a:r>
              <a:rPr kumimoji="0" lang="en-US" b="0" i="0" u="none" strike="noStrike" kern="1200" cap="none" spc="0" normalizeH="0" baseline="0" noProof="0">
                <a:ln>
                  <a:noFill/>
                </a:ln>
                <a:effectLst/>
                <a:uLnTx/>
                <a:uFillTx/>
                <a:latin typeface="Segoe UI" panose="020B0502040204020203" pitchFamily="34" charset="0"/>
                <a:cs typeface="Segoe UI" panose="020B0502040204020203" pitchFamily="34" charset="0"/>
              </a:rPr>
              <a:t>Each of us, (and most especially those closest to the students, including principals, educators, and families)…</a:t>
            </a:r>
          </a:p>
          <a:p>
            <a:pPr marL="914400" marR="0" lvl="0" indent="0" algn="l" defTabSz="914400" rtl="0" eaLnBrk="1" fontAlgn="auto" latinLnBrk="0" hangingPunct="1">
              <a:lnSpc>
                <a:spcPct val="100000"/>
              </a:lnSpc>
              <a:spcBef>
                <a:spcPts val="0"/>
              </a:spcBef>
              <a:spcAft>
                <a:spcPts val="2400"/>
              </a:spcAft>
              <a:buClr>
                <a:sysClr val="windowText" lastClr="000000"/>
              </a:buClr>
              <a:buSzTx/>
              <a:buNone/>
              <a:tabLst/>
              <a:defRPr/>
            </a:pPr>
            <a:r>
              <a:rPr lang="en-US">
                <a:latin typeface="Segoe UI" panose="020B0502040204020203" pitchFamily="34" charset="0"/>
                <a:cs typeface="Segoe UI" panose="020B0502040204020203" pitchFamily="34" charset="0"/>
              </a:rPr>
              <a:t>Principals “can inhibit or inspire school personnel to accept the inclusion of students with disabilities in the general education classroom. Moreover, their attitudes are critical in the design and implementation of programs and practices in their schools. Principals’ attitudes can either promote or discourage the inclusion practices in their schools.”</a:t>
            </a:r>
          </a:p>
        </p:txBody>
      </p:sp>
      <p:sp>
        <p:nvSpPr>
          <p:cNvPr id="8" name="Rectangle 7"/>
          <p:cNvSpPr/>
          <p:nvPr/>
        </p:nvSpPr>
        <p:spPr>
          <a:xfrm>
            <a:off x="546100" y="5456019"/>
            <a:ext cx="11144250" cy="461665"/>
          </a:xfrm>
          <a:prstGeom prst="rect">
            <a:avLst/>
          </a:prstGeom>
        </p:spPr>
        <p:txBody>
          <a:bodyPr wrap="square">
            <a:spAutoFit/>
          </a:bodyPr>
          <a:lstStyle/>
          <a:p>
            <a:pPr algn="r"/>
            <a:r>
              <a:rPr lang="en-US" sz="1200">
                <a:latin typeface="Segoe UI" panose="020B0502040204020203" pitchFamily="34" charset="0"/>
                <a:cs typeface="Segoe UI" panose="020B0502040204020203" pitchFamily="34" charset="0"/>
              </a:rPr>
              <a:t>Source: Vazquez, M. 2010. “Inclusionary Practices: Impact of Administrators’ Beliefs on Placement Decisions.”</a:t>
            </a:r>
            <a:br>
              <a:rPr lang="en-US" sz="1200">
                <a:latin typeface="Segoe UI" panose="020B0502040204020203" pitchFamily="34" charset="0"/>
                <a:cs typeface="Segoe UI" panose="020B0502040204020203" pitchFamily="34" charset="0"/>
              </a:rPr>
            </a:br>
            <a:r>
              <a:rPr lang="en-US" sz="1200">
                <a:latin typeface="Segoe UI" panose="020B0502040204020203" pitchFamily="34" charset="0"/>
                <a:cs typeface="Segoe UI" panose="020B0502040204020203" pitchFamily="34" charset="0"/>
              </a:rPr>
              <a:t>Unpublished Doctoral dissertation, University of Central Florida, Orlando, Florida.</a:t>
            </a:r>
          </a:p>
        </p:txBody>
      </p:sp>
    </p:spTree>
    <p:extLst>
      <p:ext uri="{BB962C8B-B14F-4D97-AF65-F5344CB8AC3E}">
        <p14:creationId xmlns:p14="http://schemas.microsoft.com/office/powerpoint/2010/main" val="3526158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Title 4"/>
          <p:cNvSpPr>
            <a:spLocks noGrp="1"/>
          </p:cNvSpPr>
          <p:nvPr>
            <p:ph type="title"/>
          </p:nvPr>
        </p:nvSpPr>
        <p:spPr/>
        <p:txBody>
          <a:bodyPr/>
          <a:lstStyle/>
          <a:p>
            <a:r>
              <a:rPr lang="en-US" b="1"/>
              <a:t>What is SDI</a:t>
            </a:r>
          </a:p>
        </p:txBody>
      </p:sp>
    </p:spTree>
    <p:extLst>
      <p:ext uri="{BB962C8B-B14F-4D97-AF65-F5344CB8AC3E}">
        <p14:creationId xmlns:p14="http://schemas.microsoft.com/office/powerpoint/2010/main" val="55112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24109" y="1143606"/>
            <a:ext cx="8278445" cy="4974221"/>
          </a:xfrm>
          <a:prstGeom prst="rect">
            <a:avLst/>
          </a:prstGeom>
        </p:spPr>
      </p:pic>
      <p:sp>
        <p:nvSpPr>
          <p:cNvPr id="2" name="TextBox 1"/>
          <p:cNvSpPr txBox="1"/>
          <p:nvPr/>
        </p:nvSpPr>
        <p:spPr>
          <a:xfrm>
            <a:off x="729878" y="226761"/>
            <a:ext cx="9066906" cy="646331"/>
          </a:xfrm>
          <a:prstGeom prst="rect">
            <a:avLst/>
          </a:prstGeom>
          <a:noFill/>
        </p:spPr>
        <p:txBody>
          <a:bodyPr wrap="none" rtlCol="0">
            <a:spAutoFit/>
          </a:bodyPr>
          <a:lstStyle/>
          <a:p>
            <a:r>
              <a:rPr lang="en-US" sz="3600" b="1">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What is Specially Designed Instruction (SDI)?</a:t>
            </a:r>
          </a:p>
        </p:txBody>
      </p:sp>
    </p:spTree>
    <p:extLst>
      <p:ext uri="{BB962C8B-B14F-4D97-AF65-F5344CB8AC3E}">
        <p14:creationId xmlns:p14="http://schemas.microsoft.com/office/powerpoint/2010/main" val="3699004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7030A0"/>
                </a:solidFill>
                <a:latin typeface="Segoe UI Historic" panose="020B0502040204020203" pitchFamily="34" charset="0"/>
                <a:ea typeface="Segoe UI Historic" panose="020B0502040204020203" pitchFamily="34" charset="0"/>
                <a:cs typeface="Segoe UI Historic" panose="020B0502040204020203" pitchFamily="34" charset="0"/>
              </a:rPr>
              <a:t>SDI vs. Accommodations</a:t>
            </a:r>
          </a:p>
        </p:txBody>
      </p:sp>
      <p:sp>
        <p:nvSpPr>
          <p:cNvPr id="3" name="Content Placeholder 2"/>
          <p:cNvSpPr>
            <a:spLocks noGrp="1"/>
          </p:cNvSpPr>
          <p:nvPr>
            <p:ph sz="half" idx="4294967295"/>
          </p:nvPr>
        </p:nvSpPr>
        <p:spPr>
          <a:xfrm>
            <a:off x="838200" y="2505075"/>
            <a:ext cx="5157788" cy="3684588"/>
          </a:xfrm>
        </p:spPr>
        <p:txBody>
          <a:bodyPr>
            <a:noAutofit/>
          </a:bodyPr>
          <a:lstStyle/>
          <a:p>
            <a:pPr marL="205740" indent="-205740">
              <a:spcBef>
                <a:spcPts val="1200"/>
              </a:spcBef>
            </a:pPr>
            <a:r>
              <a:rPr lang="en-US" sz="2200"/>
              <a:t>Text highlighted for a student</a:t>
            </a:r>
          </a:p>
          <a:p>
            <a:pPr marL="205740" indent="-205740">
              <a:spcBef>
                <a:spcPts val="1200"/>
              </a:spcBef>
            </a:pPr>
            <a:r>
              <a:rPr lang="en-US" sz="2200"/>
              <a:t>Student given extra time to complete assignment </a:t>
            </a:r>
          </a:p>
          <a:p>
            <a:pPr marL="205740" indent="-205740">
              <a:spcBef>
                <a:spcPts val="1200"/>
              </a:spcBef>
            </a:pPr>
            <a:r>
              <a:rPr lang="en-US" sz="2200"/>
              <a:t>Paraeducator or peer reading text aloud to student </a:t>
            </a:r>
          </a:p>
          <a:p>
            <a:pPr marL="205740" indent="-205740">
              <a:spcBef>
                <a:spcPts val="1200"/>
              </a:spcBef>
            </a:pPr>
            <a:r>
              <a:rPr lang="en-US" sz="2200"/>
              <a:t>Student permitted to turn in a shortened/abbreviated assignment</a:t>
            </a:r>
          </a:p>
          <a:p>
            <a:pPr marL="205740" indent="-205740">
              <a:spcBef>
                <a:spcPts val="1200"/>
              </a:spcBef>
            </a:pPr>
            <a:r>
              <a:rPr lang="en-US" sz="2200"/>
              <a:t>Student permitted to address literary concepts orally instead of in writing</a:t>
            </a:r>
          </a:p>
        </p:txBody>
      </p:sp>
      <p:sp>
        <p:nvSpPr>
          <p:cNvPr id="12" name="Text Placeholder 11"/>
          <p:cNvSpPr>
            <a:spLocks noGrp="1"/>
          </p:cNvSpPr>
          <p:nvPr>
            <p:ph type="body" sz="quarter" idx="4294967295"/>
          </p:nvPr>
        </p:nvSpPr>
        <p:spPr>
          <a:xfrm>
            <a:off x="7102097" y="1690688"/>
            <a:ext cx="4996618" cy="674732"/>
          </a:xfrm>
        </p:spPr>
        <p:txBody>
          <a:bodyPr anchor="ctr">
            <a:noAutofit/>
          </a:bodyPr>
          <a:lstStyle/>
          <a:p>
            <a:r>
              <a:rPr lang="en-US" b="1"/>
              <a:t>SDI:</a:t>
            </a:r>
          </a:p>
        </p:txBody>
      </p:sp>
      <p:sp>
        <p:nvSpPr>
          <p:cNvPr id="13" name="Content Placeholder 12"/>
          <p:cNvSpPr>
            <a:spLocks noGrp="1"/>
          </p:cNvSpPr>
          <p:nvPr>
            <p:ph sz="quarter" idx="4294967295"/>
          </p:nvPr>
        </p:nvSpPr>
        <p:spPr>
          <a:xfrm>
            <a:off x="7008813" y="2505075"/>
            <a:ext cx="5183187" cy="3684588"/>
          </a:xfrm>
        </p:spPr>
        <p:txBody>
          <a:bodyPr>
            <a:noAutofit/>
          </a:bodyPr>
          <a:lstStyle/>
          <a:p>
            <a:pPr marL="205740" indent="-205740">
              <a:spcBef>
                <a:spcPts val="1200"/>
              </a:spcBef>
            </a:pPr>
            <a:r>
              <a:rPr lang="en-US" sz="2200"/>
              <a:t>Student provided with instruction on how to read text for information</a:t>
            </a:r>
          </a:p>
          <a:p>
            <a:pPr marL="205740" indent="-205740">
              <a:spcBef>
                <a:spcPts val="1200"/>
              </a:spcBef>
            </a:pPr>
            <a:r>
              <a:rPr lang="en-US" sz="2200"/>
              <a:t>Student taught vocabulary strategies using content from a specific text</a:t>
            </a:r>
          </a:p>
          <a:p>
            <a:pPr marL="205740" indent="-205740">
              <a:spcBef>
                <a:spcPts val="1200"/>
              </a:spcBef>
            </a:pPr>
            <a:r>
              <a:rPr lang="en-US" sz="2200"/>
              <a:t>Student provided reading instruction using adapted materials for the same piece of text/literature other students are reading</a:t>
            </a:r>
          </a:p>
        </p:txBody>
      </p:sp>
      <p:sp>
        <p:nvSpPr>
          <p:cNvPr id="11" name="Text Placeholder 10"/>
          <p:cNvSpPr>
            <a:spLocks noGrp="1"/>
          </p:cNvSpPr>
          <p:nvPr>
            <p:ph type="body" idx="4294967295"/>
          </p:nvPr>
        </p:nvSpPr>
        <p:spPr>
          <a:xfrm>
            <a:off x="725214" y="1580264"/>
            <a:ext cx="5157788" cy="823912"/>
          </a:xfrm>
        </p:spPr>
        <p:txBody>
          <a:bodyPr anchor="ctr">
            <a:noAutofit/>
          </a:bodyPr>
          <a:lstStyle/>
          <a:p>
            <a:r>
              <a:rPr lang="en-US" b="1"/>
              <a:t>Accommodations:</a:t>
            </a:r>
          </a:p>
        </p:txBody>
      </p:sp>
    </p:spTree>
    <p:extLst>
      <p:ext uri="{BB962C8B-B14F-4D97-AF65-F5344CB8AC3E}">
        <p14:creationId xmlns:p14="http://schemas.microsoft.com/office/powerpoint/2010/main" val="262514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t>Why Inclusion?</a:t>
            </a:r>
          </a:p>
        </p:txBody>
      </p:sp>
    </p:spTree>
    <p:extLst>
      <p:ext uri="{BB962C8B-B14F-4D97-AF65-F5344CB8AC3E}">
        <p14:creationId xmlns:p14="http://schemas.microsoft.com/office/powerpoint/2010/main" val="230321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7030A0"/>
                </a:solidFill>
                <a:latin typeface="Segoe UI Historic" panose="020B0502040204020203" pitchFamily="34" charset="0"/>
                <a:ea typeface="Segoe UI Historic" panose="020B0502040204020203" pitchFamily="34" charset="0"/>
                <a:cs typeface="Segoe UI Historic" panose="020B0502040204020203" pitchFamily="34" charset="0"/>
              </a:rPr>
              <a:t>SDI vs. Accommodations</a:t>
            </a:r>
          </a:p>
        </p:txBody>
      </p:sp>
      <p:sp>
        <p:nvSpPr>
          <p:cNvPr id="3" name="Content Placeholder 2"/>
          <p:cNvSpPr>
            <a:spLocks noGrp="1"/>
          </p:cNvSpPr>
          <p:nvPr>
            <p:ph sz="half" idx="4294967295"/>
          </p:nvPr>
        </p:nvSpPr>
        <p:spPr>
          <a:xfrm>
            <a:off x="838200" y="2549218"/>
            <a:ext cx="5157788" cy="3684588"/>
          </a:xfrm>
        </p:spPr>
        <p:txBody>
          <a:bodyPr>
            <a:noAutofit/>
          </a:bodyPr>
          <a:lstStyle/>
          <a:p>
            <a:pPr marL="205740" indent="-205740">
              <a:spcBef>
                <a:spcPts val="1200"/>
              </a:spcBef>
            </a:pPr>
            <a:r>
              <a:rPr lang="en-US" altLang="en-US" sz="2400"/>
              <a:t>Student given 3 opportunities prior to removal from class due to behavioral needs</a:t>
            </a:r>
            <a:endParaRPr lang="en-US" sz="2400"/>
          </a:p>
          <a:p>
            <a:pPr marL="205740" indent="-205740">
              <a:spcBef>
                <a:spcPts val="1200"/>
              </a:spcBef>
            </a:pPr>
            <a:r>
              <a:rPr lang="en-US" sz="2400"/>
              <a:t>Student given the </a:t>
            </a:r>
            <a:r>
              <a:rPr lang="en-US" altLang="en-US" sz="2400"/>
              <a:t>choice of moving to a quiet, non-stimulating area to regain control when upset</a:t>
            </a:r>
            <a:endParaRPr lang="en-US" sz="2400"/>
          </a:p>
          <a:p>
            <a:pPr marL="205740" indent="-205740">
              <a:spcBef>
                <a:spcPts val="1200"/>
              </a:spcBef>
            </a:pPr>
            <a:r>
              <a:rPr lang="en-US" altLang="en-US" sz="2400"/>
              <a:t>Student given tokens for good behavior which s/he may use for classroom rewards</a:t>
            </a:r>
            <a:endParaRPr lang="en-US" sz="2400"/>
          </a:p>
        </p:txBody>
      </p:sp>
      <p:sp>
        <p:nvSpPr>
          <p:cNvPr id="12" name="Text Placeholder 11"/>
          <p:cNvSpPr>
            <a:spLocks noGrp="1"/>
          </p:cNvSpPr>
          <p:nvPr>
            <p:ph type="body" sz="quarter" idx="4294967295"/>
          </p:nvPr>
        </p:nvSpPr>
        <p:spPr>
          <a:xfrm>
            <a:off x="6516929" y="1681163"/>
            <a:ext cx="5183187" cy="823912"/>
          </a:xfrm>
        </p:spPr>
        <p:txBody>
          <a:bodyPr anchor="ctr">
            <a:noAutofit/>
          </a:bodyPr>
          <a:lstStyle/>
          <a:p>
            <a:r>
              <a:rPr lang="en-US" b="1"/>
              <a:t>SDI:</a:t>
            </a:r>
          </a:p>
        </p:txBody>
      </p:sp>
      <p:sp>
        <p:nvSpPr>
          <p:cNvPr id="13" name="Content Placeholder 12"/>
          <p:cNvSpPr>
            <a:spLocks noGrp="1"/>
          </p:cNvSpPr>
          <p:nvPr>
            <p:ph sz="quarter" idx="4294967295"/>
          </p:nvPr>
        </p:nvSpPr>
        <p:spPr>
          <a:xfrm>
            <a:off x="6516928" y="2618587"/>
            <a:ext cx="5183187" cy="3684588"/>
          </a:xfrm>
        </p:spPr>
        <p:txBody>
          <a:bodyPr>
            <a:noAutofit/>
          </a:bodyPr>
          <a:lstStyle/>
          <a:p>
            <a:pPr marL="205740" indent="-205740">
              <a:spcBef>
                <a:spcPts val="1200"/>
              </a:spcBef>
            </a:pPr>
            <a:r>
              <a:rPr lang="en-US" altLang="en-US" sz="2400"/>
              <a:t>Student provided instruction in anger management, alternative behavioral strategies, etc.</a:t>
            </a:r>
          </a:p>
          <a:p>
            <a:pPr marL="205740" indent="-205740">
              <a:spcBef>
                <a:spcPts val="1200"/>
              </a:spcBef>
            </a:pPr>
            <a:r>
              <a:rPr lang="en-US" sz="2400"/>
              <a:t>Student provided instruction and practice developing appropriate social skills</a:t>
            </a:r>
          </a:p>
        </p:txBody>
      </p:sp>
      <p:sp>
        <p:nvSpPr>
          <p:cNvPr id="11" name="Text Placeholder 10"/>
          <p:cNvSpPr>
            <a:spLocks noGrp="1"/>
          </p:cNvSpPr>
          <p:nvPr>
            <p:ph type="body" idx="4294967295"/>
          </p:nvPr>
        </p:nvSpPr>
        <p:spPr>
          <a:xfrm>
            <a:off x="838200" y="1624407"/>
            <a:ext cx="5157788" cy="823912"/>
          </a:xfrm>
        </p:spPr>
        <p:txBody>
          <a:bodyPr anchor="ctr">
            <a:noAutofit/>
          </a:bodyPr>
          <a:lstStyle/>
          <a:p>
            <a:r>
              <a:rPr lang="en-US" b="1"/>
              <a:t>Accommodations:</a:t>
            </a:r>
          </a:p>
        </p:txBody>
      </p:sp>
    </p:spTree>
    <p:extLst>
      <p:ext uri="{BB962C8B-B14F-4D97-AF65-F5344CB8AC3E}">
        <p14:creationId xmlns:p14="http://schemas.microsoft.com/office/powerpoint/2010/main" val="1748389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Title 4"/>
          <p:cNvSpPr>
            <a:spLocks noGrp="1"/>
          </p:cNvSpPr>
          <p:nvPr>
            <p:ph type="title"/>
          </p:nvPr>
        </p:nvSpPr>
        <p:spPr/>
        <p:txBody>
          <a:bodyPr/>
          <a:lstStyle/>
          <a:p>
            <a:r>
              <a:rPr lang="en-US" b="1"/>
              <a:t>What is MTSS?</a:t>
            </a:r>
          </a:p>
        </p:txBody>
      </p:sp>
    </p:spTree>
    <p:extLst>
      <p:ext uri="{BB962C8B-B14F-4D97-AF65-F5344CB8AC3E}">
        <p14:creationId xmlns:p14="http://schemas.microsoft.com/office/powerpoint/2010/main" val="189096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54C59-8083-4B2B-9FB1-FD9E087A38E7}"/>
              </a:ext>
            </a:extLst>
          </p:cNvPr>
          <p:cNvSpPr>
            <a:spLocks noGrp="1"/>
          </p:cNvSpPr>
          <p:nvPr>
            <p:ph idx="1"/>
          </p:nvPr>
        </p:nvSpPr>
        <p:spPr>
          <a:xfrm>
            <a:off x="640080" y="595293"/>
            <a:ext cx="5676637" cy="3463951"/>
          </a:xfrm>
        </p:spPr>
        <p:txBody>
          <a:bodyPr anchor="ctr">
            <a:normAutofit/>
          </a:bodyPr>
          <a:lstStyle/>
          <a:p>
            <a:pPr marL="0" indent="0">
              <a:buNone/>
            </a:pPr>
            <a:r>
              <a:rPr lang="en-US"/>
              <a:t>A framework for enhancing the implementation and adoption of a continuum instructional intensity and interventions to achieve important outcomes for all students</a:t>
            </a:r>
          </a:p>
        </p:txBody>
      </p:sp>
    </p:spTree>
    <p:extLst>
      <p:ext uri="{BB962C8B-B14F-4D97-AF65-F5344CB8AC3E}">
        <p14:creationId xmlns:p14="http://schemas.microsoft.com/office/powerpoint/2010/main" val="3098566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0E32-EFD8-40B5-9664-5B78D30EB8BC}"/>
              </a:ext>
            </a:extLst>
          </p:cNvPr>
          <p:cNvSpPr>
            <a:spLocks noGrp="1"/>
          </p:cNvSpPr>
          <p:nvPr>
            <p:ph type="title"/>
          </p:nvPr>
        </p:nvSpPr>
        <p:spPr>
          <a:xfrm>
            <a:off x="838200" y="365125"/>
            <a:ext cx="10515600" cy="1325563"/>
          </a:xfrm>
        </p:spPr>
        <p:txBody>
          <a:bodyPr anchor="ctr">
            <a:normAutofit/>
          </a:bodyPr>
          <a:lstStyle/>
          <a:p>
            <a:r>
              <a:rPr lang="en-US"/>
              <a:t>Foundational Values of MTSS</a:t>
            </a:r>
          </a:p>
        </p:txBody>
      </p:sp>
      <p:graphicFrame>
        <p:nvGraphicFramePr>
          <p:cNvPr id="5" name="Content Placeholder 2">
            <a:extLst>
              <a:ext uri="{FF2B5EF4-FFF2-40B4-BE49-F238E27FC236}">
                <a16:creationId xmlns:a16="http://schemas.microsoft.com/office/drawing/2014/main" id="{7D6C609A-90CC-4F98-8A4E-1628A32D03AA}"/>
              </a:ext>
            </a:extLst>
          </p:cNvPr>
          <p:cNvGraphicFramePr>
            <a:graphicFrameLocks noGrp="1"/>
          </p:cNvGraphicFramePr>
          <p:nvPr>
            <p:ph idx="1"/>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140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88D-63B2-41DA-BA0E-AE09FC75397A}"/>
              </a:ext>
            </a:extLst>
          </p:cNvPr>
          <p:cNvSpPr>
            <a:spLocks noGrp="1"/>
          </p:cNvSpPr>
          <p:nvPr>
            <p:ph type="title"/>
          </p:nvPr>
        </p:nvSpPr>
        <p:spPr>
          <a:xfrm>
            <a:off x="863028" y="1012004"/>
            <a:ext cx="3801961" cy="4795408"/>
          </a:xfrm>
        </p:spPr>
        <p:txBody>
          <a:bodyPr>
            <a:normAutofit/>
          </a:bodyPr>
          <a:lstStyle/>
          <a:p>
            <a:r>
              <a:rPr lang="en-US" sz="3700"/>
              <a:t>Implementation components</a:t>
            </a:r>
          </a:p>
        </p:txBody>
      </p:sp>
      <p:graphicFrame>
        <p:nvGraphicFramePr>
          <p:cNvPr id="5" name="Content Placeholder 2">
            <a:extLst>
              <a:ext uri="{FF2B5EF4-FFF2-40B4-BE49-F238E27FC236}">
                <a16:creationId xmlns:a16="http://schemas.microsoft.com/office/drawing/2014/main" id="{F1396CEA-3C51-414F-8CB9-D1094B3FDE78}"/>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517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7" name="Text Box 9"/>
          <p:cNvSpPr txBox="1">
            <a:spLocks noChangeArrowheads="1"/>
          </p:cNvSpPr>
          <p:nvPr/>
        </p:nvSpPr>
        <p:spPr bwMode="auto">
          <a:xfrm>
            <a:off x="1972370" y="2849706"/>
            <a:ext cx="2394443"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w Cen MT"/>
                <a:cs typeface="Tw Cen MT"/>
              </a:rPr>
              <a:t>Supporting culturally knowledgeable </a:t>
            </a:r>
            <a:r>
              <a:rPr lang="en-US" b="1">
                <a:latin typeface="Tw Cen MT"/>
                <a:cs typeface="Tw Cen MT"/>
              </a:rPr>
              <a:t>Staff Behavior</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team-based leadership and coordination</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professional development, coaching, and content expertise</a:t>
            </a:r>
          </a:p>
        </p:txBody>
      </p:sp>
      <p:sp>
        <p:nvSpPr>
          <p:cNvPr id="211978" name="Text Box 10"/>
          <p:cNvSpPr txBox="1">
            <a:spLocks noChangeArrowheads="1"/>
          </p:cNvSpPr>
          <p:nvPr/>
        </p:nvSpPr>
        <p:spPr bwMode="auto">
          <a:xfrm>
            <a:off x="8276304" y="2849706"/>
            <a:ext cx="229893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w Cen MT"/>
                <a:cs typeface="Tw Cen MT"/>
              </a:rPr>
              <a:t>Supporting culturally valid </a:t>
            </a:r>
            <a:r>
              <a:rPr lang="en-US" b="1">
                <a:latin typeface="Tw Cen MT"/>
                <a:cs typeface="Tw Cen MT"/>
              </a:rPr>
              <a:t>Data-based Decision Making</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universal screening</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progress monitoring</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evaluation of fidelity</a:t>
            </a:r>
          </a:p>
        </p:txBody>
      </p:sp>
      <p:sp>
        <p:nvSpPr>
          <p:cNvPr id="211979" name="Text Box 11"/>
          <p:cNvSpPr txBox="1">
            <a:spLocks noChangeArrowheads="1"/>
          </p:cNvSpPr>
          <p:nvPr/>
        </p:nvSpPr>
        <p:spPr bwMode="auto">
          <a:xfrm>
            <a:off x="4743170" y="5979682"/>
            <a:ext cx="3382748"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w Cen MT"/>
                <a:cs typeface="Tw Cen MT"/>
              </a:rPr>
              <a:t>Supporting </a:t>
            </a:r>
            <a:r>
              <a:rPr lang="en-US" b="1">
                <a:latin typeface="Tw Cen MT"/>
                <a:cs typeface="Tw Cen MT"/>
              </a:rPr>
              <a:t>Student Behavior</a:t>
            </a:r>
          </a:p>
          <a:p>
            <a:pPr marL="342900" indent="-211138" fontAlgn="base">
              <a:spcBef>
                <a:spcPct val="0"/>
              </a:spcBef>
              <a:spcAft>
                <a:spcPct val="0"/>
              </a:spcAft>
              <a:buFont typeface="Wingdings" pitchFamily="2" charset="2"/>
              <a:buChar char="ü"/>
            </a:pPr>
            <a:r>
              <a:rPr lang="en-US" sz="1400">
                <a:solidFill>
                  <a:srgbClr val="797979"/>
                </a:solidFill>
                <a:latin typeface="Tw Cen MT"/>
                <a:cs typeface="Tw Cen MT"/>
              </a:rPr>
              <a:t>three-tiered continuum of culturally relevant evidence-based interventions</a:t>
            </a:r>
            <a:endParaRPr lang="en-US" sz="1400" b="1">
              <a:solidFill>
                <a:srgbClr val="797979"/>
              </a:solidFill>
              <a:latin typeface="Tw Cen MT"/>
              <a:cs typeface="Tw Cen MT"/>
            </a:endParaRPr>
          </a:p>
        </p:txBody>
      </p:sp>
      <p:sp>
        <p:nvSpPr>
          <p:cNvPr id="89100" name="Oval 4"/>
          <p:cNvSpPr>
            <a:spLocks noChangeArrowheads="1"/>
          </p:cNvSpPr>
          <p:nvPr/>
        </p:nvSpPr>
        <p:spPr bwMode="auto">
          <a:xfrm>
            <a:off x="4484272" y="2162649"/>
            <a:ext cx="3624374" cy="3624374"/>
          </a:xfrm>
          <a:prstGeom prst="ellipse">
            <a:avLst/>
          </a:prstGeom>
          <a:noFill/>
          <a:ln w="635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a:endParaRPr>
          </a:p>
        </p:txBody>
      </p:sp>
      <p:sp>
        <p:nvSpPr>
          <p:cNvPr id="89098" name="Oval 2"/>
          <p:cNvSpPr>
            <a:spLocks noChangeArrowheads="1"/>
          </p:cNvSpPr>
          <p:nvPr/>
        </p:nvSpPr>
        <p:spPr bwMode="auto">
          <a:xfrm>
            <a:off x="5414213" y="3755800"/>
            <a:ext cx="1755648" cy="1751781"/>
          </a:xfrm>
          <a:prstGeom prst="ellipse">
            <a:avLst/>
          </a:prstGeom>
          <a:noFill/>
          <a:ln w="635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a:solidFill>
                <a:srgbClr val="000000"/>
              </a:solidFill>
              <a:latin typeface="Arial"/>
            </a:endParaRPr>
          </a:p>
        </p:txBody>
      </p:sp>
      <p:sp>
        <p:nvSpPr>
          <p:cNvPr id="89099" name="Oval 3"/>
          <p:cNvSpPr>
            <a:spLocks noChangeArrowheads="1"/>
          </p:cNvSpPr>
          <p:nvPr/>
        </p:nvSpPr>
        <p:spPr bwMode="auto">
          <a:xfrm>
            <a:off x="5920461" y="2849707"/>
            <a:ext cx="1755648" cy="1751781"/>
          </a:xfrm>
          <a:prstGeom prst="ellipse">
            <a:avLst/>
          </a:prstGeom>
          <a:noFill/>
          <a:ln w="635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a:endParaRPr>
          </a:p>
        </p:txBody>
      </p:sp>
      <p:sp>
        <p:nvSpPr>
          <p:cNvPr id="89101" name="Oval 5"/>
          <p:cNvSpPr>
            <a:spLocks noChangeArrowheads="1"/>
          </p:cNvSpPr>
          <p:nvPr/>
        </p:nvSpPr>
        <p:spPr bwMode="auto">
          <a:xfrm>
            <a:off x="4893556" y="2849707"/>
            <a:ext cx="1751781" cy="1751781"/>
          </a:xfrm>
          <a:prstGeom prst="ellipse">
            <a:avLst/>
          </a:prstGeom>
          <a:noFill/>
          <a:ln w="635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a:solidFill>
                <a:srgbClr val="000000"/>
              </a:solidFill>
              <a:latin typeface="Arial"/>
            </a:endParaRPr>
          </a:p>
        </p:txBody>
      </p:sp>
      <p:sp>
        <p:nvSpPr>
          <p:cNvPr id="89102" name="Text Box 6"/>
          <p:cNvSpPr txBox="1">
            <a:spLocks noChangeArrowheads="1"/>
          </p:cNvSpPr>
          <p:nvPr/>
        </p:nvSpPr>
        <p:spPr bwMode="auto">
          <a:xfrm rot="18341135">
            <a:off x="4971176" y="3432703"/>
            <a:ext cx="10528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w Cen MT"/>
                <a:cs typeface="Tw Cen MT"/>
              </a:rPr>
              <a:t>SYSTEMS</a:t>
            </a:r>
          </a:p>
        </p:txBody>
      </p:sp>
      <p:sp>
        <p:nvSpPr>
          <p:cNvPr id="89103" name="Text Box 7"/>
          <p:cNvSpPr txBox="1">
            <a:spLocks noChangeArrowheads="1"/>
          </p:cNvSpPr>
          <p:nvPr/>
        </p:nvSpPr>
        <p:spPr bwMode="auto">
          <a:xfrm>
            <a:off x="5497617" y="4787739"/>
            <a:ext cx="16309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a:solidFill>
                  <a:srgbClr val="000000"/>
                </a:solidFill>
                <a:latin typeface="Tw Cen MT"/>
                <a:cs typeface="Tw Cen MT"/>
              </a:rPr>
              <a:t>PRACTICES</a:t>
            </a:r>
          </a:p>
        </p:txBody>
      </p:sp>
      <p:sp>
        <p:nvSpPr>
          <p:cNvPr id="89104" name="Text Box 8"/>
          <p:cNvSpPr txBox="1">
            <a:spLocks noChangeArrowheads="1"/>
          </p:cNvSpPr>
          <p:nvPr/>
        </p:nvSpPr>
        <p:spPr bwMode="auto">
          <a:xfrm rot="2905354">
            <a:off x="6711540" y="3379847"/>
            <a:ext cx="7132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w Cen MT"/>
                <a:cs typeface="Tw Cen MT"/>
              </a:rPr>
              <a:t>DATA</a:t>
            </a:r>
          </a:p>
        </p:txBody>
      </p:sp>
      <p:sp>
        <p:nvSpPr>
          <p:cNvPr id="89105" name="Text Box 13"/>
          <p:cNvSpPr txBox="1">
            <a:spLocks noChangeArrowheads="1"/>
          </p:cNvSpPr>
          <p:nvPr/>
        </p:nvSpPr>
        <p:spPr bwMode="auto">
          <a:xfrm>
            <a:off x="5526864" y="2396908"/>
            <a:ext cx="15416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a:solidFill>
                  <a:srgbClr val="000000"/>
                </a:solidFill>
                <a:latin typeface="Tw Cen MT"/>
                <a:cs typeface="Tw Cen MT"/>
              </a:rPr>
              <a:t>OUTCOMES</a:t>
            </a:r>
          </a:p>
        </p:txBody>
      </p:sp>
      <p:sp>
        <p:nvSpPr>
          <p:cNvPr id="211982" name="Text Box 14"/>
          <p:cNvSpPr txBox="1">
            <a:spLocks noChangeArrowheads="1"/>
          </p:cNvSpPr>
          <p:nvPr/>
        </p:nvSpPr>
        <p:spPr bwMode="auto">
          <a:xfrm>
            <a:off x="3908838" y="1406228"/>
            <a:ext cx="477524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solidFill>
                  <a:srgbClr val="000000"/>
                </a:solidFill>
                <a:latin typeface="Tw Cen MT"/>
                <a:cs typeface="Tw Cen MT"/>
              </a:rPr>
              <a:t>Supporting culturally equitable </a:t>
            </a:r>
            <a:r>
              <a:rPr lang="en-US" b="1">
                <a:latin typeface="Tw Cen MT"/>
                <a:cs typeface="Tw Cen MT"/>
              </a:rPr>
              <a:t>Targets</a:t>
            </a:r>
            <a:r>
              <a:rPr lang="en-US">
                <a:solidFill>
                  <a:srgbClr val="000000"/>
                </a:solidFill>
                <a:latin typeface="Tw Cen MT"/>
                <a:cs typeface="Tw Cen MT"/>
              </a:rPr>
              <a:t> </a:t>
            </a:r>
            <a:r>
              <a:rPr lang="en-US" sz="1600">
                <a:solidFill>
                  <a:srgbClr val="000000"/>
                </a:solidFill>
                <a:latin typeface="Tw Cen MT"/>
                <a:cs typeface="Tw Cen MT"/>
              </a:rPr>
              <a:t>including </a:t>
            </a:r>
            <a:br>
              <a:rPr lang="en-US" sz="1600">
                <a:solidFill>
                  <a:srgbClr val="000000"/>
                </a:solidFill>
                <a:latin typeface="Tw Cen MT"/>
                <a:cs typeface="Tw Cen MT"/>
              </a:rPr>
            </a:br>
            <a:r>
              <a:rPr lang="en-US" sz="1600">
                <a:solidFill>
                  <a:srgbClr val="000000"/>
                </a:solidFill>
                <a:latin typeface="Tw Cen MT"/>
                <a:cs typeface="Tw Cen MT"/>
              </a:rPr>
              <a:t>social/emotional competence &amp; academic achievement</a:t>
            </a:r>
            <a:endParaRPr lang="en-US" sz="1600">
              <a:solidFill>
                <a:srgbClr val="000000"/>
              </a:solidFill>
              <a:latin typeface="Arial"/>
              <a:cs typeface="Arial"/>
            </a:endParaRPr>
          </a:p>
        </p:txBody>
      </p:sp>
      <p:sp>
        <p:nvSpPr>
          <p:cNvPr id="20" name="Title 1">
            <a:extLst>
              <a:ext uri="{FF2B5EF4-FFF2-40B4-BE49-F238E27FC236}">
                <a16:creationId xmlns:a16="http://schemas.microsoft.com/office/drawing/2014/main" id="{9C3EEB0B-22FA-B644-AB66-5DBF732395EE}"/>
              </a:ext>
            </a:extLst>
          </p:cNvPr>
          <p:cNvSpPr txBox="1">
            <a:spLocks/>
          </p:cNvSpPr>
          <p:nvPr/>
        </p:nvSpPr>
        <p:spPr>
          <a:xfrm>
            <a:off x="2766584" y="118407"/>
            <a:ext cx="6960512" cy="840403"/>
          </a:xfrm>
          <a:prstGeom prst="rect">
            <a:avLst/>
          </a:prstGeom>
          <a:solidFill>
            <a:srgbClr val="FFFFFF"/>
          </a:solidFill>
        </p:spPr>
        <p:txBody>
          <a:bodyPr>
            <a:no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sz="2400" b="1">
                <a:latin typeface="Tw Cen MT"/>
                <a:cs typeface="Tw Cen MT"/>
              </a:rPr>
              <a:t>Positive Behavioral Interventions and Supports </a:t>
            </a:r>
            <a:r>
              <a:rPr lang="en-US" sz="2400">
                <a:latin typeface="Tw Cen MT"/>
                <a:cs typeface="Tw Cen MT"/>
              </a:rPr>
              <a:t>(PBIS) </a:t>
            </a:r>
            <a:r>
              <a:rPr lang="en-US" sz="2000">
                <a:latin typeface="Tw Cen MT"/>
                <a:cs typeface="Tw Cen MT"/>
              </a:rPr>
              <a:t>for </a:t>
            </a:r>
            <a:r>
              <a:rPr lang="en-US" sz="2000">
                <a:solidFill>
                  <a:schemeClr val="tx1"/>
                </a:solidFill>
                <a:latin typeface="Tw Cen MT"/>
                <a:cs typeface="Tw Cen MT"/>
              </a:rPr>
              <a:t>Continuous Improvement</a:t>
            </a:r>
            <a:r>
              <a:rPr lang="en-US" sz="2000" b="1">
                <a:solidFill>
                  <a:schemeClr val="tx1"/>
                </a:solidFill>
                <a:latin typeface="Tw Cen MT"/>
                <a:cs typeface="Tw Cen MT"/>
              </a:rPr>
              <a:t> </a:t>
            </a:r>
            <a:r>
              <a:rPr lang="en-US" sz="2000">
                <a:latin typeface="Tw Cen MT"/>
                <a:cs typeface="Tw Cen MT"/>
              </a:rPr>
              <a:t>and </a:t>
            </a:r>
            <a:r>
              <a:rPr lang="en-US" sz="2000">
                <a:solidFill>
                  <a:schemeClr val="tx1"/>
                </a:solidFill>
                <a:latin typeface="Tw Cen MT"/>
                <a:cs typeface="Tw Cen MT"/>
              </a:rPr>
              <a:t>Alignment of Initiatives</a:t>
            </a:r>
          </a:p>
          <a:p>
            <a:r>
              <a:rPr lang="en-US" sz="2000">
                <a:solidFill>
                  <a:srgbClr val="797979"/>
                </a:solidFill>
                <a:latin typeface="Tw Cen MT"/>
                <a:cs typeface="Tw Cen MT"/>
              </a:rPr>
              <a:t>is a </a:t>
            </a:r>
            <a:r>
              <a:rPr lang="en-US" sz="2000" b="1">
                <a:solidFill>
                  <a:srgbClr val="797979"/>
                </a:solidFill>
                <a:latin typeface="Tw Cen MT"/>
                <a:cs typeface="Tw Cen MT"/>
              </a:rPr>
              <a:t>Multi-Tiered System of Supports </a:t>
            </a:r>
            <a:r>
              <a:rPr lang="en-US" sz="2000">
                <a:solidFill>
                  <a:srgbClr val="797979"/>
                </a:solidFill>
                <a:latin typeface="Tw Cen MT"/>
                <a:cs typeface="Tw Cen MT"/>
              </a:rPr>
              <a:t>(MTSS) Framework</a:t>
            </a:r>
          </a:p>
        </p:txBody>
      </p:sp>
      <p:sp>
        <p:nvSpPr>
          <p:cNvPr id="89097" name="Text Box 16"/>
          <p:cNvSpPr txBox="1">
            <a:spLocks noChangeArrowheads="1"/>
          </p:cNvSpPr>
          <p:nvPr/>
        </p:nvSpPr>
        <p:spPr bwMode="auto">
          <a:xfrm>
            <a:off x="72175" y="5073390"/>
            <a:ext cx="2548284"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2700" eaLnBrk="1" fontAlgn="base" hangingPunct="1">
              <a:spcBef>
                <a:spcPct val="0"/>
              </a:spcBef>
              <a:spcAft>
                <a:spcPts val="600"/>
              </a:spcAft>
            </a:pPr>
            <a:r>
              <a:rPr lang="en-US" sz="800">
                <a:solidFill>
                  <a:srgbClr val="929292"/>
                </a:solidFill>
                <a:latin typeface="Tw Cen MT"/>
                <a:cs typeface="Tw Cen MT"/>
              </a:rPr>
              <a:t>Midwest PBIS Network 2/7/19. Adapted from: </a:t>
            </a:r>
          </a:p>
          <a:p>
            <a:pPr marL="114300" indent="-107950" eaLnBrk="1" fontAlgn="base" hangingPunct="1">
              <a:spcBef>
                <a:spcPct val="0"/>
              </a:spcBef>
              <a:spcAft>
                <a:spcPts val="600"/>
              </a:spcAft>
            </a:pPr>
            <a:r>
              <a:rPr lang="en-US" sz="800">
                <a:solidFill>
                  <a:srgbClr val="929292"/>
                </a:solidFill>
                <a:latin typeface="Tw Cen MT"/>
                <a:cs typeface="Tw Cen MT"/>
              </a:rPr>
              <a:t>“What is a systems Approach in school-wide PBIS?” OSEP Technical Assistance on Positive Behavioral Interventions and Supports. https://www.pbis.org/school</a:t>
            </a:r>
          </a:p>
          <a:p>
            <a:pPr marL="114300" indent="-107950" eaLnBrk="1" fontAlgn="base" hangingPunct="1">
              <a:spcBef>
                <a:spcPct val="0"/>
              </a:spcBef>
              <a:spcAft>
                <a:spcPts val="600"/>
              </a:spcAft>
            </a:pPr>
            <a:r>
              <a:rPr lang="en-US" sz="800">
                <a:solidFill>
                  <a:srgbClr val="929292"/>
                </a:solidFill>
                <a:latin typeface="Tw Cen MT"/>
                <a:cs typeface="Tw Cen MT"/>
              </a:rPr>
              <a:t>McIntosh, K.&amp; Goodman, S. (2016). </a:t>
            </a:r>
            <a:r>
              <a:rPr lang="en-US" sz="800" i="1">
                <a:solidFill>
                  <a:srgbClr val="929292"/>
                </a:solidFill>
                <a:latin typeface="Tw Cen MT"/>
                <a:cs typeface="Tw Cen MT"/>
              </a:rPr>
              <a:t>Integrated Multi-Tiered Systems of Support: Blending RTI and PBIS. </a:t>
            </a:r>
            <a:r>
              <a:rPr lang="en-US" sz="800">
                <a:solidFill>
                  <a:srgbClr val="929292"/>
                </a:solidFill>
                <a:latin typeface="Tw Cen MT"/>
                <a:cs typeface="Tw Cen MT"/>
              </a:rPr>
              <a:t>New York: Guilford Press.</a:t>
            </a:r>
          </a:p>
        </p:txBody>
      </p:sp>
      <p:grpSp>
        <p:nvGrpSpPr>
          <p:cNvPr id="2" name="Group 1">
            <a:extLst>
              <a:ext uri="{FF2B5EF4-FFF2-40B4-BE49-F238E27FC236}">
                <a16:creationId xmlns:a16="http://schemas.microsoft.com/office/drawing/2014/main" id="{CAC891CF-FCCF-5147-9EA3-85B6F23BCC05}"/>
              </a:ext>
            </a:extLst>
          </p:cNvPr>
          <p:cNvGrpSpPr/>
          <p:nvPr/>
        </p:nvGrpSpPr>
        <p:grpSpPr>
          <a:xfrm>
            <a:off x="461332" y="-260292"/>
            <a:ext cx="2422941" cy="2422941"/>
            <a:chOff x="-815127" y="-252661"/>
            <a:chExt cx="2422941" cy="2422941"/>
          </a:xfrm>
        </p:grpSpPr>
        <p:sp>
          <p:nvSpPr>
            <p:cNvPr id="26" name="Oval 25">
              <a:extLst>
                <a:ext uri="{FF2B5EF4-FFF2-40B4-BE49-F238E27FC236}">
                  <a16:creationId xmlns:a16="http://schemas.microsoft.com/office/drawing/2014/main" id="{63DC6818-08BC-224A-8248-464187A90F10}"/>
                </a:ext>
              </a:extLst>
            </p:cNvPr>
            <p:cNvSpPr/>
            <p:nvPr/>
          </p:nvSpPr>
          <p:spPr>
            <a:xfrm>
              <a:off x="-815127" y="-252661"/>
              <a:ext cx="2422941" cy="2422941"/>
            </a:xfrm>
            <a:prstGeom prst="ellipse">
              <a:avLst/>
            </a:prstGeom>
            <a:solidFill>
              <a:srgbClr val="353395">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C867285-7251-3D45-9B49-20E825B1379F}"/>
                </a:ext>
              </a:extLst>
            </p:cNvPr>
            <p:cNvGrpSpPr/>
            <p:nvPr/>
          </p:nvGrpSpPr>
          <p:grpSpPr>
            <a:xfrm>
              <a:off x="-566841" y="85616"/>
              <a:ext cx="1926369" cy="1872027"/>
              <a:chOff x="-395844" y="-63173"/>
              <a:chExt cx="1926369" cy="1872027"/>
            </a:xfrm>
          </p:grpSpPr>
          <p:sp>
            <p:nvSpPr>
              <p:cNvPr id="24" name="Oval 23">
                <a:extLst>
                  <a:ext uri="{FF2B5EF4-FFF2-40B4-BE49-F238E27FC236}">
                    <a16:creationId xmlns:a16="http://schemas.microsoft.com/office/drawing/2014/main" id="{BD4DF98B-000E-4344-80DF-F280875A3B85}"/>
                  </a:ext>
                </a:extLst>
              </p:cNvPr>
              <p:cNvSpPr/>
              <p:nvPr/>
            </p:nvSpPr>
            <p:spPr>
              <a:xfrm>
                <a:off x="-69358" y="535456"/>
                <a:ext cx="1273398" cy="1273398"/>
              </a:xfrm>
              <a:prstGeom prst="ellipse">
                <a:avLst/>
              </a:prstGeom>
              <a:solidFill>
                <a:srgbClr val="9ACC2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72446BD-C09A-8C45-AABB-267FA6483DE5}"/>
                  </a:ext>
                </a:extLst>
              </p:cNvPr>
              <p:cNvGrpSpPr/>
              <p:nvPr/>
            </p:nvGrpSpPr>
            <p:grpSpPr>
              <a:xfrm>
                <a:off x="-395844" y="-63173"/>
                <a:ext cx="1926369" cy="1273400"/>
                <a:chOff x="-413293" y="-126748"/>
                <a:chExt cx="1926369" cy="1273400"/>
              </a:xfrm>
            </p:grpSpPr>
            <p:sp>
              <p:nvSpPr>
                <p:cNvPr id="7" name="Oval 6">
                  <a:extLst>
                    <a:ext uri="{FF2B5EF4-FFF2-40B4-BE49-F238E27FC236}">
                      <a16:creationId xmlns:a16="http://schemas.microsoft.com/office/drawing/2014/main" id="{B2D36DAE-E6D2-5248-B6F1-FE27B87E149C}"/>
                    </a:ext>
                  </a:extLst>
                </p:cNvPr>
                <p:cNvSpPr/>
                <p:nvPr/>
              </p:nvSpPr>
              <p:spPr>
                <a:xfrm>
                  <a:off x="239678" y="-126748"/>
                  <a:ext cx="1273398" cy="1273398"/>
                </a:xfrm>
                <a:prstGeom prst="ellipse">
                  <a:avLst/>
                </a:prstGeom>
                <a:solidFill>
                  <a:srgbClr val="FE9B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4EE2BB-AF3E-954F-9B23-274EF8B69C09}"/>
                    </a:ext>
                  </a:extLst>
                </p:cNvPr>
                <p:cNvSpPr/>
                <p:nvPr/>
              </p:nvSpPr>
              <p:spPr>
                <a:xfrm>
                  <a:off x="-413293" y="-126746"/>
                  <a:ext cx="1273398" cy="1273398"/>
                </a:xfrm>
                <a:prstGeom prst="ellipse">
                  <a:avLst/>
                </a:prstGeom>
                <a:solidFill>
                  <a:srgbClr val="21FE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4" name="Rectangle 13">
            <a:extLst>
              <a:ext uri="{FF2B5EF4-FFF2-40B4-BE49-F238E27FC236}">
                <a16:creationId xmlns:a16="http://schemas.microsoft.com/office/drawing/2014/main" id="{CEE7A9E6-2844-A24D-B0F3-EF0708B510ED}"/>
              </a:ext>
            </a:extLst>
          </p:cNvPr>
          <p:cNvSpPr/>
          <p:nvPr/>
        </p:nvSpPr>
        <p:spPr>
          <a:xfrm>
            <a:off x="6157805" y="2058263"/>
            <a:ext cx="248690" cy="2537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F09E0AE-39D9-CA4E-8F86-E7EEB5AF4F92}"/>
              </a:ext>
            </a:extLst>
          </p:cNvPr>
          <p:cNvGrpSpPr/>
          <p:nvPr/>
        </p:nvGrpSpPr>
        <p:grpSpPr>
          <a:xfrm>
            <a:off x="6157804" y="2170753"/>
            <a:ext cx="276740" cy="1"/>
            <a:chOff x="4782660" y="2153714"/>
            <a:chExt cx="276740" cy="1"/>
          </a:xfrm>
        </p:grpSpPr>
        <p:cxnSp>
          <p:nvCxnSpPr>
            <p:cNvPr id="40" name="Straight Arrow Connector 39">
              <a:extLst>
                <a:ext uri="{FF2B5EF4-FFF2-40B4-BE49-F238E27FC236}">
                  <a16:creationId xmlns:a16="http://schemas.microsoft.com/office/drawing/2014/main" id="{533B087A-EBAA-894B-8ACB-C20DA6A084CE}"/>
                </a:ext>
              </a:extLst>
            </p:cNvPr>
            <p:cNvCxnSpPr>
              <a:cxnSpLocks/>
            </p:cNvCxnSpPr>
            <p:nvPr/>
          </p:nvCxnSpPr>
          <p:spPr>
            <a:xfrm>
              <a:off x="4782660"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EF1F4B9E-9706-6348-93AB-1F8FC8A00E54}"/>
                </a:ext>
              </a:extLst>
            </p:cNvPr>
            <p:cNvCxnSpPr>
              <a:cxnSpLocks/>
            </p:cNvCxnSpPr>
            <p:nvPr/>
          </p:nvCxnSpPr>
          <p:spPr>
            <a:xfrm flipH="1">
              <a:off x="4962378"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581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82"/>
                                        </p:tgtEl>
                                        <p:attrNameLst>
                                          <p:attrName>style.visibility</p:attrName>
                                        </p:attrNameLst>
                                      </p:cBhvr>
                                      <p:to>
                                        <p:strVal val="visible"/>
                                      </p:to>
                                    </p:set>
                                    <p:animEffect transition="in" filter="dissolve">
                                      <p:cBhvr>
                                        <p:cTn id="7" dur="500"/>
                                        <p:tgtEl>
                                          <p:spTgt spid="2119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100"/>
                                        </p:tgtEl>
                                        <p:attrNameLst>
                                          <p:attrName>style.visibility</p:attrName>
                                        </p:attrNameLst>
                                      </p:cBhvr>
                                      <p:to>
                                        <p:strVal val="visible"/>
                                      </p:to>
                                    </p:set>
                                    <p:animEffect transition="in" filter="dissolve">
                                      <p:cBhvr>
                                        <p:cTn id="10" dur="500"/>
                                        <p:tgtEl>
                                          <p:spTgt spid="891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9105"/>
                                        </p:tgtEl>
                                        <p:attrNameLst>
                                          <p:attrName>style.visibility</p:attrName>
                                        </p:attrNameLst>
                                      </p:cBhvr>
                                      <p:to>
                                        <p:strVal val="visible"/>
                                      </p:to>
                                    </p:set>
                                    <p:animEffect transition="in" filter="dissolve">
                                      <p:cBhvr>
                                        <p:cTn id="13" dur="500"/>
                                        <p:tgtEl>
                                          <p:spTgt spid="89105"/>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9099"/>
                                        </p:tgtEl>
                                        <p:attrNameLst>
                                          <p:attrName>style.visibility</p:attrName>
                                        </p:attrNameLst>
                                      </p:cBhvr>
                                      <p:to>
                                        <p:strVal val="visible"/>
                                      </p:to>
                                    </p:set>
                                    <p:animEffect transition="in" filter="dissolve">
                                      <p:cBhvr>
                                        <p:cTn id="21" dur="500"/>
                                        <p:tgtEl>
                                          <p:spTgt spid="8909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9104"/>
                                        </p:tgtEl>
                                        <p:attrNameLst>
                                          <p:attrName>style.visibility</p:attrName>
                                        </p:attrNameLst>
                                      </p:cBhvr>
                                      <p:to>
                                        <p:strVal val="visible"/>
                                      </p:to>
                                    </p:set>
                                    <p:animEffect transition="in" filter="dissolve">
                                      <p:cBhvr>
                                        <p:cTn id="24" dur="500"/>
                                        <p:tgtEl>
                                          <p:spTgt spid="89104"/>
                                        </p:tgtEl>
                                      </p:cBhvr>
                                    </p:animEffect>
                                  </p:childTnLst>
                                </p:cTn>
                              </p:par>
                              <p:par>
                                <p:cTn id="25" presetID="9" presetClass="entr" presetSubtype="0" fill="hold" nodeType="withEffect">
                                  <p:stCondLst>
                                    <p:cond delay="0"/>
                                  </p:stCondLst>
                                  <p:childTnLst>
                                    <p:set>
                                      <p:cBhvr>
                                        <p:cTn id="26" dur="1" fill="hold">
                                          <p:stCondLst>
                                            <p:cond delay="0"/>
                                          </p:stCondLst>
                                        </p:cTn>
                                        <p:tgtEl>
                                          <p:spTgt spid="211978">
                                            <p:txEl>
                                              <p:pRg st="0" end="0"/>
                                            </p:txEl>
                                          </p:spTgt>
                                        </p:tgtEl>
                                        <p:attrNameLst>
                                          <p:attrName>style.visibility</p:attrName>
                                        </p:attrNameLst>
                                      </p:cBhvr>
                                      <p:to>
                                        <p:strVal val="visible"/>
                                      </p:to>
                                    </p:set>
                                    <p:animEffect transition="in" filter="dissolve">
                                      <p:cBhvr>
                                        <p:cTn id="27" dur="500"/>
                                        <p:tgtEl>
                                          <p:spTgt spid="21197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103"/>
                                        </p:tgtEl>
                                        <p:attrNameLst>
                                          <p:attrName>style.visibility</p:attrName>
                                        </p:attrNameLst>
                                      </p:cBhvr>
                                      <p:to>
                                        <p:strVal val="visible"/>
                                      </p:to>
                                    </p:set>
                                    <p:animEffect transition="in" filter="dissolve">
                                      <p:cBhvr>
                                        <p:cTn id="32" dur="500"/>
                                        <p:tgtEl>
                                          <p:spTgt spid="89103"/>
                                        </p:tgtEl>
                                      </p:cBhvr>
                                    </p:animEffect>
                                  </p:childTnLst>
                                </p:cTn>
                              </p:par>
                              <p:par>
                                <p:cTn id="33" presetID="9" presetClass="entr" presetSubtype="0" fill="hold" nodeType="withEffect">
                                  <p:stCondLst>
                                    <p:cond delay="0"/>
                                  </p:stCondLst>
                                  <p:childTnLst>
                                    <p:set>
                                      <p:cBhvr>
                                        <p:cTn id="34" dur="1" fill="hold">
                                          <p:stCondLst>
                                            <p:cond delay="0"/>
                                          </p:stCondLst>
                                        </p:cTn>
                                        <p:tgtEl>
                                          <p:spTgt spid="211979">
                                            <p:txEl>
                                              <p:pRg st="0" end="0"/>
                                            </p:txEl>
                                          </p:spTgt>
                                        </p:tgtEl>
                                        <p:attrNameLst>
                                          <p:attrName>style.visibility</p:attrName>
                                        </p:attrNameLst>
                                      </p:cBhvr>
                                      <p:to>
                                        <p:strVal val="visible"/>
                                      </p:to>
                                    </p:set>
                                    <p:animEffect transition="in" filter="dissolve">
                                      <p:cBhvr>
                                        <p:cTn id="35" dur="500"/>
                                        <p:tgtEl>
                                          <p:spTgt spid="211979">
                                            <p:txEl>
                                              <p:pRg st="0" end="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9098"/>
                                        </p:tgtEl>
                                        <p:attrNameLst>
                                          <p:attrName>style.visibility</p:attrName>
                                        </p:attrNameLst>
                                      </p:cBhvr>
                                      <p:to>
                                        <p:strVal val="visible"/>
                                      </p:to>
                                    </p:set>
                                    <p:animEffect transition="in" filter="dissolve">
                                      <p:cBhvr>
                                        <p:cTn id="38" dur="500"/>
                                        <p:tgtEl>
                                          <p:spTgt spid="8909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9102"/>
                                        </p:tgtEl>
                                        <p:attrNameLst>
                                          <p:attrName>style.visibility</p:attrName>
                                        </p:attrNameLst>
                                      </p:cBhvr>
                                      <p:to>
                                        <p:strVal val="visible"/>
                                      </p:to>
                                    </p:set>
                                    <p:animEffect transition="in" filter="dissolve">
                                      <p:cBhvr>
                                        <p:cTn id="43" dur="500"/>
                                        <p:tgtEl>
                                          <p:spTgt spid="8910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9101"/>
                                        </p:tgtEl>
                                        <p:attrNameLst>
                                          <p:attrName>style.visibility</p:attrName>
                                        </p:attrNameLst>
                                      </p:cBhvr>
                                      <p:to>
                                        <p:strVal val="visible"/>
                                      </p:to>
                                    </p:set>
                                    <p:animEffect transition="in" filter="dissolve">
                                      <p:cBhvr>
                                        <p:cTn id="46" dur="500"/>
                                        <p:tgtEl>
                                          <p:spTgt spid="89101"/>
                                        </p:tgtEl>
                                      </p:cBhvr>
                                    </p:animEffect>
                                  </p:childTnLst>
                                </p:cTn>
                              </p:par>
                              <p:par>
                                <p:cTn id="47" presetID="9" presetClass="entr" presetSubtype="0" fill="hold" nodeType="withEffect">
                                  <p:stCondLst>
                                    <p:cond delay="0"/>
                                  </p:stCondLst>
                                  <p:childTnLst>
                                    <p:set>
                                      <p:cBhvr>
                                        <p:cTn id="48" dur="1" fill="hold">
                                          <p:stCondLst>
                                            <p:cond delay="0"/>
                                          </p:stCondLst>
                                        </p:cTn>
                                        <p:tgtEl>
                                          <p:spTgt spid="211977">
                                            <p:txEl>
                                              <p:pRg st="0" end="0"/>
                                            </p:txEl>
                                          </p:spTgt>
                                        </p:tgtEl>
                                        <p:attrNameLst>
                                          <p:attrName>style.visibility</p:attrName>
                                        </p:attrNameLst>
                                      </p:cBhvr>
                                      <p:to>
                                        <p:strVal val="visible"/>
                                      </p:to>
                                    </p:set>
                                    <p:animEffect transition="in" filter="dissolve">
                                      <p:cBhvr>
                                        <p:cTn id="49" dur="500"/>
                                        <p:tgtEl>
                                          <p:spTgt spid="21197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1978">
                                            <p:txEl>
                                              <p:pRg st="1" end="1"/>
                                            </p:txEl>
                                          </p:spTgt>
                                        </p:tgtEl>
                                        <p:attrNameLst>
                                          <p:attrName>style.visibility</p:attrName>
                                        </p:attrNameLst>
                                      </p:cBhvr>
                                      <p:to>
                                        <p:strVal val="visible"/>
                                      </p:to>
                                    </p:set>
                                    <p:animEffect transition="in" filter="fade">
                                      <p:cBhvr>
                                        <p:cTn id="54" dur="1000"/>
                                        <p:tgtEl>
                                          <p:spTgt spid="211978">
                                            <p:txEl>
                                              <p:pRg st="1" end="1"/>
                                            </p:txEl>
                                          </p:spTgt>
                                        </p:tgtEl>
                                      </p:cBhvr>
                                    </p:animEffect>
                                    <p:anim calcmode="lin" valueType="num">
                                      <p:cBhvr>
                                        <p:cTn id="55" dur="1000" fill="hold"/>
                                        <p:tgtEl>
                                          <p:spTgt spid="211978">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211978">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1978">
                                            <p:txEl>
                                              <p:pRg st="2" end="2"/>
                                            </p:txEl>
                                          </p:spTgt>
                                        </p:tgtEl>
                                        <p:attrNameLst>
                                          <p:attrName>style.visibility</p:attrName>
                                        </p:attrNameLst>
                                      </p:cBhvr>
                                      <p:to>
                                        <p:strVal val="visible"/>
                                      </p:to>
                                    </p:set>
                                    <p:animEffect transition="in" filter="fade">
                                      <p:cBhvr>
                                        <p:cTn id="59" dur="1000"/>
                                        <p:tgtEl>
                                          <p:spTgt spid="211978">
                                            <p:txEl>
                                              <p:pRg st="2" end="2"/>
                                            </p:txEl>
                                          </p:spTgt>
                                        </p:tgtEl>
                                      </p:cBhvr>
                                    </p:animEffect>
                                    <p:anim calcmode="lin" valueType="num">
                                      <p:cBhvr>
                                        <p:cTn id="60" dur="1000" fill="hold"/>
                                        <p:tgtEl>
                                          <p:spTgt spid="211978">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211978">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11978">
                                            <p:txEl>
                                              <p:pRg st="3" end="3"/>
                                            </p:txEl>
                                          </p:spTgt>
                                        </p:tgtEl>
                                        <p:attrNameLst>
                                          <p:attrName>style.visibility</p:attrName>
                                        </p:attrNameLst>
                                      </p:cBhvr>
                                      <p:to>
                                        <p:strVal val="visible"/>
                                      </p:to>
                                    </p:set>
                                    <p:animEffect transition="in" filter="fade">
                                      <p:cBhvr>
                                        <p:cTn id="64" dur="1000"/>
                                        <p:tgtEl>
                                          <p:spTgt spid="211978">
                                            <p:txEl>
                                              <p:pRg st="3" end="3"/>
                                            </p:txEl>
                                          </p:spTgt>
                                        </p:tgtEl>
                                      </p:cBhvr>
                                    </p:animEffect>
                                    <p:anim calcmode="lin" valueType="num">
                                      <p:cBhvr>
                                        <p:cTn id="65" dur="1000" fill="hold"/>
                                        <p:tgtEl>
                                          <p:spTgt spid="211978">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211978">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1979">
                                            <p:txEl>
                                              <p:pRg st="1" end="1"/>
                                            </p:txEl>
                                          </p:spTgt>
                                        </p:tgtEl>
                                        <p:attrNameLst>
                                          <p:attrName>style.visibility</p:attrName>
                                        </p:attrNameLst>
                                      </p:cBhvr>
                                      <p:to>
                                        <p:strVal val="visible"/>
                                      </p:to>
                                    </p:set>
                                    <p:animEffect transition="in" filter="fade">
                                      <p:cBhvr>
                                        <p:cTn id="69" dur="1000"/>
                                        <p:tgtEl>
                                          <p:spTgt spid="211979">
                                            <p:txEl>
                                              <p:pRg st="1" end="1"/>
                                            </p:txEl>
                                          </p:spTgt>
                                        </p:tgtEl>
                                      </p:cBhvr>
                                    </p:animEffect>
                                    <p:anim calcmode="lin" valueType="num">
                                      <p:cBhvr>
                                        <p:cTn id="70" dur="1000" fill="hold"/>
                                        <p:tgtEl>
                                          <p:spTgt spid="211979">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211979">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1977">
                                            <p:txEl>
                                              <p:pRg st="1" end="1"/>
                                            </p:txEl>
                                          </p:spTgt>
                                        </p:tgtEl>
                                        <p:attrNameLst>
                                          <p:attrName>style.visibility</p:attrName>
                                        </p:attrNameLst>
                                      </p:cBhvr>
                                      <p:to>
                                        <p:strVal val="visible"/>
                                      </p:to>
                                    </p:set>
                                    <p:animEffect transition="in" filter="fade">
                                      <p:cBhvr>
                                        <p:cTn id="74" dur="1000"/>
                                        <p:tgtEl>
                                          <p:spTgt spid="211977">
                                            <p:txEl>
                                              <p:pRg st="1" end="1"/>
                                            </p:txEl>
                                          </p:spTgt>
                                        </p:tgtEl>
                                      </p:cBhvr>
                                    </p:animEffect>
                                    <p:anim calcmode="lin" valueType="num">
                                      <p:cBhvr>
                                        <p:cTn id="75" dur="1000" fill="hold"/>
                                        <p:tgtEl>
                                          <p:spTgt spid="211977">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211977">
                                            <p:txEl>
                                              <p:pRg st="1" end="1"/>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1977">
                                            <p:txEl>
                                              <p:pRg st="2" end="2"/>
                                            </p:txEl>
                                          </p:spTgt>
                                        </p:tgtEl>
                                        <p:attrNameLst>
                                          <p:attrName>style.visibility</p:attrName>
                                        </p:attrNameLst>
                                      </p:cBhvr>
                                      <p:to>
                                        <p:strVal val="visible"/>
                                      </p:to>
                                    </p:set>
                                    <p:animEffect transition="in" filter="fade">
                                      <p:cBhvr>
                                        <p:cTn id="79" dur="1000"/>
                                        <p:tgtEl>
                                          <p:spTgt spid="211977">
                                            <p:txEl>
                                              <p:pRg st="2" end="2"/>
                                            </p:txEl>
                                          </p:spTgt>
                                        </p:tgtEl>
                                      </p:cBhvr>
                                    </p:animEffect>
                                    <p:anim calcmode="lin" valueType="num">
                                      <p:cBhvr>
                                        <p:cTn id="80" dur="1000" fill="hold"/>
                                        <p:tgtEl>
                                          <p:spTgt spid="211977">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211977">
                                            <p:txEl>
                                              <p:pRg st="2" end="2"/>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
                                            <p:txEl>
                                              <p:pRg st="1" end="1"/>
                                            </p:txEl>
                                          </p:spTgt>
                                        </p:tgtEl>
                                        <p:attrNameLst>
                                          <p:attrName>style.visibility</p:attrName>
                                        </p:attrNameLst>
                                      </p:cBhvr>
                                      <p:to>
                                        <p:strVal val="visible"/>
                                      </p:to>
                                    </p:set>
                                    <p:animEffect transition="in" filter="fade">
                                      <p:cBhvr>
                                        <p:cTn id="84" dur="1000"/>
                                        <p:tgtEl>
                                          <p:spTgt spid="20">
                                            <p:txEl>
                                              <p:pRg st="1" end="1"/>
                                            </p:txEl>
                                          </p:spTgt>
                                        </p:tgtEl>
                                      </p:cBhvr>
                                    </p:animEffect>
                                    <p:anim calcmode="lin" valueType="num">
                                      <p:cBhvr>
                                        <p:cTn id="8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animBg="1"/>
      <p:bldP spid="89098" grpId="0" animBg="1"/>
      <p:bldP spid="89099" grpId="0" animBg="1"/>
      <p:bldP spid="89101" grpId="0" animBg="1"/>
      <p:bldP spid="89102" grpId="0"/>
      <p:bldP spid="89103" grpId="0"/>
      <p:bldP spid="89104" grpId="0"/>
      <p:bldP spid="89105" grpId="0"/>
      <p:bldP spid="2119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ceptual Framework for MTSS ">
            <a:extLst>
              <a:ext uri="{FF2B5EF4-FFF2-40B4-BE49-F238E27FC236}">
                <a16:creationId xmlns:a16="http://schemas.microsoft.com/office/drawing/2014/main" id="{02791FBE-298A-4830-8A11-848681A70F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18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Segoe UI Black" panose="020B0A02040204020203" pitchFamily="34" charset="0"/>
                <a:ea typeface="Segoe UI Black" panose="020B0A02040204020203" pitchFamily="34" charset="0"/>
              </a:rPr>
              <a:t>In the Chat Window:</a:t>
            </a:r>
          </a:p>
        </p:txBody>
      </p:sp>
      <p:sp>
        <p:nvSpPr>
          <p:cNvPr id="5" name="TextBox 4"/>
          <p:cNvSpPr txBox="1"/>
          <p:nvPr/>
        </p:nvSpPr>
        <p:spPr>
          <a:xfrm>
            <a:off x="838200" y="1500996"/>
            <a:ext cx="6568440" cy="2308324"/>
          </a:xfrm>
          <a:prstGeom prst="rect">
            <a:avLst/>
          </a:prstGeom>
          <a:noFill/>
        </p:spPr>
        <p:txBody>
          <a:bodyPr wrap="square" rtlCol="0">
            <a:spAutoFit/>
          </a:bodyPr>
          <a:lstStyle/>
          <a:p>
            <a:r>
              <a:rPr lang="en-US" sz="3600" b="1"/>
              <a:t>What role can/do the school psychologists play in MTSS leadership at the building and/or district levels?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454" y="1500996"/>
            <a:ext cx="2827849" cy="4624454"/>
          </a:xfrm>
          <a:prstGeom prst="rect">
            <a:avLst/>
          </a:prstGeom>
        </p:spPr>
      </p:pic>
    </p:spTree>
    <p:extLst>
      <p:ext uri="{BB962C8B-B14F-4D97-AF65-F5344CB8AC3E}">
        <p14:creationId xmlns:p14="http://schemas.microsoft.com/office/powerpoint/2010/main" val="3215515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DA79E-74C0-4973-94A7-697DF89D78F1}"/>
              </a:ext>
            </a:extLst>
          </p:cNvPr>
          <p:cNvSpPr>
            <a:spLocks noGrp="1"/>
          </p:cNvSpPr>
          <p:nvPr>
            <p:ph idx="1"/>
          </p:nvPr>
        </p:nvSpPr>
        <p:spPr>
          <a:xfrm>
            <a:off x="7194884" y="2731168"/>
            <a:ext cx="4158916" cy="3350318"/>
          </a:xfrm>
        </p:spPr>
        <p:txBody>
          <a:bodyPr/>
          <a:lstStyle/>
          <a:p>
            <a:r>
              <a:rPr lang="en-US"/>
              <a:t>15 Minutes</a:t>
            </a:r>
          </a:p>
        </p:txBody>
      </p:sp>
      <p:sp>
        <p:nvSpPr>
          <p:cNvPr id="4" name="Slide Number Placeholder 3">
            <a:extLst>
              <a:ext uri="{FF2B5EF4-FFF2-40B4-BE49-F238E27FC236}">
                <a16:creationId xmlns:a16="http://schemas.microsoft.com/office/drawing/2014/main" id="{E5A6CE8A-EA31-4266-AB34-E276A20A4EE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pic>
        <p:nvPicPr>
          <p:cNvPr id="1026" name="Picture 2" descr="Take a Break - Posts | Facebook">
            <a:extLst>
              <a:ext uri="{FF2B5EF4-FFF2-40B4-BE49-F238E27FC236}">
                <a16:creationId xmlns:a16="http://schemas.microsoft.com/office/drawing/2014/main" id="{8DDD76C8-20D5-4FB8-8F3F-192EE9956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177" y="872767"/>
            <a:ext cx="4481285" cy="448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22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C97FD6-8CEA-4E3C-B1FD-74D9D20265D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Title 2">
            <a:extLst>
              <a:ext uri="{FF2B5EF4-FFF2-40B4-BE49-F238E27FC236}">
                <a16:creationId xmlns:a16="http://schemas.microsoft.com/office/drawing/2014/main" id="{8CB54802-5293-4D41-9E06-CD5163DB9044}"/>
              </a:ext>
            </a:extLst>
          </p:cNvPr>
          <p:cNvSpPr>
            <a:spLocks noGrp="1"/>
          </p:cNvSpPr>
          <p:nvPr>
            <p:ph type="title"/>
          </p:nvPr>
        </p:nvSpPr>
        <p:spPr/>
        <p:txBody>
          <a:bodyPr/>
          <a:lstStyle/>
          <a:p>
            <a:r>
              <a:rPr lang="en-US"/>
              <a:t>How do we do this work?</a:t>
            </a:r>
          </a:p>
        </p:txBody>
      </p:sp>
    </p:spTree>
    <p:extLst>
      <p:ext uri="{BB962C8B-B14F-4D97-AF65-F5344CB8AC3E}">
        <p14:creationId xmlns:p14="http://schemas.microsoft.com/office/powerpoint/2010/main" val="294921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descr="Table highlights 80 years of research showing placement in general education positively impacts outcomes." title="Research on Placement"/>
          <p:cNvGraphicFramePr/>
          <p:nvPr>
            <p:extLst>
              <p:ext uri="{D42A27DB-BD31-4B8C-83A1-F6EECF244321}">
                <p14:modId xmlns:p14="http://schemas.microsoft.com/office/powerpoint/2010/main" val="695520671"/>
              </p:ext>
            </p:extLst>
          </p:nvPr>
        </p:nvGraphicFramePr>
        <p:xfrm>
          <a:off x="281748" y="1288526"/>
          <a:ext cx="9935714" cy="2383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title="What does the Research say?"/>
          <p:cNvGrpSpPr/>
          <p:nvPr/>
        </p:nvGrpSpPr>
        <p:grpSpPr>
          <a:xfrm>
            <a:off x="7292898" y="213436"/>
            <a:ext cx="4651984" cy="1164202"/>
            <a:chOff x="1850986" y="481761"/>
            <a:chExt cx="4630327" cy="1150190"/>
          </a:xfrm>
        </p:grpSpPr>
        <p:sp>
          <p:nvSpPr>
            <p:cNvPr id="11" name="TextBox 10" title="What does the research say?"/>
            <p:cNvSpPr txBox="1"/>
            <p:nvPr/>
          </p:nvSpPr>
          <p:spPr>
            <a:xfrm>
              <a:off x="1850986" y="788995"/>
              <a:ext cx="4630327" cy="638552"/>
            </a:xfrm>
            <a:prstGeom prst="rect">
              <a:avLst/>
            </a:prstGeom>
            <a:solidFill>
              <a:srgbClr val="000000"/>
            </a:solidFill>
            <a:ln>
              <a:solidFill>
                <a:srgbClr val="000000"/>
              </a:solidFill>
            </a:ln>
          </p:spPr>
          <p:txBody>
            <a:bodyPr wrap="square" rtlCol="0">
              <a:spAutoFit/>
            </a:bodyPr>
            <a:lstStyle/>
            <a:p>
              <a:pPr algn="ctr"/>
              <a:r>
                <a:rPr lang="en-US" sz="3600">
                  <a:solidFill>
                    <a:srgbClr val="FFFFFF"/>
                  </a:solidFill>
                  <a:latin typeface="Calibri" panose="020F0502020204030204"/>
                </a:rPr>
                <a:t>What is the                   ?</a:t>
              </a:r>
            </a:p>
          </p:txBody>
        </p:sp>
        <p:pic>
          <p:nvPicPr>
            <p:cNvPr id="12" name="Picture 11" descr="&quot;&quot;"/>
            <p:cNvPicPr>
              <a:picLocks noChangeAspect="1"/>
            </p:cNvPicPr>
            <p:nvPr/>
          </p:nvPicPr>
          <p:blipFill>
            <a:blip r:embed="rId8"/>
            <a:stretch>
              <a:fillRect/>
            </a:stretch>
          </p:blipFill>
          <p:spPr>
            <a:xfrm>
              <a:off x="4255556" y="481761"/>
              <a:ext cx="1725284" cy="1150190"/>
            </a:xfrm>
            <a:prstGeom prst="rect">
              <a:avLst/>
            </a:prstGeom>
            <a:ln w="38100">
              <a:solidFill>
                <a:srgbClr val="000000"/>
              </a:solidFill>
            </a:ln>
          </p:spPr>
        </p:pic>
      </p:grpSp>
      <p:sp>
        <p:nvSpPr>
          <p:cNvPr id="15" name="Rectangle 14"/>
          <p:cNvSpPr/>
          <p:nvPr/>
        </p:nvSpPr>
        <p:spPr>
          <a:xfrm>
            <a:off x="1260616" y="3894797"/>
            <a:ext cx="9935714" cy="2383340"/>
          </a:xfrm>
          <a:prstGeom prst="rect">
            <a:avLst/>
          </a:prstGeom>
          <a:ln>
            <a:noFill/>
          </a:ln>
        </p:spPr>
      </p:sp>
      <p:grpSp>
        <p:nvGrpSpPr>
          <p:cNvPr id="34" name="Group 33"/>
          <p:cNvGrpSpPr/>
          <p:nvPr/>
        </p:nvGrpSpPr>
        <p:grpSpPr>
          <a:xfrm>
            <a:off x="2182275" y="3864566"/>
            <a:ext cx="8720218" cy="2097682"/>
            <a:chOff x="1863690" y="3924257"/>
            <a:chExt cx="8720218" cy="2097682"/>
          </a:xfrm>
        </p:grpSpPr>
        <p:sp>
          <p:nvSpPr>
            <p:cNvPr id="19" name="Freeform 18"/>
            <p:cNvSpPr/>
            <p:nvPr/>
          </p:nvSpPr>
          <p:spPr>
            <a:xfrm>
              <a:off x="1863690" y="3924257"/>
              <a:ext cx="8720218" cy="875198"/>
            </a:xfrm>
            <a:custGeom>
              <a:avLst/>
              <a:gdLst>
                <a:gd name="connsiteX0" fmla="*/ 0 w 9929263"/>
                <a:gd name="connsiteY0" fmla="*/ 0 h 875198"/>
                <a:gd name="connsiteX1" fmla="*/ 9929263 w 9929263"/>
                <a:gd name="connsiteY1" fmla="*/ 0 h 875198"/>
                <a:gd name="connsiteX2" fmla="*/ 9929263 w 9929263"/>
                <a:gd name="connsiteY2" fmla="*/ 875198 h 875198"/>
                <a:gd name="connsiteX3" fmla="*/ 0 w 9929263"/>
                <a:gd name="connsiteY3" fmla="*/ 875198 h 875198"/>
                <a:gd name="connsiteX4" fmla="*/ 0 w 9929263"/>
                <a:gd name="connsiteY4" fmla="*/ 0 h 87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263" h="875198">
                  <a:moveTo>
                    <a:pt x="0" y="0"/>
                  </a:moveTo>
                  <a:lnTo>
                    <a:pt x="9929263" y="0"/>
                  </a:lnTo>
                  <a:lnTo>
                    <a:pt x="9929263" y="875198"/>
                  </a:lnTo>
                  <a:lnTo>
                    <a:pt x="0" y="875198"/>
                  </a:lnTo>
                  <a:lnTo>
                    <a:pt x="0" y="0"/>
                  </a:lnTo>
                  <a:close/>
                </a:path>
              </a:pathLst>
            </a:custGeom>
            <a:noFill/>
            <a:ln w="38100" cap="flat" cmpd="sng" algn="ctr">
              <a:solidFill>
                <a:srgbClr val="0000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100000"/>
                </a:lnSpc>
                <a:spcBef>
                  <a:spcPct val="0"/>
                </a:spcBef>
                <a:spcAft>
                  <a:spcPts val="0"/>
                </a:spcAft>
              </a:pPr>
              <a:r>
                <a:rPr lang="en-US" sz="2800" b="1" kern="1200">
                  <a:solidFill>
                    <a:schemeClr val="tx1"/>
                  </a:solidFill>
                  <a:latin typeface="Calibri" panose="020F0502020204030204"/>
                  <a:ea typeface="+mn-ea"/>
                  <a:cs typeface="+mn-cs"/>
                </a:rPr>
                <a:t>Inclusive practices have also been shown to have positive</a:t>
              </a:r>
            </a:p>
            <a:p>
              <a:pPr lvl="0" algn="ctr" defTabSz="1333500">
                <a:lnSpc>
                  <a:spcPct val="100000"/>
                </a:lnSpc>
                <a:spcBef>
                  <a:spcPct val="0"/>
                </a:spcBef>
                <a:spcAft>
                  <a:spcPts val="0"/>
                </a:spcAft>
              </a:pPr>
              <a:r>
                <a:rPr lang="en-US" sz="2800" b="1" kern="1200">
                  <a:solidFill>
                    <a:schemeClr val="tx1"/>
                  </a:solidFill>
                  <a:latin typeface="Calibri" panose="020F0502020204030204"/>
                  <a:ea typeface="+mn-ea"/>
                  <a:cs typeface="+mn-cs"/>
                </a:rPr>
                <a:t>or neutral results for students </a:t>
              </a:r>
              <a:r>
                <a:rPr lang="en-US" sz="2800" b="1" i="1" kern="1200">
                  <a:solidFill>
                    <a:schemeClr val="tx1"/>
                  </a:solidFill>
                  <a:latin typeface="Calibri" panose="020F0502020204030204"/>
                  <a:ea typeface="+mn-ea"/>
                  <a:cs typeface="+mn-cs"/>
                </a:rPr>
                <a:t>without</a:t>
              </a:r>
              <a:r>
                <a:rPr lang="en-US" sz="2800" b="1" kern="1200">
                  <a:solidFill>
                    <a:schemeClr val="tx1"/>
                  </a:solidFill>
                  <a:latin typeface="Calibri" panose="020F0502020204030204"/>
                  <a:ea typeface="+mn-ea"/>
                  <a:cs typeface="+mn-cs"/>
                </a:rPr>
                <a:t> disabilities.</a:t>
              </a:r>
            </a:p>
          </p:txBody>
        </p:sp>
        <p:sp>
          <p:nvSpPr>
            <p:cNvPr id="20" name="Freeform 19"/>
            <p:cNvSpPr/>
            <p:nvPr/>
          </p:nvSpPr>
          <p:spPr>
            <a:xfrm>
              <a:off x="2409386" y="5198979"/>
              <a:ext cx="2250422" cy="822960"/>
            </a:xfrm>
            <a:custGeom>
              <a:avLst/>
              <a:gdLst>
                <a:gd name="connsiteX0" fmla="*/ 0 w 2250422"/>
                <a:gd name="connsiteY0" fmla="*/ 0 h 953875"/>
                <a:gd name="connsiteX1" fmla="*/ 2250422 w 2250422"/>
                <a:gd name="connsiteY1" fmla="*/ 0 h 953875"/>
                <a:gd name="connsiteX2" fmla="*/ 2250422 w 2250422"/>
                <a:gd name="connsiteY2" fmla="*/ 953875 h 953875"/>
                <a:gd name="connsiteX3" fmla="*/ 0 w 2250422"/>
                <a:gd name="connsiteY3" fmla="*/ 953875 h 953875"/>
                <a:gd name="connsiteX4" fmla="*/ 0 w 2250422"/>
                <a:gd name="connsiteY4" fmla="*/ 0 h 95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22" h="953875">
                  <a:moveTo>
                    <a:pt x="0" y="0"/>
                  </a:moveTo>
                  <a:lnTo>
                    <a:pt x="2250422" y="0"/>
                  </a:lnTo>
                  <a:lnTo>
                    <a:pt x="2250422" y="953875"/>
                  </a:lnTo>
                  <a:lnTo>
                    <a:pt x="0" y="953875"/>
                  </a:lnTo>
                  <a:lnTo>
                    <a:pt x="0" y="0"/>
                  </a:lnTo>
                  <a:close/>
                </a:path>
              </a:pathLst>
            </a:custGeom>
            <a:solidFill>
              <a:srgbClr val="FFFFFF"/>
            </a:solidFill>
            <a:ln w="38100" cap="flat" cmpd="sng" algn="ctr">
              <a:solidFill>
                <a:srgbClr val="0000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err="1">
                  <a:solidFill>
                    <a:schemeClr val="tx1"/>
                  </a:solidFill>
                  <a:latin typeface="Calibri" panose="020F0502020204030204"/>
                  <a:ea typeface="+mn-ea"/>
                  <a:cs typeface="+mn-cs"/>
                  <a:hlinkClick r:id="rId9"/>
                </a:rPr>
                <a:t>Ruijs</a:t>
              </a:r>
              <a:r>
                <a:rPr lang="en-US" sz="1600" kern="1200">
                  <a:solidFill>
                    <a:schemeClr val="tx1"/>
                  </a:solidFill>
                  <a:latin typeface="Calibri" panose="020F0502020204030204"/>
                  <a:ea typeface="+mn-ea"/>
                  <a:cs typeface="+mn-cs"/>
                  <a:hlinkClick r:id="rId9"/>
                </a:rPr>
                <a:t> &amp; </a:t>
              </a:r>
              <a:r>
                <a:rPr lang="en-US" sz="1600" kern="1200" err="1">
                  <a:solidFill>
                    <a:schemeClr val="tx1"/>
                  </a:solidFill>
                  <a:latin typeface="Calibri" panose="020F0502020204030204"/>
                  <a:ea typeface="+mn-ea"/>
                  <a:cs typeface="+mn-cs"/>
                  <a:hlinkClick r:id="rId9"/>
                </a:rPr>
                <a:t>Peetsma</a:t>
              </a:r>
              <a:r>
                <a:rPr lang="en-US" sz="1600" kern="1200">
                  <a:solidFill>
                    <a:schemeClr val="tx1"/>
                  </a:solidFill>
                  <a:latin typeface="Calibri" panose="020F0502020204030204"/>
                  <a:ea typeface="+mn-ea"/>
                  <a:cs typeface="+mn-cs"/>
                  <a:hlinkClick r:id="rId9"/>
                </a:rPr>
                <a:t> (2009)</a:t>
              </a:r>
              <a:endParaRPr lang="en-US" sz="1600" kern="1200">
                <a:solidFill>
                  <a:schemeClr val="tx1"/>
                </a:solidFill>
                <a:latin typeface="Calibri" panose="020F0502020204030204"/>
                <a:ea typeface="+mn-ea"/>
                <a:cs typeface="+mn-cs"/>
              </a:endParaRPr>
            </a:p>
            <a:p>
              <a:pPr lvl="0" algn="ctr" defTabSz="711200">
                <a:lnSpc>
                  <a:spcPct val="90000"/>
                </a:lnSpc>
                <a:spcBef>
                  <a:spcPct val="0"/>
                </a:spcBef>
                <a:spcAft>
                  <a:spcPct val="35000"/>
                </a:spcAft>
              </a:pPr>
              <a:r>
                <a:rPr lang="en-US" sz="1600" kern="1200">
                  <a:solidFill>
                    <a:schemeClr val="tx1"/>
                  </a:solidFill>
                  <a:latin typeface="Calibri" panose="020F0502020204030204"/>
                  <a:ea typeface="+mn-ea"/>
                  <a:cs typeface="+mn-cs"/>
                </a:rPr>
                <a:t>Positive/neutral effects</a:t>
              </a:r>
            </a:p>
          </p:txBody>
        </p:sp>
        <p:sp>
          <p:nvSpPr>
            <p:cNvPr id="21" name="Freeform 20"/>
            <p:cNvSpPr/>
            <p:nvPr/>
          </p:nvSpPr>
          <p:spPr>
            <a:xfrm>
              <a:off x="5121452" y="5198979"/>
              <a:ext cx="2191530" cy="822960"/>
            </a:xfrm>
            <a:custGeom>
              <a:avLst/>
              <a:gdLst>
                <a:gd name="connsiteX0" fmla="*/ 0 w 2191530"/>
                <a:gd name="connsiteY0" fmla="*/ 0 h 953875"/>
                <a:gd name="connsiteX1" fmla="*/ 2191530 w 2191530"/>
                <a:gd name="connsiteY1" fmla="*/ 0 h 953875"/>
                <a:gd name="connsiteX2" fmla="*/ 2191530 w 2191530"/>
                <a:gd name="connsiteY2" fmla="*/ 953875 h 953875"/>
                <a:gd name="connsiteX3" fmla="*/ 0 w 2191530"/>
                <a:gd name="connsiteY3" fmla="*/ 953875 h 953875"/>
                <a:gd name="connsiteX4" fmla="*/ 0 w 2191530"/>
                <a:gd name="connsiteY4" fmla="*/ 0 h 95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530" h="953875">
                  <a:moveTo>
                    <a:pt x="0" y="0"/>
                  </a:moveTo>
                  <a:lnTo>
                    <a:pt x="2191530" y="0"/>
                  </a:lnTo>
                  <a:lnTo>
                    <a:pt x="2191530" y="953875"/>
                  </a:lnTo>
                  <a:lnTo>
                    <a:pt x="0" y="953875"/>
                  </a:lnTo>
                  <a:lnTo>
                    <a:pt x="0" y="0"/>
                  </a:lnTo>
                  <a:close/>
                </a:path>
              </a:pathLst>
            </a:custGeom>
            <a:solidFill>
              <a:srgbClr val="FFFFFF"/>
            </a:solidFill>
            <a:ln w="38100" cap="flat" cmpd="sng" algn="ctr">
              <a:solidFill>
                <a:srgbClr val="0000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600" kern="1200" err="1">
                  <a:solidFill>
                    <a:schemeClr val="tx1"/>
                  </a:solidFill>
                  <a:latin typeface="Calibri" panose="020F0502020204030204"/>
                  <a:ea typeface="+mn-ea"/>
                  <a:cs typeface="+mn-cs"/>
                  <a:hlinkClick r:id="rId10"/>
                </a:rPr>
                <a:t>Szumski</a:t>
              </a:r>
              <a:r>
                <a:rPr lang="en-US" sz="1600" kern="1200">
                  <a:solidFill>
                    <a:schemeClr val="tx1"/>
                  </a:solidFill>
                  <a:latin typeface="Calibri" panose="020F0502020204030204"/>
                  <a:ea typeface="+mn-ea"/>
                  <a:cs typeface="+mn-cs"/>
                  <a:hlinkClick r:id="rId10"/>
                </a:rPr>
                <a:t>, et al. (2017)</a:t>
              </a:r>
              <a:endParaRPr lang="en-US" sz="1600" kern="1200">
                <a:solidFill>
                  <a:schemeClr val="tx1"/>
                </a:solidFill>
                <a:latin typeface="Calibri" panose="020F0502020204030204"/>
                <a:ea typeface="+mn-ea"/>
                <a:cs typeface="+mn-cs"/>
              </a:endParaRPr>
            </a:p>
            <a:p>
              <a:pPr lvl="0" algn="ctr" defTabSz="800100">
                <a:lnSpc>
                  <a:spcPct val="90000"/>
                </a:lnSpc>
                <a:spcBef>
                  <a:spcPct val="0"/>
                </a:spcBef>
                <a:spcAft>
                  <a:spcPct val="35000"/>
                </a:spcAft>
              </a:pPr>
              <a:r>
                <a:rPr lang="en-US" sz="1600" kern="1200">
                  <a:solidFill>
                    <a:schemeClr val="tx1"/>
                  </a:solidFill>
                  <a:latin typeface="Calibri" panose="020F0502020204030204"/>
                  <a:ea typeface="+mn-ea"/>
                  <a:cs typeface="+mn-cs"/>
                </a:rPr>
                <a:t>Benefits for all students</a:t>
              </a:r>
            </a:p>
          </p:txBody>
        </p:sp>
        <p:sp>
          <p:nvSpPr>
            <p:cNvPr id="22" name="Freeform 21"/>
            <p:cNvSpPr/>
            <p:nvPr/>
          </p:nvSpPr>
          <p:spPr>
            <a:xfrm>
              <a:off x="7774626" y="5198979"/>
              <a:ext cx="2272933" cy="822960"/>
            </a:xfrm>
            <a:custGeom>
              <a:avLst/>
              <a:gdLst>
                <a:gd name="connsiteX0" fmla="*/ 0 w 2272933"/>
                <a:gd name="connsiteY0" fmla="*/ 0 h 953875"/>
                <a:gd name="connsiteX1" fmla="*/ 2272933 w 2272933"/>
                <a:gd name="connsiteY1" fmla="*/ 0 h 953875"/>
                <a:gd name="connsiteX2" fmla="*/ 2272933 w 2272933"/>
                <a:gd name="connsiteY2" fmla="*/ 953875 h 953875"/>
                <a:gd name="connsiteX3" fmla="*/ 0 w 2272933"/>
                <a:gd name="connsiteY3" fmla="*/ 953875 h 953875"/>
                <a:gd name="connsiteX4" fmla="*/ 0 w 2272933"/>
                <a:gd name="connsiteY4" fmla="*/ 0 h 95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933" h="953875">
                  <a:moveTo>
                    <a:pt x="0" y="0"/>
                  </a:moveTo>
                  <a:lnTo>
                    <a:pt x="2272933" y="0"/>
                  </a:lnTo>
                  <a:lnTo>
                    <a:pt x="2272933" y="953875"/>
                  </a:lnTo>
                  <a:lnTo>
                    <a:pt x="0" y="953875"/>
                  </a:lnTo>
                  <a:lnTo>
                    <a:pt x="0" y="0"/>
                  </a:lnTo>
                  <a:close/>
                </a:path>
              </a:pathLst>
            </a:custGeom>
            <a:solidFill>
              <a:srgbClr val="FFFFFF"/>
            </a:solidFill>
            <a:ln w="38100" cap="flat" cmpd="sng" algn="ctr">
              <a:solidFill>
                <a:srgbClr val="0000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err="1">
                  <a:solidFill>
                    <a:schemeClr val="tx1"/>
                  </a:solidFill>
                  <a:latin typeface="Calibri" panose="020F0502020204030204"/>
                  <a:ea typeface="+mn-ea"/>
                  <a:cs typeface="+mn-cs"/>
                  <a:hlinkClick r:id="rId11"/>
                </a:rPr>
                <a:t>Shogren</a:t>
              </a:r>
              <a:r>
                <a:rPr lang="en-US" sz="1600" kern="1200">
                  <a:solidFill>
                    <a:schemeClr val="tx1"/>
                  </a:solidFill>
                  <a:latin typeface="Calibri" panose="020F0502020204030204"/>
                  <a:ea typeface="+mn-ea"/>
                  <a:cs typeface="+mn-cs"/>
                  <a:hlinkClick r:id="rId11"/>
                </a:rPr>
                <a:t>, et al. (2015)</a:t>
              </a:r>
              <a:endParaRPr lang="en-US" sz="1600" kern="1200">
                <a:solidFill>
                  <a:schemeClr val="tx1"/>
                </a:solidFill>
                <a:latin typeface="Calibri" panose="020F0502020204030204"/>
                <a:ea typeface="+mn-ea"/>
                <a:cs typeface="+mn-cs"/>
              </a:endParaRPr>
            </a:p>
            <a:p>
              <a:pPr lvl="0" algn="ctr" defTabSz="711200">
                <a:lnSpc>
                  <a:spcPct val="90000"/>
                </a:lnSpc>
                <a:spcBef>
                  <a:spcPct val="0"/>
                </a:spcBef>
                <a:spcAft>
                  <a:spcPct val="35000"/>
                </a:spcAft>
              </a:pPr>
              <a:r>
                <a:rPr lang="en-US" sz="1600" kern="1200">
                  <a:solidFill>
                    <a:schemeClr val="tx1"/>
                  </a:solidFill>
                  <a:latin typeface="Calibri" panose="020F0502020204030204"/>
                  <a:ea typeface="+mn-ea"/>
                  <a:cs typeface="+mn-cs"/>
                </a:rPr>
                <a:t>SEL benefits</a:t>
              </a:r>
            </a:p>
          </p:txBody>
        </p:sp>
        <p:cxnSp>
          <p:nvCxnSpPr>
            <p:cNvPr id="28" name="Straight Connector 27"/>
            <p:cNvCxnSpPr/>
            <p:nvPr/>
          </p:nvCxnSpPr>
          <p:spPr>
            <a:xfrm>
              <a:off x="6228472" y="4816306"/>
              <a:ext cx="0" cy="36576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27141" y="5012127"/>
              <a:ext cx="5593316"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29515" y="4998150"/>
              <a:ext cx="0" cy="2194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008809" y="5001870"/>
              <a:ext cx="0" cy="2194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Slide Number Placeholder 3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7752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9"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456E-0233-474A-859D-22B2A5D6BE0A}"/>
              </a:ext>
            </a:extLst>
          </p:cNvPr>
          <p:cNvSpPr>
            <a:spLocks noGrp="1"/>
          </p:cNvSpPr>
          <p:nvPr>
            <p:ph type="title"/>
          </p:nvPr>
        </p:nvSpPr>
        <p:spPr>
          <a:xfrm>
            <a:off x="863029" y="1012004"/>
            <a:ext cx="3781160" cy="4795408"/>
          </a:xfrm>
        </p:spPr>
        <p:txBody>
          <a:bodyPr>
            <a:normAutofit/>
          </a:bodyPr>
          <a:lstStyle/>
          <a:p>
            <a:r>
              <a:rPr lang="en-US" sz="3700"/>
              <a:t>Implementation Science Frameworks</a:t>
            </a:r>
          </a:p>
        </p:txBody>
      </p:sp>
      <p:graphicFrame>
        <p:nvGraphicFramePr>
          <p:cNvPr id="5" name="Content Placeholder 2">
            <a:extLst>
              <a:ext uri="{FF2B5EF4-FFF2-40B4-BE49-F238E27FC236}">
                <a16:creationId xmlns:a16="http://schemas.microsoft.com/office/drawing/2014/main" id="{52EBB038-B1C3-454E-8CE0-F3E575AFD485}"/>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126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D173-539F-4BCC-8BFD-3244CA0AE14F}"/>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latin typeface="+mj-lt"/>
                <a:ea typeface="+mj-ea"/>
                <a:cs typeface="+mj-cs"/>
              </a:rPr>
              <a:t>Implementation Stages</a:t>
            </a:r>
          </a:p>
        </p:txBody>
      </p:sp>
      <p:pic>
        <p:nvPicPr>
          <p:cNvPr id="1026" name="Picture 2" descr="An implementation stages diagram with the stages &quot;exploration&quot;, &quot;installation&quot;, &quot;initial implementation&quot; and &quot;full implementation&quot; listed">
            <a:extLst>
              <a:ext uri="{FF2B5EF4-FFF2-40B4-BE49-F238E27FC236}">
                <a16:creationId xmlns:a16="http://schemas.microsoft.com/office/drawing/2014/main" id="{C8B08D99-0C06-43D9-8762-E1265C9458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76307" y="4538358"/>
            <a:ext cx="5905159" cy="17420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EE401-9448-4596-92F4-8C4067CA7618}"/>
              </a:ext>
            </a:extLst>
          </p:cNvPr>
          <p:cNvPicPr>
            <a:picLocks noChangeAspect="1"/>
          </p:cNvPicPr>
          <p:nvPr/>
        </p:nvPicPr>
        <p:blipFill>
          <a:blip r:embed="rId3"/>
          <a:stretch>
            <a:fillRect/>
          </a:stretch>
        </p:blipFill>
        <p:spPr>
          <a:xfrm>
            <a:off x="376603" y="1931947"/>
            <a:ext cx="11438793" cy="2071489"/>
          </a:xfrm>
          <a:prstGeom prst="rect">
            <a:avLst/>
          </a:prstGeom>
        </p:spPr>
      </p:pic>
    </p:spTree>
    <p:extLst>
      <p:ext uri="{BB962C8B-B14F-4D97-AF65-F5344CB8AC3E}">
        <p14:creationId xmlns:p14="http://schemas.microsoft.com/office/powerpoint/2010/main" val="1143585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24192" y="6137008"/>
            <a:ext cx="2691408" cy="685800"/>
          </a:xfrm>
        </p:spPr>
        <p:txBody>
          <a:bodyPr/>
          <a:lstStyle/>
          <a:p>
            <a:pPr marL="0" indent="0">
              <a:buNone/>
            </a:pPr>
            <a:r>
              <a:rPr lang="en-CA" sz="2800"/>
              <a:t>(Latham, 1988)</a:t>
            </a:r>
            <a:endParaRPr lang="en-US" sz="280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25" y="707077"/>
            <a:ext cx="9152500" cy="541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a:t>Teaming Across Tiers and Systems</a:t>
            </a:r>
          </a:p>
        </p:txBody>
      </p:sp>
    </p:spTree>
    <p:extLst>
      <p:ext uri="{BB962C8B-B14F-4D97-AF65-F5344CB8AC3E}">
        <p14:creationId xmlns:p14="http://schemas.microsoft.com/office/powerpoint/2010/main" val="376962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2C01-7FE9-4C1F-94B8-210D0E8A4FAE}"/>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latin typeface="+mj-lt"/>
                <a:ea typeface="+mj-ea"/>
                <a:cs typeface="+mj-cs"/>
              </a:rPr>
              <a:t>Implementation Teams</a:t>
            </a:r>
          </a:p>
        </p:txBody>
      </p:sp>
      <p:pic>
        <p:nvPicPr>
          <p:cNvPr id="4" name="Content Placeholder 3">
            <a:extLst>
              <a:ext uri="{FF2B5EF4-FFF2-40B4-BE49-F238E27FC236}">
                <a16:creationId xmlns:a16="http://schemas.microsoft.com/office/drawing/2014/main" id="{8BE58DCA-A06E-4CE0-8BC6-7E0B291E45F4}"/>
              </a:ext>
            </a:extLst>
          </p:cNvPr>
          <p:cNvPicPr>
            <a:picLocks noGrp="1" noChangeAspect="1"/>
          </p:cNvPicPr>
          <p:nvPr>
            <p:ph idx="1"/>
          </p:nvPr>
        </p:nvPicPr>
        <p:blipFill>
          <a:blip r:embed="rId2"/>
          <a:stretch>
            <a:fillRect/>
          </a:stretch>
        </p:blipFill>
        <p:spPr>
          <a:xfrm>
            <a:off x="169106" y="1702665"/>
            <a:ext cx="11496821" cy="2011943"/>
          </a:xfrm>
          <a:prstGeom prst="rect">
            <a:avLst/>
          </a:prstGeom>
        </p:spPr>
      </p:pic>
      <p:pic>
        <p:nvPicPr>
          <p:cNvPr id="5" name="Picture 4">
            <a:extLst>
              <a:ext uri="{FF2B5EF4-FFF2-40B4-BE49-F238E27FC236}">
                <a16:creationId xmlns:a16="http://schemas.microsoft.com/office/drawing/2014/main" id="{253B77D3-8B39-447D-98C2-EBC3503D2313}"/>
              </a:ext>
            </a:extLst>
          </p:cNvPr>
          <p:cNvPicPr>
            <a:picLocks noChangeAspect="1"/>
          </p:cNvPicPr>
          <p:nvPr/>
        </p:nvPicPr>
        <p:blipFill>
          <a:blip r:embed="rId3"/>
          <a:stretch>
            <a:fillRect/>
          </a:stretch>
        </p:blipFill>
        <p:spPr>
          <a:xfrm>
            <a:off x="7864979" y="4066832"/>
            <a:ext cx="3800948" cy="2685073"/>
          </a:xfrm>
          <a:prstGeom prst="rect">
            <a:avLst/>
          </a:prstGeom>
        </p:spPr>
      </p:pic>
    </p:spTree>
    <p:extLst>
      <p:ext uri="{BB962C8B-B14F-4D97-AF65-F5344CB8AC3E}">
        <p14:creationId xmlns:p14="http://schemas.microsoft.com/office/powerpoint/2010/main" val="1654912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08854" y="392152"/>
            <a:ext cx="1658715" cy="984808"/>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Stakeholder Engagement</a:t>
            </a:r>
          </a:p>
        </p:txBody>
      </p:sp>
      <p:sp>
        <p:nvSpPr>
          <p:cNvPr id="5" name="Rounded Rectangle 4"/>
          <p:cNvSpPr/>
          <p:nvPr/>
        </p:nvSpPr>
        <p:spPr>
          <a:xfrm>
            <a:off x="8188864" y="392152"/>
            <a:ext cx="1658715" cy="984808"/>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Workforce Capacity</a:t>
            </a:r>
          </a:p>
        </p:txBody>
      </p:sp>
      <p:sp>
        <p:nvSpPr>
          <p:cNvPr id="7" name="Rounded Rectangle 6"/>
          <p:cNvSpPr/>
          <p:nvPr/>
        </p:nvSpPr>
        <p:spPr>
          <a:xfrm>
            <a:off x="6257353" y="392152"/>
            <a:ext cx="1658715" cy="984808"/>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Policy</a:t>
            </a:r>
          </a:p>
        </p:txBody>
      </p:sp>
      <p:sp>
        <p:nvSpPr>
          <p:cNvPr id="8" name="Rounded Rectangle 7"/>
          <p:cNvSpPr/>
          <p:nvPr/>
        </p:nvSpPr>
        <p:spPr>
          <a:xfrm>
            <a:off x="4325842" y="385097"/>
            <a:ext cx="1658715" cy="984808"/>
          </a:xfrm>
          <a:prstGeom prst="roundRect">
            <a:avLst/>
          </a:prstGeom>
          <a:solidFill>
            <a:schemeClr val="tx2">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Funding and Alignment</a:t>
            </a:r>
          </a:p>
        </p:txBody>
      </p:sp>
      <p:sp>
        <p:nvSpPr>
          <p:cNvPr id="9" name="Oval 8"/>
          <p:cNvSpPr/>
          <p:nvPr/>
        </p:nvSpPr>
        <p:spPr>
          <a:xfrm>
            <a:off x="3943934" y="1920163"/>
            <a:ext cx="4304135" cy="1468016"/>
          </a:xfrm>
          <a:prstGeom prst="ellipse">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a:solidFill>
                  <a:prstClr val="black"/>
                </a:solidFill>
                <a:latin typeface="Calibri"/>
              </a:rPr>
              <a:t>LEADERSHIP TEAMING</a:t>
            </a:r>
          </a:p>
        </p:txBody>
      </p:sp>
      <p:sp>
        <p:nvSpPr>
          <p:cNvPr id="10" name="Rounded Rectangle 9"/>
          <p:cNvSpPr/>
          <p:nvPr/>
        </p:nvSpPr>
        <p:spPr>
          <a:xfrm>
            <a:off x="2404012" y="3935404"/>
            <a:ext cx="1668398" cy="994429"/>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Training</a:t>
            </a:r>
          </a:p>
        </p:txBody>
      </p:sp>
      <p:sp>
        <p:nvSpPr>
          <p:cNvPr id="11" name="Rounded Rectangle 10"/>
          <p:cNvSpPr/>
          <p:nvPr/>
        </p:nvSpPr>
        <p:spPr>
          <a:xfrm>
            <a:off x="5261801" y="3935404"/>
            <a:ext cx="1668398" cy="994429"/>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Coaching</a:t>
            </a:r>
          </a:p>
        </p:txBody>
      </p:sp>
      <p:sp>
        <p:nvSpPr>
          <p:cNvPr id="13" name="Rounded Rectangle 12"/>
          <p:cNvSpPr/>
          <p:nvPr/>
        </p:nvSpPr>
        <p:spPr>
          <a:xfrm>
            <a:off x="8184022" y="3935404"/>
            <a:ext cx="1668398" cy="994429"/>
          </a:xfrm>
          <a:prstGeom prst="round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Evaluation</a:t>
            </a:r>
          </a:p>
        </p:txBody>
      </p:sp>
      <p:sp>
        <p:nvSpPr>
          <p:cNvPr id="14" name="Rounded Rectangle 13"/>
          <p:cNvSpPr/>
          <p:nvPr/>
        </p:nvSpPr>
        <p:spPr>
          <a:xfrm>
            <a:off x="3820872" y="5502531"/>
            <a:ext cx="4550255" cy="729575"/>
          </a:xfrm>
          <a:prstGeom prst="roundRect">
            <a:avLst/>
          </a:prstGeom>
          <a:solidFill>
            <a:schemeClr val="accent6">
              <a:lumMod val="40000"/>
              <a:lumOff val="6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Local Implementation Demonstrations</a:t>
            </a:r>
          </a:p>
        </p:txBody>
      </p:sp>
      <p:cxnSp>
        <p:nvCxnSpPr>
          <p:cNvPr id="27" name="Elbow Connector 26"/>
          <p:cNvCxnSpPr>
            <a:stCxn id="5" idx="2"/>
          </p:cNvCxnSpPr>
          <p:nvPr/>
        </p:nvCxnSpPr>
        <p:spPr>
          <a:xfrm>
            <a:off x="9018222" y="1376960"/>
            <a:ext cx="2841" cy="306246"/>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10" idx="0"/>
          </p:cNvCxnSpPr>
          <p:nvPr/>
        </p:nvCxnSpPr>
        <p:spPr>
          <a:xfrm rot="5400000" flipH="1" flipV="1">
            <a:off x="5969749" y="901572"/>
            <a:ext cx="302295" cy="5765368"/>
          </a:xfrm>
          <a:prstGeom prst="bentConnector2">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10" idx="2"/>
          </p:cNvCxnSpPr>
          <p:nvPr/>
        </p:nvCxnSpPr>
        <p:spPr>
          <a:xfrm rot="16200000" flipH="1">
            <a:off x="5966550" y="2201493"/>
            <a:ext cx="316010" cy="5772689"/>
          </a:xfrm>
          <a:prstGeom prst="bentConnector2">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26"/>
          <p:cNvCxnSpPr>
            <a:stCxn id="7" idx="2"/>
          </p:cNvCxnSpPr>
          <p:nvPr/>
        </p:nvCxnSpPr>
        <p:spPr>
          <a:xfrm flipH="1">
            <a:off x="7086710" y="1376961"/>
            <a:ext cx="1" cy="293531"/>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3" name="Elbow Connector 26"/>
          <p:cNvCxnSpPr>
            <a:endCxn id="9" idx="0"/>
          </p:cNvCxnSpPr>
          <p:nvPr/>
        </p:nvCxnSpPr>
        <p:spPr>
          <a:xfrm>
            <a:off x="6096001" y="1675042"/>
            <a:ext cx="1" cy="237744"/>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26"/>
          <p:cNvCxnSpPr>
            <a:stCxn id="4" idx="2"/>
          </p:cNvCxnSpPr>
          <p:nvPr/>
        </p:nvCxnSpPr>
        <p:spPr>
          <a:xfrm>
            <a:off x="3238211" y="1376961"/>
            <a:ext cx="0" cy="280817"/>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6" name="Elbow Connector 26"/>
          <p:cNvCxnSpPr>
            <a:stCxn id="8" idx="2"/>
          </p:cNvCxnSpPr>
          <p:nvPr/>
        </p:nvCxnSpPr>
        <p:spPr>
          <a:xfrm>
            <a:off x="5155199" y="1369906"/>
            <a:ext cx="0" cy="277501"/>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3230890" y="1645921"/>
            <a:ext cx="5780010" cy="254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Elbow Connector 26"/>
          <p:cNvCxnSpPr/>
          <p:nvPr/>
        </p:nvCxnSpPr>
        <p:spPr>
          <a:xfrm flipV="1">
            <a:off x="9018221" y="3621024"/>
            <a:ext cx="0" cy="310896"/>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64" name="Elbow Connector 26"/>
          <p:cNvCxnSpPr>
            <a:cxnSpLocks/>
            <a:stCxn id="11" idx="0"/>
          </p:cNvCxnSpPr>
          <p:nvPr/>
        </p:nvCxnSpPr>
        <p:spPr>
          <a:xfrm flipV="1">
            <a:off x="6096001" y="3621025"/>
            <a:ext cx="1" cy="314379"/>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2" name="Elbow Connector 26"/>
          <p:cNvCxnSpPr>
            <a:endCxn id="13" idx="2"/>
          </p:cNvCxnSpPr>
          <p:nvPr/>
        </p:nvCxnSpPr>
        <p:spPr>
          <a:xfrm flipH="1" flipV="1">
            <a:off x="9018222" y="4929832"/>
            <a:ext cx="2841" cy="329184"/>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76" name="Elbow Connector 26"/>
          <p:cNvCxnSpPr>
            <a:cxnSpLocks/>
            <a:endCxn id="11" idx="2"/>
          </p:cNvCxnSpPr>
          <p:nvPr/>
        </p:nvCxnSpPr>
        <p:spPr>
          <a:xfrm flipV="1">
            <a:off x="6096000" y="4929832"/>
            <a:ext cx="1" cy="301752"/>
          </a:xfrm>
          <a:prstGeom prst="straightConnector1">
            <a:avLst/>
          </a:prstGeom>
          <a:ln>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81" name="Elbow Connector 26"/>
          <p:cNvCxnSpPr>
            <a:endCxn id="9" idx="4"/>
          </p:cNvCxnSpPr>
          <p:nvPr/>
        </p:nvCxnSpPr>
        <p:spPr>
          <a:xfrm flipV="1">
            <a:off x="6095999" y="3388179"/>
            <a:ext cx="2" cy="236764"/>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4198302" y="1906053"/>
            <a:ext cx="3795399" cy="613673"/>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Executive Functions</a:t>
            </a:r>
          </a:p>
        </p:txBody>
      </p:sp>
      <p:sp>
        <p:nvSpPr>
          <p:cNvPr id="88" name="Oval 87"/>
          <p:cNvSpPr/>
          <p:nvPr/>
        </p:nvSpPr>
        <p:spPr>
          <a:xfrm>
            <a:off x="4198302" y="2780006"/>
            <a:ext cx="3795399" cy="613673"/>
          </a:xfrm>
          <a:prstGeom prst="ellipse">
            <a:avLst/>
          </a:prstGeom>
          <a:solidFill>
            <a:srgbClr val="FFFF00">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a:solidFill>
                  <a:prstClr val="black"/>
                </a:solidFill>
                <a:latin typeface="Calibri"/>
              </a:rPr>
              <a:t>Implementation Functions</a:t>
            </a:r>
          </a:p>
        </p:txBody>
      </p:sp>
      <p:cxnSp>
        <p:nvCxnSpPr>
          <p:cNvPr id="30" name="Elbow Connector 26"/>
          <p:cNvCxnSpPr/>
          <p:nvPr/>
        </p:nvCxnSpPr>
        <p:spPr>
          <a:xfrm flipV="1">
            <a:off x="6096000" y="5254616"/>
            <a:ext cx="1" cy="237744"/>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BA9741F0-E92F-423A-B086-E4AE2FE48515}"/>
              </a:ext>
            </a:extLst>
          </p:cNvPr>
          <p:cNvSpPr/>
          <p:nvPr/>
        </p:nvSpPr>
        <p:spPr>
          <a:xfrm>
            <a:off x="0" y="-61475"/>
            <a:ext cx="2835135" cy="369332"/>
          </a:xfrm>
          <a:prstGeom prst="rect">
            <a:avLst/>
          </a:prstGeom>
        </p:spPr>
        <p:txBody>
          <a:bodyPr wrap="none">
            <a:spAutoFit/>
          </a:bodyPr>
          <a:lstStyle/>
          <a:p>
            <a:pPr fontAlgn="base">
              <a:spcBef>
                <a:spcPct val="0"/>
              </a:spcBef>
              <a:spcAft>
                <a:spcPct val="0"/>
              </a:spcAft>
            </a:pPr>
            <a:r>
              <a:rPr lang="en-US">
                <a:solidFill>
                  <a:prstClr val="black"/>
                </a:solidFill>
                <a:latin typeface="Arial" charset="0"/>
                <a:ea typeface="ＭＳ Ｐゴシック" charset="0"/>
              </a:rPr>
              <a:t>District Leadership Teams</a:t>
            </a:r>
          </a:p>
        </p:txBody>
      </p:sp>
    </p:spTree>
    <p:extLst>
      <p:ext uri="{BB962C8B-B14F-4D97-AF65-F5344CB8AC3E}">
        <p14:creationId xmlns:p14="http://schemas.microsoft.com/office/powerpoint/2010/main" val="320324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p:cTn id="14" dur="500" fill="hold"/>
                                        <p:tgtEl>
                                          <p:spTgt spid="87"/>
                                        </p:tgtEl>
                                        <p:attrNameLst>
                                          <p:attrName>ppt_w</p:attrName>
                                        </p:attrNameLst>
                                      </p:cBhvr>
                                      <p:tavLst>
                                        <p:tav tm="0">
                                          <p:val>
                                            <p:fltVal val="0"/>
                                          </p:val>
                                        </p:tav>
                                        <p:tav tm="100000">
                                          <p:val>
                                            <p:strVal val="#ppt_w"/>
                                          </p:val>
                                        </p:tav>
                                      </p:tavLst>
                                    </p:anim>
                                    <p:anim calcmode="lin" valueType="num">
                                      <p:cBhvr>
                                        <p:cTn id="15" dur="500" fill="hold"/>
                                        <p:tgtEl>
                                          <p:spTgt spid="87"/>
                                        </p:tgtEl>
                                        <p:attrNameLst>
                                          <p:attrName>ppt_h</p:attrName>
                                        </p:attrNameLst>
                                      </p:cBhvr>
                                      <p:tavLst>
                                        <p:tav tm="0">
                                          <p:val>
                                            <p:fltVal val="0"/>
                                          </p:val>
                                        </p:tav>
                                        <p:tav tm="100000">
                                          <p:val>
                                            <p:strVal val="#ppt_h"/>
                                          </p:val>
                                        </p:tav>
                                      </p:tavLst>
                                    </p:anim>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p:cTn id="21" dur="500" fill="hold"/>
                                        <p:tgtEl>
                                          <p:spTgt spid="88"/>
                                        </p:tgtEl>
                                        <p:attrNameLst>
                                          <p:attrName>ppt_w</p:attrName>
                                        </p:attrNameLst>
                                      </p:cBhvr>
                                      <p:tavLst>
                                        <p:tav tm="0">
                                          <p:val>
                                            <p:fltVal val="0"/>
                                          </p:val>
                                        </p:tav>
                                        <p:tav tm="100000">
                                          <p:val>
                                            <p:strVal val="#ppt_w"/>
                                          </p:val>
                                        </p:tav>
                                      </p:tavLst>
                                    </p:anim>
                                    <p:anim calcmode="lin" valueType="num">
                                      <p:cBhvr>
                                        <p:cTn id="22" dur="500" fill="hold"/>
                                        <p:tgtEl>
                                          <p:spTgt spid="88"/>
                                        </p:tgtEl>
                                        <p:attrNameLst>
                                          <p:attrName>ppt_h</p:attrName>
                                        </p:attrNameLst>
                                      </p:cBhvr>
                                      <p:tavLst>
                                        <p:tav tm="0">
                                          <p:val>
                                            <p:fltVal val="0"/>
                                          </p:val>
                                        </p:tav>
                                        <p:tav tm="100000">
                                          <p:val>
                                            <p:strVal val="#ppt_h"/>
                                          </p:val>
                                        </p:tav>
                                      </p:tavLst>
                                    </p:anim>
                                    <p:animEffect transition="in" filter="fade">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par>
                                <p:cTn id="36" presetID="22" presetClass="entr" presetSubtype="4"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par>
                                <p:cTn id="39" presetID="2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randombar(horizontal)">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up)">
                                      <p:cBhvr>
                                        <p:cTn id="69" dur="500"/>
                                        <p:tgtEl>
                                          <p:spTgt spid="81"/>
                                        </p:tgtEl>
                                      </p:cBhvr>
                                    </p:animEffec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500"/>
                                        <p:tgtEl>
                                          <p:spTgt spid="34"/>
                                        </p:tgtEl>
                                      </p:cBhvr>
                                    </p:animEffect>
                                  </p:childTnLst>
                                </p:cTn>
                              </p:par>
                              <p:par>
                                <p:cTn id="74" presetID="22" presetClass="entr" presetSubtype="1"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up)">
                                      <p:cBhvr>
                                        <p:cTn id="76" dur="500"/>
                                        <p:tgtEl>
                                          <p:spTgt spid="58"/>
                                        </p:tgtEl>
                                      </p:cBhvr>
                                    </p:animEffect>
                                  </p:childTnLst>
                                </p:cTn>
                              </p:par>
                              <p:par>
                                <p:cTn id="77" presetID="22" presetClass="entr" presetSubtype="1"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up)">
                                      <p:cBhvr>
                                        <p:cTn id="79" dur="5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randombar(horizontal)">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randombar(horizontal)">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randombar(horizont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wipe(up)">
                                      <p:cBhvr>
                                        <p:cTn id="99" dur="500"/>
                                        <p:tgtEl>
                                          <p:spTgt spid="45"/>
                                        </p:tgtEl>
                                      </p:cBhvr>
                                    </p:animEffect>
                                  </p:childTnLst>
                                </p:cTn>
                              </p:par>
                              <p:par>
                                <p:cTn id="100" presetID="22" presetClass="entr" presetSubtype="1"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up)">
                                      <p:cBhvr>
                                        <p:cTn id="102" dur="500"/>
                                        <p:tgtEl>
                                          <p:spTgt spid="72"/>
                                        </p:tgtEl>
                                      </p:cBhvr>
                                    </p:animEffect>
                                  </p:childTnLst>
                                </p:cTn>
                              </p:par>
                              <p:par>
                                <p:cTn id="103" presetID="2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wipe(up)">
                                      <p:cBhvr>
                                        <p:cTn id="105" dur="500"/>
                                        <p:tgtEl>
                                          <p:spTgt spid="76"/>
                                        </p:tgtEl>
                                      </p:cBhvr>
                                    </p:animEffect>
                                  </p:childTnLst>
                                </p:cTn>
                              </p:par>
                            </p:childTnLst>
                          </p:cTn>
                        </p:par>
                        <p:par>
                          <p:cTn id="106" fill="hold">
                            <p:stCondLst>
                              <p:cond delay="500"/>
                            </p:stCondLst>
                            <p:childTnLst>
                              <p:par>
                                <p:cTn id="107" presetID="22" presetClass="entr" presetSubtype="1"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up)">
                                      <p:cBhvr>
                                        <p:cTn id="109" dur="500"/>
                                        <p:tgtEl>
                                          <p:spTgt spid="30"/>
                                        </p:tgtEl>
                                      </p:cBhvr>
                                    </p:animEffect>
                                  </p:childTnLst>
                                </p:cTn>
                              </p:par>
                            </p:childTnLst>
                          </p:cTn>
                        </p:par>
                        <p:par>
                          <p:cTn id="110" fill="hold">
                            <p:stCondLst>
                              <p:cond delay="1000"/>
                            </p:stCondLst>
                            <p:childTnLst>
                              <p:par>
                                <p:cTn id="111" presetID="14" presetClass="entr" presetSubtype="10" fill="hold" grpId="0" nodeType="after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randombar(horizontal)">
                                      <p:cBhvr>
                                        <p:cTn id="1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3" grpId="0" animBg="1"/>
      <p:bldP spid="14" grpId="0" animBg="1"/>
      <p:bldP spid="87" grpId="0" animBg="1"/>
      <p:bldP spid="8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223911" y="124181"/>
            <a:ext cx="8001000" cy="1031051"/>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srgbClr val="44546A"/>
                </a:solidFill>
                <a:effectLst/>
                <a:uLnTx/>
                <a:uFillTx/>
                <a:latin typeface="Tw Cen MT"/>
                <a:ea typeface="ＭＳ Ｐゴシック" pitchFamily="34" charset="-128"/>
                <a:cs typeface="Tw Cen MT"/>
              </a:rPr>
              <a:t>3-Tiered System of Support </a:t>
            </a:r>
          </a:p>
          <a:p>
            <a:pPr marL="0" marR="0" lvl="0" indent="0" algn="ctr" defTabSz="914400" rtl="0" eaLnBrk="0" fontAlgn="auto" latinLnBrk="0" hangingPunct="0">
              <a:lnSpc>
                <a:spcPct val="100000"/>
              </a:lnSpc>
              <a:spcBef>
                <a:spcPts val="600"/>
              </a:spcBef>
              <a:spcAft>
                <a:spcPts val="0"/>
              </a:spcAft>
              <a:buClrTx/>
              <a:buSzTx/>
              <a:buFontTx/>
              <a:buNone/>
              <a:tabLst/>
              <a:defRPr/>
            </a:pPr>
            <a:r>
              <a:rPr kumimoji="0" lang="en-US" altLang="en-US" sz="2800" b="0" i="0" u="none" strike="noStrike" kern="1200" cap="none" spc="0" normalizeH="0" baseline="0" noProof="0">
                <a:ln>
                  <a:noFill/>
                </a:ln>
                <a:solidFill>
                  <a:srgbClr val="44546A"/>
                </a:solidFill>
                <a:effectLst/>
                <a:uLnTx/>
                <a:uFillTx/>
                <a:latin typeface="Tw Cen MT"/>
                <a:ea typeface="ＭＳ Ｐゴシック" pitchFamily="34" charset="-128"/>
                <a:cs typeface="Tw Cen MT"/>
              </a:rPr>
              <a:t>Necessary Conversations (School Teams)</a:t>
            </a:r>
          </a:p>
        </p:txBody>
      </p:sp>
      <p:sp>
        <p:nvSpPr>
          <p:cNvPr id="29699" name="Line 10"/>
          <p:cNvSpPr>
            <a:spLocks noChangeShapeType="1"/>
          </p:cNvSpPr>
          <p:nvPr/>
        </p:nvSpPr>
        <p:spPr bwMode="auto">
          <a:xfrm flipH="1">
            <a:off x="4470916" y="3200400"/>
            <a:ext cx="0" cy="45549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00" name="Text Box 14"/>
          <p:cNvSpPr txBox="1">
            <a:spLocks noChangeArrowheads="1"/>
          </p:cNvSpPr>
          <p:nvPr/>
        </p:nvSpPr>
        <p:spPr bwMode="auto">
          <a:xfrm>
            <a:off x="4027319" y="3794128"/>
            <a:ext cx="990600" cy="396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w Cen MT"/>
                <a:ea typeface="ＭＳ Ｐゴシック" charset="0"/>
                <a:cs typeface="Tw Cen MT"/>
              </a:rPr>
              <a:t> CICO</a:t>
            </a:r>
            <a:endParaRPr kumimoji="0" lang="en-US" sz="2400" b="1"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29701" name="Text Box 15"/>
          <p:cNvSpPr txBox="1">
            <a:spLocks noChangeArrowheads="1"/>
          </p:cNvSpPr>
          <p:nvPr/>
        </p:nvSpPr>
        <p:spPr bwMode="auto">
          <a:xfrm>
            <a:off x="4027319" y="5246690"/>
            <a:ext cx="990600" cy="396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w Cen MT"/>
                <a:ea typeface="ＭＳ Ｐゴシック" charset="0"/>
                <a:cs typeface="Tw Cen MT"/>
              </a:rPr>
              <a:t>SAIG</a:t>
            </a:r>
            <a:endParaRPr kumimoji="0" lang="en-US" sz="2400" b="1"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29703" name="Text Box 18"/>
          <p:cNvSpPr txBox="1">
            <a:spLocks noChangeArrowheads="1"/>
          </p:cNvSpPr>
          <p:nvPr/>
        </p:nvSpPr>
        <p:spPr bwMode="auto">
          <a:xfrm>
            <a:off x="7924800" y="4648203"/>
            <a:ext cx="1219200" cy="709613"/>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0" fontAlgn="auto" latinLnBrk="0" hangingPunct="0">
              <a:lnSpc>
                <a:spcPct val="100000"/>
              </a:lnSpc>
              <a:spcBef>
                <a:spcPct val="25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Complex</a:t>
            </a:r>
          </a:p>
          <a:p>
            <a:pPr marL="0" marR="0" lvl="0" indent="0" algn="ctr" defTabSz="914400" rtl="0" eaLnBrk="0" fontAlgn="auto" latinLnBrk="0" hangingPunct="0">
              <a:lnSpc>
                <a:spcPct val="100000"/>
              </a:lnSpc>
              <a:spcBef>
                <a:spcPct val="25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FBA/BIP</a:t>
            </a:r>
          </a:p>
        </p:txBody>
      </p:sp>
      <p:sp>
        <p:nvSpPr>
          <p:cNvPr id="29704" name="Line 31"/>
          <p:cNvSpPr>
            <a:spLocks noChangeShapeType="1"/>
          </p:cNvSpPr>
          <p:nvPr/>
        </p:nvSpPr>
        <p:spPr bwMode="auto">
          <a:xfrm>
            <a:off x="2362200" y="32004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05" name="Text Box 32"/>
          <p:cNvSpPr txBox="1">
            <a:spLocks noChangeArrowheads="1"/>
          </p:cNvSpPr>
          <p:nvPr/>
        </p:nvSpPr>
        <p:spPr bwMode="auto">
          <a:xfrm>
            <a:off x="1965325" y="1038227"/>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29706" name="Text Box 38"/>
          <p:cNvSpPr txBox="1">
            <a:spLocks noChangeArrowheads="1"/>
          </p:cNvSpPr>
          <p:nvPr/>
        </p:nvSpPr>
        <p:spPr bwMode="auto">
          <a:xfrm>
            <a:off x="5715000" y="1551408"/>
            <a:ext cx="2057400" cy="553998"/>
          </a:xfrm>
          <a:prstGeom prst="rect">
            <a:avLst/>
          </a:prstGeom>
          <a:solidFill>
            <a:srgbClr val="FFCC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500" b="1" i="0" u="none" strike="noStrike" kern="1200" cap="none" spc="0" normalizeH="0" baseline="0" noProof="0">
                <a:ln>
                  <a:noFill/>
                </a:ln>
                <a:solidFill>
                  <a:srgbClr val="1D2A53"/>
                </a:solidFill>
                <a:effectLst/>
                <a:uLnTx/>
                <a:uFillTx/>
                <a:latin typeface="Tw Cen MT"/>
                <a:ea typeface="ＭＳ Ｐゴシック" charset="0"/>
                <a:cs typeface="Tw Cen MT"/>
              </a:rPr>
              <a:t>Brief Function-Based Problem Solving Team</a:t>
            </a:r>
          </a:p>
        </p:txBody>
      </p:sp>
      <p:sp>
        <p:nvSpPr>
          <p:cNvPr id="29707" name="Text Box 39"/>
          <p:cNvSpPr txBox="1">
            <a:spLocks noChangeArrowheads="1"/>
          </p:cNvSpPr>
          <p:nvPr/>
        </p:nvSpPr>
        <p:spPr bwMode="auto">
          <a:xfrm>
            <a:off x="8458200" y="1524001"/>
            <a:ext cx="1752600" cy="646331"/>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Tertiary Systems Team</a:t>
            </a:r>
          </a:p>
        </p:txBody>
      </p:sp>
      <p:sp>
        <p:nvSpPr>
          <p:cNvPr id="29708" name="Text Box 42"/>
          <p:cNvSpPr txBox="1">
            <a:spLocks noChangeArrowheads="1"/>
          </p:cNvSpPr>
          <p:nvPr/>
        </p:nvSpPr>
        <p:spPr bwMode="auto">
          <a:xfrm>
            <a:off x="6172200" y="4419601"/>
            <a:ext cx="1017243" cy="757130"/>
          </a:xfrm>
          <a:prstGeom prst="rect">
            <a:avLst/>
          </a:prstGeom>
          <a:solidFill>
            <a:srgbClr val="FFCC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40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Brief </a:t>
            </a:r>
          </a:p>
          <a:p>
            <a:pPr marL="0" marR="0" lvl="0" indent="0" algn="ctr" defTabSz="914400" rtl="0" eaLnBrk="1" fontAlgn="auto" latinLnBrk="0" hangingPunct="1">
              <a:lnSpc>
                <a:spcPct val="100000"/>
              </a:lnSpc>
              <a:spcBef>
                <a:spcPct val="40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FBA/BIP</a:t>
            </a:r>
          </a:p>
        </p:txBody>
      </p:sp>
      <p:sp>
        <p:nvSpPr>
          <p:cNvPr id="29709" name="Line 28"/>
          <p:cNvSpPr>
            <a:spLocks noChangeShapeType="1"/>
          </p:cNvSpPr>
          <p:nvPr/>
        </p:nvSpPr>
        <p:spPr bwMode="auto">
          <a:xfrm>
            <a:off x="6629400" y="32766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10" name="Line 47"/>
          <p:cNvSpPr>
            <a:spLocks noChangeShapeType="1"/>
          </p:cNvSpPr>
          <p:nvPr/>
        </p:nvSpPr>
        <p:spPr bwMode="auto">
          <a:xfrm>
            <a:off x="8229600" y="4572000"/>
            <a:ext cx="198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11" name="Line 28"/>
          <p:cNvSpPr>
            <a:spLocks noChangeShapeType="1"/>
          </p:cNvSpPr>
          <p:nvPr/>
        </p:nvSpPr>
        <p:spPr bwMode="auto">
          <a:xfrm>
            <a:off x="9220200" y="3124200"/>
            <a:ext cx="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12" name="Text Box 16"/>
          <p:cNvSpPr txBox="1">
            <a:spLocks noChangeArrowheads="1"/>
          </p:cNvSpPr>
          <p:nvPr/>
        </p:nvSpPr>
        <p:spPr bwMode="auto">
          <a:xfrm>
            <a:off x="3556650" y="5788799"/>
            <a:ext cx="2040409"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w Cen MT"/>
                <a:ea typeface="ＭＳ Ｐゴシック" charset="0"/>
                <a:cs typeface="Tw Cen MT"/>
              </a:rPr>
              <a:t>Brief FBA/BIP</a:t>
            </a:r>
          </a:p>
        </p:txBody>
      </p:sp>
      <p:sp>
        <p:nvSpPr>
          <p:cNvPr id="29713" name="Text Box 18"/>
          <p:cNvSpPr txBox="1">
            <a:spLocks noChangeArrowheads="1"/>
          </p:cNvSpPr>
          <p:nvPr/>
        </p:nvSpPr>
        <p:spPr bwMode="auto">
          <a:xfrm>
            <a:off x="9296400" y="4648203"/>
            <a:ext cx="1219200" cy="646331"/>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0" fontAlgn="auto" latinLnBrk="0" hangingPunct="0">
              <a:lnSpc>
                <a:spcPct val="100000"/>
              </a:lnSpc>
              <a:spcBef>
                <a:spcPct val="25000"/>
              </a:spcBef>
              <a:spcAft>
                <a:spcPts val="0"/>
              </a:spcAft>
              <a:buClrTx/>
              <a:buSzTx/>
              <a:buFontTx/>
              <a:buNone/>
              <a:tabLst/>
              <a:defRPr/>
            </a:pP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WRAP</a:t>
            </a:r>
            <a:b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br>
            <a:r>
              <a:rPr kumimoji="0" lang="en-US" sz="1800" b="1" i="0" u="none" strike="noStrike" kern="1200" cap="none" spc="0" normalizeH="0" baseline="0" noProof="0">
                <a:ln>
                  <a:noFill/>
                </a:ln>
                <a:solidFill>
                  <a:srgbClr val="1D2A53"/>
                </a:solidFill>
                <a:effectLst/>
                <a:uLnTx/>
                <a:uFillTx/>
                <a:latin typeface="Tw Cen MT"/>
                <a:ea typeface="ＭＳ Ｐゴシック" charset="0"/>
                <a:cs typeface="Tw Cen MT"/>
              </a:rPr>
              <a:t>RENEW</a:t>
            </a:r>
          </a:p>
        </p:txBody>
      </p:sp>
      <p:sp>
        <p:nvSpPr>
          <p:cNvPr id="29714" name="Text Box 36"/>
          <p:cNvSpPr txBox="1">
            <a:spLocks noChangeArrowheads="1"/>
          </p:cNvSpPr>
          <p:nvPr/>
        </p:nvSpPr>
        <p:spPr bwMode="auto">
          <a:xfrm>
            <a:off x="3657600" y="1524000"/>
            <a:ext cx="1676400" cy="6413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w Cen MT"/>
                <a:ea typeface="ＭＳ Ｐゴシック" charset="0"/>
                <a:cs typeface="Tw Cen MT"/>
              </a:rPr>
              <a:t>Secondary Systems Team</a:t>
            </a:r>
          </a:p>
        </p:txBody>
      </p:sp>
      <p:sp>
        <p:nvSpPr>
          <p:cNvPr id="29715" name="Line 63"/>
          <p:cNvSpPr>
            <a:spLocks noChangeShapeType="1"/>
          </p:cNvSpPr>
          <p:nvPr/>
        </p:nvSpPr>
        <p:spPr bwMode="auto">
          <a:xfrm>
            <a:off x="3124200" y="1828800"/>
            <a:ext cx="457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16" name="Line 64"/>
          <p:cNvSpPr>
            <a:spLocks noChangeShapeType="1"/>
          </p:cNvSpPr>
          <p:nvPr/>
        </p:nvSpPr>
        <p:spPr bwMode="auto">
          <a:xfrm>
            <a:off x="5410200" y="1828800"/>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17" name="Line 65"/>
          <p:cNvSpPr>
            <a:spLocks noChangeShapeType="1"/>
          </p:cNvSpPr>
          <p:nvPr/>
        </p:nvSpPr>
        <p:spPr bwMode="auto">
          <a:xfrm>
            <a:off x="7772400" y="19050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20" name="Text Box 77"/>
          <p:cNvSpPr txBox="1">
            <a:spLocks noChangeArrowheads="1"/>
          </p:cNvSpPr>
          <p:nvPr/>
        </p:nvSpPr>
        <p:spPr bwMode="auto">
          <a:xfrm>
            <a:off x="2057400" y="2362203"/>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29721" name="Text Box 78"/>
          <p:cNvSpPr txBox="1">
            <a:spLocks noChangeArrowheads="1"/>
          </p:cNvSpPr>
          <p:nvPr/>
        </p:nvSpPr>
        <p:spPr bwMode="auto">
          <a:xfrm>
            <a:off x="1905000" y="2362200"/>
            <a:ext cx="1219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a:ea typeface="ＭＳ Ｐゴシック" charset="0"/>
                <a:cs typeface="Tw Cen MT"/>
              </a:rPr>
              <a:t>Plans SW &amp; Class-wide supports</a:t>
            </a:r>
          </a:p>
        </p:txBody>
      </p:sp>
      <p:sp>
        <p:nvSpPr>
          <p:cNvPr id="29722" name="Rectangle 79"/>
          <p:cNvSpPr>
            <a:spLocks noChangeArrowheads="1"/>
          </p:cNvSpPr>
          <p:nvPr/>
        </p:nvSpPr>
        <p:spPr bwMode="auto">
          <a:xfrm>
            <a:off x="1828800" y="2286000"/>
            <a:ext cx="12954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23" name="Text Box 80"/>
          <p:cNvSpPr txBox="1">
            <a:spLocks noChangeArrowheads="1"/>
          </p:cNvSpPr>
          <p:nvPr/>
        </p:nvSpPr>
        <p:spPr bwMode="auto">
          <a:xfrm>
            <a:off x="3581400" y="2286001"/>
            <a:ext cx="1752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a:ea typeface="ＭＳ Ｐゴシック" charset="0"/>
                <a:cs typeface="Tw Cen MT"/>
              </a:rPr>
              <a:t>Uses Process data; determines overall intervention effectiveness</a:t>
            </a:r>
          </a:p>
        </p:txBody>
      </p:sp>
      <p:sp>
        <p:nvSpPr>
          <p:cNvPr id="29724" name="Text Box 81"/>
          <p:cNvSpPr txBox="1">
            <a:spLocks noChangeArrowheads="1"/>
          </p:cNvSpPr>
          <p:nvPr/>
        </p:nvSpPr>
        <p:spPr bwMode="auto">
          <a:xfrm>
            <a:off x="5791200" y="2362200"/>
            <a:ext cx="1905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a:ea typeface="ＭＳ Ｐゴシック" charset="0"/>
                <a:cs typeface="Tw Cen MT"/>
              </a:rPr>
              <a:t>Standing team; uses FBA/BIP process for one youth at a time</a:t>
            </a:r>
          </a:p>
        </p:txBody>
      </p:sp>
      <p:sp>
        <p:nvSpPr>
          <p:cNvPr id="29725" name="Text Box 82"/>
          <p:cNvSpPr txBox="1">
            <a:spLocks noChangeArrowheads="1"/>
          </p:cNvSpPr>
          <p:nvPr/>
        </p:nvSpPr>
        <p:spPr bwMode="auto">
          <a:xfrm>
            <a:off x="8458200" y="2209801"/>
            <a:ext cx="1752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a:ea typeface="ＭＳ Ｐゴシック" charset="0"/>
                <a:cs typeface="Tw Cen MT"/>
              </a:rPr>
              <a:t>Uses Process data; determines overall intervention effectiveness</a:t>
            </a:r>
          </a:p>
        </p:txBody>
      </p:sp>
      <p:sp>
        <p:nvSpPr>
          <p:cNvPr id="29726" name="Rectangle 83"/>
          <p:cNvSpPr>
            <a:spLocks noChangeArrowheads="1"/>
          </p:cNvSpPr>
          <p:nvPr/>
        </p:nvSpPr>
        <p:spPr bwMode="auto">
          <a:xfrm>
            <a:off x="3581400" y="2209800"/>
            <a:ext cx="1676400" cy="99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27" name="Rectangle 84"/>
          <p:cNvSpPr>
            <a:spLocks noChangeArrowheads="1"/>
          </p:cNvSpPr>
          <p:nvPr/>
        </p:nvSpPr>
        <p:spPr bwMode="auto">
          <a:xfrm>
            <a:off x="5715000" y="2362200"/>
            <a:ext cx="20574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28" name="Rectangle 85"/>
          <p:cNvSpPr>
            <a:spLocks noChangeArrowheads="1"/>
          </p:cNvSpPr>
          <p:nvPr/>
        </p:nvSpPr>
        <p:spPr bwMode="auto">
          <a:xfrm>
            <a:off x="8458200" y="2209800"/>
            <a:ext cx="17526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Tw Cen MT"/>
            </a:endParaRPr>
          </a:p>
        </p:txBody>
      </p:sp>
      <p:sp>
        <p:nvSpPr>
          <p:cNvPr id="29734" name="Text Box 39"/>
          <p:cNvSpPr txBox="1">
            <a:spLocks noChangeArrowheads="1"/>
          </p:cNvSpPr>
          <p:nvPr/>
        </p:nvSpPr>
        <p:spPr bwMode="auto">
          <a:xfrm>
            <a:off x="1828800" y="1524000"/>
            <a:ext cx="1219200" cy="64135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w Cen MT"/>
                <a:ea typeface="ＭＳ Ｐゴシック" charset="0"/>
                <a:cs typeface="Tw Cen MT"/>
              </a:rPr>
              <a:t>Universal</a:t>
            </a:r>
            <a:br>
              <a:rPr kumimoji="0" lang="en-US" sz="1800" b="1" i="0" u="none" strike="noStrike" kern="1200" cap="none" spc="0" normalizeH="0" baseline="0" noProof="0">
                <a:ln>
                  <a:noFill/>
                </a:ln>
                <a:solidFill>
                  <a:prstClr val="white"/>
                </a:solidFill>
                <a:effectLst/>
                <a:uLnTx/>
                <a:uFillTx/>
                <a:latin typeface="Tw Cen MT"/>
                <a:ea typeface="ＭＳ Ｐゴシック" charset="0"/>
                <a:cs typeface="Tw Cen MT"/>
              </a:rPr>
            </a:br>
            <a:r>
              <a:rPr kumimoji="0" lang="en-US" sz="1800" b="1" i="0" u="none" strike="noStrike" kern="1200" cap="none" spc="0" normalizeH="0" baseline="0" noProof="0">
                <a:ln>
                  <a:noFill/>
                </a:ln>
                <a:solidFill>
                  <a:prstClr val="white"/>
                </a:solidFill>
                <a:effectLst/>
                <a:uLnTx/>
                <a:uFillTx/>
                <a:latin typeface="Tw Cen MT"/>
                <a:ea typeface="ＭＳ Ｐゴシック" charset="0"/>
                <a:cs typeface="Tw Cen MT"/>
              </a:rPr>
              <a:t>Team</a:t>
            </a:r>
          </a:p>
        </p:txBody>
      </p:sp>
      <p:sp>
        <p:nvSpPr>
          <p:cNvPr id="29735" name="Text Box 39"/>
          <p:cNvSpPr txBox="1">
            <a:spLocks noChangeArrowheads="1"/>
          </p:cNvSpPr>
          <p:nvPr/>
        </p:nvSpPr>
        <p:spPr bwMode="auto">
          <a:xfrm>
            <a:off x="1752600" y="4191000"/>
            <a:ext cx="1219200" cy="64135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w Cen MT"/>
                <a:ea typeface="ＭＳ Ｐゴシック" charset="0"/>
                <a:cs typeface="Tw Cen MT"/>
              </a:rPr>
              <a:t>Universal Support</a:t>
            </a:r>
          </a:p>
        </p:txBody>
      </p:sp>
      <p:sp>
        <p:nvSpPr>
          <p:cNvPr id="36" name="Text Box 14"/>
          <p:cNvSpPr txBox="1">
            <a:spLocks noChangeArrowheads="1"/>
          </p:cNvSpPr>
          <p:nvPr/>
        </p:nvSpPr>
        <p:spPr bwMode="auto">
          <a:xfrm>
            <a:off x="3798721" y="4371177"/>
            <a:ext cx="1464643" cy="70788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Tw Cen MT" charset="0"/>
                <a:ea typeface="ＭＳ Ｐゴシック" charset="0"/>
                <a:cs typeface="ＭＳ Ｐゴシック" charset="0"/>
              </a:defRPr>
            </a:lvl1pPr>
            <a:lvl2pPr>
              <a:defRPr sz="2800">
                <a:solidFill>
                  <a:schemeClr val="tx1"/>
                </a:solidFill>
                <a:latin typeface="Tw Cen MT" charset="0"/>
                <a:ea typeface="ＭＳ Ｐゴシック" charset="0"/>
              </a:defRPr>
            </a:lvl2pPr>
            <a:lvl3pPr>
              <a:defRPr sz="2400">
                <a:solidFill>
                  <a:schemeClr val="tx1"/>
                </a:solidFill>
                <a:latin typeface="Tw Cen MT" charset="0"/>
                <a:ea typeface="ＭＳ Ｐゴシック" charset="0"/>
              </a:defRPr>
            </a:lvl3pPr>
            <a:lvl4pPr>
              <a:defRPr sz="2000">
                <a:solidFill>
                  <a:schemeClr val="tx1"/>
                </a:solidFill>
                <a:latin typeface="Tw Cen MT" charset="0"/>
                <a:ea typeface="ＭＳ Ｐゴシック" charset="0"/>
              </a:defRPr>
            </a:lvl4pPr>
            <a:lvl5pPr>
              <a:defRPr sz="2000">
                <a:solidFill>
                  <a:schemeClr val="tx1"/>
                </a:solidFill>
                <a:latin typeface="Tw Cen MT" charset="0"/>
                <a:ea typeface="ＭＳ Ｐゴシック" charset="0"/>
              </a:defRPr>
            </a:lvl5pPr>
            <a:lvl6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6pPr>
            <a:lvl7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7pPr>
            <a:lvl8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8pPr>
            <a:lvl9pPr eaLnBrk="0" fontAlgn="base" hangingPunct="0">
              <a:spcAft>
                <a:spcPct val="0"/>
              </a:spcAft>
              <a:buClr>
                <a:srgbClr val="F4D387"/>
              </a:buClr>
              <a:buFont typeface="Arial" charset="0"/>
              <a:buChar char="»"/>
              <a:defRPr sz="2000">
                <a:solidFill>
                  <a:schemeClr val="tx1"/>
                </a:solidFill>
                <a:latin typeface="Tw Cen MT" charset="0"/>
                <a:ea typeface="ＭＳ Ｐゴシック"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w Cen MT"/>
                <a:ea typeface="ＭＳ Ｐゴシック" charset="0"/>
                <a:cs typeface="Tw Cen MT"/>
              </a:rPr>
              <a:t> Modified</a:t>
            </a:r>
            <a:br>
              <a:rPr kumimoji="0" lang="en-US" sz="2000" b="1" i="0" u="none" strike="noStrike" kern="1200" cap="none" spc="0" normalizeH="0" baseline="0" noProof="0">
                <a:ln>
                  <a:noFill/>
                </a:ln>
                <a:solidFill>
                  <a:prstClr val="black"/>
                </a:solidFill>
                <a:effectLst/>
                <a:uLnTx/>
                <a:uFillTx/>
                <a:latin typeface="Tw Cen MT"/>
                <a:ea typeface="ＭＳ Ｐゴシック" charset="0"/>
                <a:cs typeface="Tw Cen MT"/>
              </a:rPr>
            </a:br>
            <a:r>
              <a:rPr kumimoji="0" lang="en-US" sz="2000" b="1" i="0" u="none" strike="noStrike" kern="1200" cap="none" spc="0" normalizeH="0" baseline="0" noProof="0">
                <a:ln>
                  <a:noFill/>
                </a:ln>
                <a:solidFill>
                  <a:prstClr val="black"/>
                </a:solidFill>
                <a:effectLst/>
                <a:uLnTx/>
                <a:uFillTx/>
                <a:latin typeface="Tw Cen MT"/>
                <a:ea typeface="ＭＳ Ｐゴシック" charset="0"/>
                <a:cs typeface="Tw Cen MT"/>
              </a:rPr>
              <a:t>CICO</a:t>
            </a:r>
            <a:endParaRPr kumimoji="0" lang="en-US" sz="2400" b="1" i="0" u="none" strike="noStrike" kern="1200" cap="none" spc="0" normalizeH="0" baseline="0" noProof="0">
              <a:ln>
                <a:noFill/>
              </a:ln>
              <a:solidFill>
                <a:prstClr val="black"/>
              </a:solidFill>
              <a:effectLst/>
              <a:uLnTx/>
              <a:uFillTx/>
              <a:latin typeface="Tw Cen MT"/>
              <a:ea typeface="ＭＳ Ｐゴシック" charset="0"/>
              <a:cs typeface="Tw Cen MT"/>
            </a:endParaRPr>
          </a:p>
        </p:txBody>
      </p:sp>
      <p:sp>
        <p:nvSpPr>
          <p:cNvPr id="37" name="Rectangle 36">
            <a:extLst>
              <a:ext uri="{FF2B5EF4-FFF2-40B4-BE49-F238E27FC236}">
                <a16:creationId xmlns:a16="http://schemas.microsoft.com/office/drawing/2014/main" id="{7FE9DEEF-27A6-1E49-B2A8-29E665522C6F}"/>
              </a:ext>
            </a:extLst>
          </p:cNvPr>
          <p:cNvSpPr/>
          <p:nvPr/>
        </p:nvSpPr>
        <p:spPr>
          <a:xfrm>
            <a:off x="5922704" y="6345865"/>
            <a:ext cx="3892492" cy="24622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53A5"/>
                </a:solidFill>
                <a:effectLst/>
                <a:uLnTx/>
                <a:uFillTx/>
                <a:latin typeface="Calibri Light" panose="020F0302020204030204"/>
                <a:ea typeface="+mn-ea"/>
                <a:cs typeface="Tw Cen MT"/>
              </a:rPr>
              <a:t>Overview: Tier II Systems</a:t>
            </a:r>
          </a:p>
        </p:txBody>
      </p:sp>
    </p:spTree>
    <p:extLst>
      <p:ext uri="{BB962C8B-B14F-4D97-AF65-F5344CB8AC3E}">
        <p14:creationId xmlns:p14="http://schemas.microsoft.com/office/powerpoint/2010/main" val="30932475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Segoe UI Black" panose="020B0A02040204020203" pitchFamily="34" charset="0"/>
                <a:ea typeface="Segoe UI Black" panose="020B0A02040204020203" pitchFamily="34" charset="0"/>
              </a:rPr>
              <a:t>In the Chat Window:</a:t>
            </a:r>
          </a:p>
        </p:txBody>
      </p:sp>
      <p:sp>
        <p:nvSpPr>
          <p:cNvPr id="5" name="TextBox 4"/>
          <p:cNvSpPr txBox="1"/>
          <p:nvPr/>
        </p:nvSpPr>
        <p:spPr>
          <a:xfrm>
            <a:off x="753372" y="1621766"/>
            <a:ext cx="5621548" cy="2862322"/>
          </a:xfrm>
          <a:prstGeom prst="rect">
            <a:avLst/>
          </a:prstGeom>
          <a:noFill/>
        </p:spPr>
        <p:txBody>
          <a:bodyPr wrap="square" rtlCol="0">
            <a:spAutoFit/>
          </a:bodyPr>
          <a:lstStyle/>
          <a:p>
            <a:r>
              <a:rPr lang="en-US" sz="3600" b="1"/>
              <a:t>In your district/building(s), how would you describe the roles and activities of school psychologists within all Tiers of MTSS implementation?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9592" y="1621767"/>
            <a:ext cx="4669870" cy="3416320"/>
          </a:xfrm>
          <a:prstGeom prst="rect">
            <a:avLst/>
          </a:prstGeom>
        </p:spPr>
      </p:pic>
    </p:spTree>
    <p:extLst>
      <p:ext uri="{BB962C8B-B14F-4D97-AF65-F5344CB8AC3E}">
        <p14:creationId xmlns:p14="http://schemas.microsoft.com/office/powerpoint/2010/main" val="3148143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a:t>The Role of the School Psychologists in MTSS Teams</a:t>
            </a:r>
            <a:br>
              <a:rPr lang="en-US"/>
            </a:br>
            <a:r>
              <a:rPr lang="en-US" sz="1200"/>
              <a:t>(</a:t>
            </a:r>
            <a:r>
              <a:rPr lang="en-US" sz="1200" err="1"/>
              <a:t>Stoiber</a:t>
            </a:r>
            <a:r>
              <a:rPr lang="en-US" sz="1200"/>
              <a:t>, 2014)</a:t>
            </a:r>
          </a:p>
        </p:txBody>
      </p:sp>
      <p:sp>
        <p:nvSpPr>
          <p:cNvPr id="6" name="Isosceles Triangle 5"/>
          <p:cNvSpPr/>
          <p:nvPr/>
        </p:nvSpPr>
        <p:spPr>
          <a:xfrm>
            <a:off x="8075762" y="1747838"/>
            <a:ext cx="3735238" cy="4100871"/>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1747838"/>
            <a:ext cx="7000336" cy="4062651"/>
          </a:xfrm>
          <a:prstGeom prst="rect">
            <a:avLst/>
          </a:prstGeom>
          <a:noFill/>
        </p:spPr>
        <p:txBody>
          <a:bodyPr wrap="square" rtlCol="0">
            <a:spAutoFit/>
          </a:bodyPr>
          <a:lstStyle/>
          <a:p>
            <a:r>
              <a:rPr lang="en-US" sz="2400" b="1"/>
              <a:t>Universal Team: Supports for ALL Students</a:t>
            </a:r>
          </a:p>
          <a:p>
            <a:pPr marL="285750" indent="-285750">
              <a:buFont typeface="Arial" panose="020B0604020202020204" pitchFamily="34" charset="0"/>
              <a:buChar char="•"/>
            </a:pPr>
            <a:r>
              <a:rPr lang="en-US" sz="2400"/>
              <a:t>Assist with selection &amp; identification of evidence-based core classroom instruction</a:t>
            </a:r>
          </a:p>
          <a:p>
            <a:pPr marL="285750" indent="-285750">
              <a:buFont typeface="Arial" panose="020B0604020202020204" pitchFamily="34" charset="0"/>
              <a:buChar char="•"/>
            </a:pPr>
            <a:r>
              <a:rPr lang="en-US" sz="2400"/>
              <a:t>Assist with selection &amp; implementation of universal screening measures</a:t>
            </a:r>
          </a:p>
          <a:p>
            <a:pPr marL="285750" indent="-285750">
              <a:buFont typeface="Arial" panose="020B0604020202020204" pitchFamily="34" charset="0"/>
              <a:buChar char="•"/>
            </a:pPr>
            <a:r>
              <a:rPr lang="en-US" sz="2400"/>
              <a:t>Support data-based differentiation of instruction and fidelity</a:t>
            </a:r>
          </a:p>
          <a:p>
            <a:pPr marL="285750" indent="-285750">
              <a:buFont typeface="Arial" panose="020B0604020202020204" pitchFamily="34" charset="0"/>
              <a:buChar char="•"/>
            </a:pPr>
            <a:r>
              <a:rPr lang="en-US" sz="2400"/>
              <a:t>Facilitate selection and use of classroom management strategies &amp; school-wide supports</a:t>
            </a:r>
          </a:p>
          <a:p>
            <a:pPr marL="285750" indent="-285750">
              <a:buFont typeface="Arial" panose="020B0604020202020204" pitchFamily="34" charset="0"/>
              <a:buChar char="•"/>
            </a:pPr>
            <a:r>
              <a:rPr lang="en-US" sz="2400"/>
              <a:t>Provide professional development</a:t>
            </a:r>
          </a:p>
          <a:p>
            <a:endParaRPr lang="en-US"/>
          </a:p>
        </p:txBody>
      </p:sp>
    </p:spTree>
    <p:extLst>
      <p:ext uri="{BB962C8B-B14F-4D97-AF65-F5344CB8AC3E}">
        <p14:creationId xmlns:p14="http://schemas.microsoft.com/office/powerpoint/2010/main" val="37802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The Role of the School Psychologist in MTSS </a:t>
            </a:r>
            <a:br>
              <a:rPr lang="en-US"/>
            </a:br>
            <a:r>
              <a:rPr lang="en-US" sz="1200"/>
              <a:t>(</a:t>
            </a:r>
            <a:r>
              <a:rPr lang="en-US" sz="1200" err="1"/>
              <a:t>Stoiber</a:t>
            </a:r>
            <a:r>
              <a:rPr lang="en-US" sz="1200"/>
              <a:t>, 2014)</a:t>
            </a:r>
          </a:p>
        </p:txBody>
      </p:sp>
      <p:sp>
        <p:nvSpPr>
          <p:cNvPr id="7" name="TextBox 6"/>
          <p:cNvSpPr txBox="1"/>
          <p:nvPr/>
        </p:nvSpPr>
        <p:spPr>
          <a:xfrm>
            <a:off x="838200" y="1747838"/>
            <a:ext cx="6676846" cy="4154984"/>
          </a:xfrm>
          <a:prstGeom prst="rect">
            <a:avLst/>
          </a:prstGeom>
          <a:noFill/>
        </p:spPr>
        <p:txBody>
          <a:bodyPr wrap="square" rtlCol="0">
            <a:spAutoFit/>
          </a:bodyPr>
          <a:lstStyle/>
          <a:p>
            <a:r>
              <a:rPr lang="en-US" sz="2400" b="1"/>
              <a:t>Secondary Systems Team: Supports for SOME Students</a:t>
            </a:r>
          </a:p>
          <a:p>
            <a:pPr marL="285750" indent="-285750">
              <a:buFont typeface="Arial" panose="020B0604020202020204" pitchFamily="34" charset="0"/>
              <a:buChar char="•"/>
            </a:pPr>
            <a:r>
              <a:rPr lang="en-US" sz="2400"/>
              <a:t>Guide, monitor, follow up on collaborative team decisions for student interventions</a:t>
            </a:r>
          </a:p>
          <a:p>
            <a:pPr marL="285750" indent="-285750">
              <a:buFont typeface="Arial" panose="020B0604020202020204" pitchFamily="34" charset="0"/>
              <a:buChar char="•"/>
            </a:pPr>
            <a:r>
              <a:rPr lang="en-US" sz="2400"/>
              <a:t>Consult with teachers &amp; families regarding effective implementation of evidence-based programs, approaches, and strategies </a:t>
            </a:r>
          </a:p>
          <a:p>
            <a:pPr marL="285750" indent="-285750">
              <a:buFont typeface="Arial" panose="020B0604020202020204" pitchFamily="34" charset="0"/>
              <a:buChar char="•"/>
            </a:pPr>
            <a:r>
              <a:rPr lang="en-US" sz="2400"/>
              <a:t>Provide resources and support teachers in using effective strategies</a:t>
            </a:r>
          </a:p>
          <a:p>
            <a:pPr marL="285750" indent="-285750">
              <a:buFont typeface="Arial" panose="020B0604020202020204" pitchFamily="34" charset="0"/>
              <a:buChar char="•"/>
            </a:pPr>
            <a:r>
              <a:rPr lang="en-US" sz="2400"/>
              <a:t>Assist in selection &amp; implementation of progress monitoring measures</a:t>
            </a:r>
          </a:p>
        </p:txBody>
      </p:sp>
      <p:sp>
        <p:nvSpPr>
          <p:cNvPr id="5" name="Isosceles Triangle 4"/>
          <p:cNvSpPr/>
          <p:nvPr/>
        </p:nvSpPr>
        <p:spPr>
          <a:xfrm>
            <a:off x="8082951" y="1747838"/>
            <a:ext cx="3735238" cy="4100871"/>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8326646" y="1747838"/>
            <a:ext cx="1102024" cy="1124758"/>
          </a:xfrm>
          <a:prstGeom prst="triangl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97640" y="2105514"/>
            <a:ext cx="1408742" cy="461665"/>
          </a:xfrm>
          <a:prstGeom prst="rect">
            <a:avLst/>
          </a:prstGeom>
          <a:noFill/>
        </p:spPr>
        <p:txBody>
          <a:bodyPr wrap="square" rtlCol="0">
            <a:spAutoFit/>
          </a:bodyPr>
          <a:lstStyle/>
          <a:p>
            <a:r>
              <a:rPr lang="en-US" sz="2400" b="1"/>
              <a:t>(10-25%)</a:t>
            </a:r>
            <a:endParaRPr lang="en-US" sz="2400"/>
          </a:p>
        </p:txBody>
      </p:sp>
    </p:spTree>
    <p:extLst>
      <p:ext uri="{BB962C8B-B14F-4D97-AF65-F5344CB8AC3E}">
        <p14:creationId xmlns:p14="http://schemas.microsoft.com/office/powerpoint/2010/main" val="30148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47475" y="6308725"/>
            <a:ext cx="6445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chemeClr val="accent1">
                    <a:lumMod val="50000"/>
                  </a:scheme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chemeClr val="accent1">
                  <a:lumMod val="50000"/>
                </a:schemeClr>
              </a:solidFill>
              <a:effectLst/>
              <a:uLnTx/>
              <a:uFillTx/>
              <a:latin typeface="Segoe UI"/>
              <a:ea typeface="+mn-ea"/>
              <a:cs typeface="+mn-cs"/>
            </a:endParaRPr>
          </a:p>
        </p:txBody>
      </p:sp>
      <p:sp>
        <p:nvSpPr>
          <p:cNvPr id="6" name="Title 1">
            <a:extLst>
              <a:ext uri="{FF2B5EF4-FFF2-40B4-BE49-F238E27FC236}">
                <a16:creationId xmlns:a16="http://schemas.microsoft.com/office/drawing/2014/main" id="{16A4FF68-1840-4C54-9827-734AE9292EDE}"/>
              </a:ext>
            </a:extLst>
          </p:cNvPr>
          <p:cNvSpPr txBox="1">
            <a:spLocks/>
          </p:cNvSpPr>
          <p:nvPr/>
        </p:nvSpPr>
        <p:spPr>
          <a:xfrm>
            <a:off x="854376" y="184963"/>
            <a:ext cx="10515600" cy="9271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Palatino Linotype" panose="02040502050505030304" pitchFamily="18" charset="0"/>
                <a:ea typeface="+mj-ea"/>
                <a:cs typeface="Segoe UI Light" panose="020B0502040204020203" pitchFamily="34" charset="0"/>
              </a:defRPr>
            </a:lvl1pPr>
          </a:lstStyle>
          <a:p>
            <a:r>
              <a:rPr lang="en-US" b="1" u="sng">
                <a:solidFill>
                  <a:schemeClr val="accent1">
                    <a:lumMod val="50000"/>
                  </a:schemeClr>
                </a:solidFill>
                <a:latin typeface="Segoe UI" panose="020B0502040204020203" pitchFamily="34" charset="0"/>
                <a:cs typeface="Segoe UI" panose="020B0502040204020203" pitchFamily="34" charset="0"/>
              </a:rPr>
              <a:t>The Need to Improve Outcomes for SWD</a:t>
            </a:r>
          </a:p>
        </p:txBody>
      </p:sp>
      <p:sp>
        <p:nvSpPr>
          <p:cNvPr id="7" name="Content Placeholder 2">
            <a:extLst>
              <a:ext uri="{FF2B5EF4-FFF2-40B4-BE49-F238E27FC236}">
                <a16:creationId xmlns:a16="http://schemas.microsoft.com/office/drawing/2014/main" id="{ADB05EF1-F382-454C-9A95-B4E698C80D24}"/>
              </a:ext>
            </a:extLst>
          </p:cNvPr>
          <p:cNvSpPr txBox="1">
            <a:spLocks/>
          </p:cNvSpPr>
          <p:nvPr/>
        </p:nvSpPr>
        <p:spPr>
          <a:xfrm>
            <a:off x="185854" y="1227479"/>
            <a:ext cx="11797989" cy="415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4675" indent="-342900">
              <a:lnSpc>
                <a:spcPct val="100000"/>
              </a:lnSpc>
              <a:spcBef>
                <a:spcPts val="0"/>
              </a:spcBef>
              <a:spcAft>
                <a:spcPts val="1800"/>
              </a:spcAft>
              <a:buFont typeface="Wingdings" panose="05000000000000000000" pitchFamily="2" charset="2"/>
              <a:buChar char="Ø"/>
            </a:pPr>
            <a:r>
              <a:rPr lang="en-US" sz="2700">
                <a:solidFill>
                  <a:schemeClr val="accent1">
                    <a:lumMod val="50000"/>
                  </a:schemeClr>
                </a:solidFill>
                <a:latin typeface="Segoe UI" panose="020B0502040204020203" pitchFamily="34" charset="0"/>
              </a:rPr>
              <a:t>Research (&amp; our student demographics!) show 85-90% of students with disabilities can progress in grade-level curriculum with appropriate supports.</a:t>
            </a:r>
          </a:p>
          <a:p>
            <a:pPr marL="574675" indent="-342900">
              <a:lnSpc>
                <a:spcPct val="100000"/>
              </a:lnSpc>
              <a:spcBef>
                <a:spcPts val="0"/>
              </a:spcBef>
              <a:spcAft>
                <a:spcPts val="600"/>
              </a:spcAft>
              <a:buFont typeface="Wingdings" panose="05000000000000000000" pitchFamily="2" charset="2"/>
              <a:buChar char="Ø"/>
            </a:pPr>
            <a:r>
              <a:rPr lang="en-US" sz="2700">
                <a:solidFill>
                  <a:schemeClr val="accent1">
                    <a:lumMod val="50000"/>
                  </a:schemeClr>
                </a:solidFill>
                <a:latin typeface="Segoe UI" panose="020B0502040204020203" pitchFamily="34" charset="0"/>
              </a:rPr>
              <a:t>According to the National Council on Disability (2018), Washington State is in the lowest quintile nationwide for inclusive practices.</a:t>
            </a:r>
          </a:p>
          <a:p>
            <a:pPr marL="1031875" lvl="1" indent="-342900">
              <a:lnSpc>
                <a:spcPct val="100000"/>
              </a:lnSpc>
              <a:spcBef>
                <a:spcPts val="0"/>
              </a:spcBef>
              <a:spcAft>
                <a:spcPts val="600"/>
              </a:spcAft>
              <a:buFont typeface="Wingdings" panose="05000000000000000000" pitchFamily="2" charset="2"/>
              <a:buChar char="§"/>
            </a:pPr>
            <a:r>
              <a:rPr lang="en-US">
                <a:solidFill>
                  <a:srgbClr val="FF0000"/>
                </a:solidFill>
                <a:latin typeface="Segoe UI" panose="020B0502040204020203" pitchFamily="34" charset="0"/>
              </a:rPr>
              <a:t>Only 57.7% are placed in general education for 80-100% of the day.</a:t>
            </a:r>
          </a:p>
          <a:p>
            <a:pPr marL="1031875" lvl="1" indent="-342900">
              <a:lnSpc>
                <a:spcPct val="100000"/>
              </a:lnSpc>
              <a:spcBef>
                <a:spcPts val="0"/>
              </a:spcBef>
              <a:spcAft>
                <a:spcPts val="1800"/>
              </a:spcAft>
              <a:buFont typeface="Wingdings" panose="05000000000000000000" pitchFamily="2" charset="2"/>
              <a:buChar char="§"/>
            </a:pPr>
            <a:r>
              <a:rPr lang="en-US">
                <a:solidFill>
                  <a:srgbClr val="FF0000"/>
                </a:solidFill>
                <a:latin typeface="Segoe UI" panose="020B0502040204020203" pitchFamily="34" charset="0"/>
              </a:rPr>
              <a:t>For students of color, that level of access falls to 48.7%.</a:t>
            </a:r>
          </a:p>
          <a:p>
            <a:pPr marL="574675" indent="-342900">
              <a:lnSpc>
                <a:spcPct val="100000"/>
              </a:lnSpc>
              <a:spcBef>
                <a:spcPts val="0"/>
              </a:spcBef>
              <a:spcAft>
                <a:spcPts val="600"/>
              </a:spcAft>
              <a:buFont typeface="Wingdings" panose="05000000000000000000" pitchFamily="2" charset="2"/>
              <a:buChar char="Ø"/>
            </a:pPr>
            <a:r>
              <a:rPr lang="en-US" sz="2700">
                <a:solidFill>
                  <a:schemeClr val="accent1">
                    <a:lumMod val="50000"/>
                  </a:schemeClr>
                </a:solidFill>
                <a:latin typeface="Segoe UI" panose="020B0502040204020203" pitchFamily="34" charset="0"/>
              </a:rPr>
              <a:t>2018-19 Opportunity gap:    ELA              Math	     Science</a:t>
            </a:r>
          </a:p>
          <a:p>
            <a:pPr marL="860425" lvl="1" indent="0">
              <a:spcAft>
                <a:spcPts val="600"/>
              </a:spcAft>
              <a:buFont typeface="Arial" panose="020B0604020202020204" pitchFamily="34" charset="0"/>
              <a:buNone/>
            </a:pPr>
            <a:endParaRPr lang="en-US" sz="2700">
              <a:solidFill>
                <a:schemeClr val="accent1">
                  <a:lumMod val="50000"/>
                </a:schemeClr>
              </a:solidFill>
              <a:latin typeface="Segoe UI" panose="020B0502040204020203" pitchFamily="34" charset="0"/>
            </a:endParaRPr>
          </a:p>
        </p:txBody>
      </p:sp>
      <p:sp>
        <p:nvSpPr>
          <p:cNvPr id="8" name="TextBox 7">
            <a:extLst>
              <a:ext uri="{FF2B5EF4-FFF2-40B4-BE49-F238E27FC236}">
                <a16:creationId xmlns:a16="http://schemas.microsoft.com/office/drawing/2014/main" id="{46DEB33D-1F35-4DF3-BF1F-99556B3F05B7}"/>
              </a:ext>
            </a:extLst>
          </p:cNvPr>
          <p:cNvSpPr txBox="1"/>
          <p:nvPr/>
        </p:nvSpPr>
        <p:spPr>
          <a:xfrm>
            <a:off x="368788" y="6376949"/>
            <a:ext cx="9594362" cy="276999"/>
          </a:xfrm>
          <a:prstGeom prst="rect">
            <a:avLst/>
          </a:prstGeom>
          <a:noFill/>
        </p:spPr>
        <p:txBody>
          <a:bodyPr wrap="square" rtlCol="0">
            <a:spAutoFit/>
          </a:bodyPr>
          <a:lstStyle/>
          <a:p>
            <a:pPr lvl="0" defTabSz="457200">
              <a:defRPr/>
            </a:pPr>
            <a:r>
              <a:rPr kumimoji="0" lang="en-US" sz="1200" b="0"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rPr>
              <a:t>Sources: OSPI </a:t>
            </a:r>
            <a:r>
              <a:rPr kumimoji="0" lang="en-US" sz="1200" b="0"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hlinkClick r:id="rId3"/>
              </a:rPr>
              <a:t>State Report Card</a:t>
            </a:r>
            <a:r>
              <a:rPr kumimoji="0" lang="en-US" sz="1200" b="0"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rPr>
              <a:t>, 2019</a:t>
            </a:r>
            <a:r>
              <a:rPr lang="en-US" sz="1200">
                <a:solidFill>
                  <a:schemeClr val="accent1">
                    <a:lumMod val="50000"/>
                  </a:schemeClr>
                </a:solidFill>
                <a:latin typeface="Segoe UI" panose="020B0502040204020203" pitchFamily="34" charset="0"/>
                <a:cs typeface="Segoe UI" panose="020B0502040204020203" pitchFamily="34" charset="0"/>
              </a:rPr>
              <a:t>; Draft Special Education Federal Child Count, Office of Superintendent of Public Instruction, 2019. </a:t>
            </a:r>
          </a:p>
        </p:txBody>
      </p:sp>
      <p:pic>
        <p:nvPicPr>
          <p:cNvPr id="10" name="Picture 9"/>
          <p:cNvPicPr>
            <a:picLocks noChangeAspect="1"/>
          </p:cNvPicPr>
          <p:nvPr/>
        </p:nvPicPr>
        <p:blipFill rotWithShape="1">
          <a:blip r:embed="rId4"/>
          <a:srcRect l="969" t="5680" r="1826" b="7105"/>
          <a:stretch/>
        </p:blipFill>
        <p:spPr>
          <a:xfrm>
            <a:off x="950684" y="5166733"/>
            <a:ext cx="9887910" cy="1005840"/>
          </a:xfrm>
          <a:prstGeom prst="rect">
            <a:avLst/>
          </a:prstGeom>
        </p:spPr>
      </p:pic>
    </p:spTree>
    <p:extLst>
      <p:ext uri="{BB962C8B-B14F-4D97-AF65-F5344CB8AC3E}">
        <p14:creationId xmlns:p14="http://schemas.microsoft.com/office/powerpoint/2010/main" val="42668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The Role of the School Psychologist in MTSS </a:t>
            </a:r>
            <a:br>
              <a:rPr lang="en-US"/>
            </a:br>
            <a:r>
              <a:rPr lang="en-US" sz="1200"/>
              <a:t>(</a:t>
            </a:r>
            <a:r>
              <a:rPr lang="en-US" sz="1200" err="1"/>
              <a:t>Stoiber</a:t>
            </a:r>
            <a:r>
              <a:rPr lang="en-US" sz="1200"/>
              <a:t>, 2014)</a:t>
            </a:r>
          </a:p>
        </p:txBody>
      </p:sp>
      <p:sp>
        <p:nvSpPr>
          <p:cNvPr id="6" name="Isosceles Triangle 5"/>
          <p:cNvSpPr/>
          <p:nvPr/>
        </p:nvSpPr>
        <p:spPr>
          <a:xfrm>
            <a:off x="8326646" y="1747838"/>
            <a:ext cx="1102024" cy="1124758"/>
          </a:xfrm>
          <a:prstGeom prst="triangl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1747838"/>
            <a:ext cx="6597770" cy="4154984"/>
          </a:xfrm>
          <a:prstGeom prst="rect">
            <a:avLst/>
          </a:prstGeom>
          <a:noFill/>
        </p:spPr>
        <p:txBody>
          <a:bodyPr wrap="square" rtlCol="0">
            <a:spAutoFit/>
          </a:bodyPr>
          <a:lstStyle/>
          <a:p>
            <a:r>
              <a:rPr lang="en-US" sz="2400" b="1"/>
              <a:t>Tertiary Systems Team: Supports for a FEW Students</a:t>
            </a:r>
          </a:p>
          <a:p>
            <a:pPr marL="285750" indent="-285750">
              <a:buFont typeface="Arial" panose="020B0604020202020204" pitchFamily="34" charset="0"/>
              <a:buChar char="•"/>
            </a:pPr>
            <a:r>
              <a:rPr lang="en-US" sz="2400"/>
              <a:t>Support in defining the scope, practice and location of Tier 3 interventions</a:t>
            </a:r>
          </a:p>
          <a:p>
            <a:pPr marL="285750" indent="-285750">
              <a:buFont typeface="Arial" panose="020B0604020202020204" pitchFamily="34" charset="0"/>
              <a:buChar char="•"/>
            </a:pPr>
            <a:r>
              <a:rPr lang="en-US" sz="2400" i="1"/>
              <a:t>Supervision</a:t>
            </a:r>
            <a:r>
              <a:rPr lang="en-US" sz="2400"/>
              <a:t> of regular and sufficient data collection</a:t>
            </a:r>
          </a:p>
          <a:p>
            <a:pPr marL="285750" indent="-285750">
              <a:buFont typeface="Arial" panose="020B0604020202020204" pitchFamily="34" charset="0"/>
              <a:buChar char="•"/>
            </a:pPr>
            <a:r>
              <a:rPr lang="en-US" sz="2400"/>
              <a:t>Ensuring fidelity and dosage of instruction/intervention</a:t>
            </a:r>
          </a:p>
          <a:p>
            <a:pPr marL="285750" indent="-285750">
              <a:buFont typeface="Arial" panose="020B0604020202020204" pitchFamily="34" charset="0"/>
              <a:buChar char="•"/>
            </a:pPr>
            <a:r>
              <a:rPr lang="en-US" sz="2400"/>
              <a:t>Provide professional training to staff on interventions, progress monitoring and data-based decision making.</a:t>
            </a:r>
          </a:p>
        </p:txBody>
      </p:sp>
      <p:sp>
        <p:nvSpPr>
          <p:cNvPr id="5" name="Isosceles Triangle 4"/>
          <p:cNvSpPr/>
          <p:nvPr/>
        </p:nvSpPr>
        <p:spPr>
          <a:xfrm>
            <a:off x="8082951" y="1747838"/>
            <a:ext cx="3735238" cy="4100871"/>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8251164" y="1747838"/>
            <a:ext cx="427010" cy="37426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40688" y="2122098"/>
            <a:ext cx="1288963" cy="461665"/>
          </a:xfrm>
          <a:prstGeom prst="rect">
            <a:avLst/>
          </a:prstGeom>
          <a:noFill/>
        </p:spPr>
        <p:txBody>
          <a:bodyPr wrap="square" rtlCol="0">
            <a:spAutoFit/>
          </a:bodyPr>
          <a:lstStyle/>
          <a:p>
            <a:r>
              <a:rPr lang="en-US" sz="2400" b="1"/>
              <a:t>(3-5%)</a:t>
            </a:r>
            <a:endParaRPr lang="en-US" sz="2400"/>
          </a:p>
        </p:txBody>
      </p:sp>
    </p:spTree>
    <p:extLst>
      <p:ext uri="{BB962C8B-B14F-4D97-AF65-F5344CB8AC3E}">
        <p14:creationId xmlns:p14="http://schemas.microsoft.com/office/powerpoint/2010/main" val="22409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t>The Expanded Role of the School Psychologist in MTSS </a:t>
            </a:r>
            <a:br>
              <a:rPr lang="en-US"/>
            </a:br>
            <a:r>
              <a:rPr lang="en-US" sz="1200"/>
              <a:t>(</a:t>
            </a:r>
            <a:r>
              <a:rPr lang="en-US" sz="1200" err="1"/>
              <a:t>Skalski</a:t>
            </a:r>
            <a:r>
              <a:rPr lang="en-US" sz="1200"/>
              <a:t>, 2014)</a:t>
            </a:r>
          </a:p>
        </p:txBody>
      </p:sp>
      <p:sp>
        <p:nvSpPr>
          <p:cNvPr id="6" name="Isosceles Triangle 5"/>
          <p:cNvSpPr/>
          <p:nvPr/>
        </p:nvSpPr>
        <p:spPr>
          <a:xfrm>
            <a:off x="8326646" y="1747838"/>
            <a:ext cx="1102024" cy="1124758"/>
          </a:xfrm>
          <a:prstGeom prst="triangl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199" y="1747837"/>
            <a:ext cx="7244752" cy="3416320"/>
          </a:xfrm>
          <a:prstGeom prst="rect">
            <a:avLst/>
          </a:prstGeom>
          <a:noFill/>
        </p:spPr>
        <p:txBody>
          <a:bodyPr wrap="square" rtlCol="0">
            <a:spAutoFit/>
          </a:bodyPr>
          <a:lstStyle/>
          <a:p>
            <a:pPr marL="342900" indent="-342900">
              <a:buFont typeface="Arial" panose="020B0604020202020204" pitchFamily="34" charset="0"/>
              <a:buChar char="•"/>
            </a:pPr>
            <a:r>
              <a:rPr lang="en-US" sz="2400"/>
              <a:t>Develop and provide system-wide prevention activities delivered within a MTSS</a:t>
            </a:r>
          </a:p>
          <a:p>
            <a:pPr marL="342900" indent="-342900">
              <a:buFont typeface="Arial" panose="020B0604020202020204" pitchFamily="34" charset="0"/>
              <a:buChar char="•"/>
            </a:pPr>
            <a:r>
              <a:rPr lang="en-US" sz="2400"/>
              <a:t>Interpret data for program planning</a:t>
            </a:r>
          </a:p>
          <a:p>
            <a:pPr marL="342900" indent="-342900">
              <a:buFont typeface="Arial" panose="020B0604020202020204" pitchFamily="34" charset="0"/>
              <a:buChar char="•"/>
            </a:pPr>
            <a:r>
              <a:rPr lang="en-US" sz="2400"/>
              <a:t>Develop and monitor program services</a:t>
            </a:r>
          </a:p>
          <a:p>
            <a:pPr marL="342900" indent="-342900">
              <a:buFont typeface="Arial" panose="020B0604020202020204" pitchFamily="34" charset="0"/>
              <a:buChar char="•"/>
            </a:pPr>
            <a:r>
              <a:rPr lang="en-US" sz="2400"/>
              <a:t>Provide system-wide, classroom, and individual case consultation</a:t>
            </a:r>
          </a:p>
          <a:p>
            <a:pPr marL="342900" indent="-342900">
              <a:buFont typeface="Arial" panose="020B0604020202020204" pitchFamily="34" charset="0"/>
              <a:buChar char="•"/>
            </a:pPr>
            <a:r>
              <a:rPr lang="en-US" sz="2400"/>
              <a:t>Develop crisis prevention and response protocols;</a:t>
            </a:r>
          </a:p>
          <a:p>
            <a:pPr marL="342900" indent="-342900">
              <a:buFont typeface="Arial" panose="020B0604020202020204" pitchFamily="34" charset="0"/>
              <a:buChar char="•"/>
            </a:pPr>
            <a:r>
              <a:rPr lang="en-US" sz="2400"/>
              <a:t>Assist in the important coordination of these potentially overlapping services.</a:t>
            </a:r>
            <a:endParaRPr lang="en-US"/>
          </a:p>
        </p:txBody>
      </p:sp>
      <p:sp>
        <p:nvSpPr>
          <p:cNvPr id="5" name="Isosceles Triangle 4"/>
          <p:cNvSpPr/>
          <p:nvPr/>
        </p:nvSpPr>
        <p:spPr>
          <a:xfrm>
            <a:off x="8082951" y="1747838"/>
            <a:ext cx="3735238" cy="4100871"/>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8251164" y="1747838"/>
            <a:ext cx="427010" cy="37426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Segoe UI Black" panose="020B0A02040204020203" pitchFamily="34" charset="0"/>
                <a:ea typeface="Segoe UI Black" panose="020B0A02040204020203" pitchFamily="34" charset="0"/>
              </a:rPr>
              <a:t>In the Chat Window:</a:t>
            </a:r>
          </a:p>
        </p:txBody>
      </p:sp>
      <p:sp>
        <p:nvSpPr>
          <p:cNvPr id="5" name="TextBox 4"/>
          <p:cNvSpPr txBox="1"/>
          <p:nvPr/>
        </p:nvSpPr>
        <p:spPr>
          <a:xfrm>
            <a:off x="838200" y="1500995"/>
            <a:ext cx="4953000" cy="1754326"/>
          </a:xfrm>
          <a:prstGeom prst="rect">
            <a:avLst/>
          </a:prstGeom>
          <a:noFill/>
        </p:spPr>
        <p:txBody>
          <a:bodyPr wrap="square" rtlCol="0">
            <a:spAutoFit/>
          </a:bodyPr>
          <a:lstStyle/>
          <a:p>
            <a:r>
              <a:rPr lang="en-US" sz="3600" b="1"/>
              <a:t>What is preventing you from having a larger role in MTSS?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500995"/>
            <a:ext cx="5324894" cy="3818238"/>
          </a:xfrm>
          <a:prstGeom prst="rect">
            <a:avLst/>
          </a:prstGeom>
        </p:spPr>
      </p:pic>
    </p:spTree>
    <p:extLst>
      <p:ext uri="{BB962C8B-B14F-4D97-AF65-F5344CB8AC3E}">
        <p14:creationId xmlns:p14="http://schemas.microsoft.com/office/powerpoint/2010/main" val="252247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863" y="4275221"/>
            <a:ext cx="11309684" cy="2318084"/>
          </a:xfrm>
        </p:spPr>
        <p:txBody>
          <a:bodyPr>
            <a:normAutofit/>
          </a:bodyPr>
          <a:lstStyle/>
          <a:p>
            <a:r>
              <a:rPr lang="en-US"/>
              <a:t>Collaboration with </a:t>
            </a:r>
            <a:r>
              <a:rPr lang="en-US" b="1"/>
              <a:t>Community Partners </a:t>
            </a:r>
            <a:r>
              <a:rPr lang="en-US"/>
              <a:t>and </a:t>
            </a:r>
            <a:r>
              <a:rPr lang="en-US" b="1"/>
              <a:t>Families</a:t>
            </a:r>
            <a:r>
              <a:rPr lang="en-US"/>
              <a:t> is at the core of successful tier three MTSS. </a:t>
            </a:r>
          </a:p>
        </p:txBody>
      </p:sp>
    </p:spTree>
    <p:extLst>
      <p:ext uri="{BB962C8B-B14F-4D97-AF65-F5344CB8AC3E}">
        <p14:creationId xmlns:p14="http://schemas.microsoft.com/office/powerpoint/2010/main" val="2962224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48915" y="116473"/>
            <a:ext cx="11650579" cy="1399506"/>
          </a:xfrm>
          <a:solidFill>
            <a:srgbClr val="00B0F0"/>
          </a:solidFill>
        </p:spPr>
        <p:txBody>
          <a:bodyPr/>
          <a:lstStyle/>
          <a:p>
            <a:pPr algn="ctr"/>
            <a:r>
              <a:rPr lang="en-US" altLang="en-US" b="1"/>
              <a:t>Barriers to Collaboration</a:t>
            </a:r>
          </a:p>
        </p:txBody>
      </p:sp>
      <p:sp>
        <p:nvSpPr>
          <p:cNvPr id="96259" name="Rectangle 3"/>
          <p:cNvSpPr>
            <a:spLocks noGrp="1" noChangeArrowheads="1"/>
          </p:cNvSpPr>
          <p:nvPr>
            <p:ph idx="1"/>
          </p:nvPr>
        </p:nvSpPr>
        <p:spPr>
          <a:xfrm>
            <a:off x="248653" y="1515979"/>
            <a:ext cx="11105147" cy="4565508"/>
          </a:xfrm>
        </p:spPr>
        <p:txBody>
          <a:bodyPr>
            <a:normAutofit/>
          </a:bodyPr>
          <a:lstStyle/>
          <a:p>
            <a:r>
              <a:rPr lang="en-US" altLang="en-US" sz="2000" err="1"/>
              <a:t>Mastro</a:t>
            </a:r>
            <a:r>
              <a:rPr lang="en-US" altLang="en-US" sz="2000"/>
              <a:t> &amp; </a:t>
            </a:r>
            <a:r>
              <a:rPr lang="en-US" altLang="en-US" sz="2000" err="1"/>
              <a:t>Jalloh</a:t>
            </a:r>
            <a:r>
              <a:rPr lang="en-US" altLang="en-US" sz="2000"/>
              <a:t> (</a:t>
            </a:r>
            <a:r>
              <a:rPr lang="en-US" altLang="en-US" sz="2000" i="1"/>
              <a:t>Enhancing Service School/Community Collaboration</a:t>
            </a:r>
            <a:r>
              <a:rPr lang="en-US" altLang="en-US" sz="2000"/>
              <a:t>, 2005) identified several significant barriers to effective collaboration.  They are in areas of:</a:t>
            </a:r>
          </a:p>
          <a:p>
            <a:pPr>
              <a:lnSpc>
                <a:spcPct val="90000"/>
              </a:lnSpc>
              <a:buFont typeface="Wingdings" panose="05000000000000000000" pitchFamily="2" charset="2"/>
              <a:buChar char="Ø"/>
            </a:pPr>
            <a:r>
              <a:rPr lang="en-US" altLang="en-US">
                <a:solidFill>
                  <a:srgbClr val="7030A0"/>
                </a:solidFill>
              </a:rPr>
              <a:t>Cultural</a:t>
            </a:r>
            <a:r>
              <a:rPr lang="en-US" altLang="en-US" sz="2000">
                <a:solidFill>
                  <a:srgbClr val="7030A0"/>
                </a:solidFill>
              </a:rPr>
              <a:t>:  </a:t>
            </a:r>
            <a:r>
              <a:rPr lang="en-US" altLang="en-US" sz="2000"/>
              <a:t>Many professionals lack the understanding or have an appreciation for the cultural values of the families they serve. Because of their professional status, this may create a barrier to parent collaboration. Therefore, cultural influences in relation to the family system impact successful collaboration.</a:t>
            </a:r>
          </a:p>
          <a:p>
            <a:pPr>
              <a:lnSpc>
                <a:spcPct val="90000"/>
              </a:lnSpc>
              <a:buFont typeface="Wingdings" panose="05000000000000000000" pitchFamily="2" charset="2"/>
              <a:buChar char="Ø"/>
            </a:pPr>
            <a:r>
              <a:rPr lang="en-US" altLang="en-US">
                <a:solidFill>
                  <a:srgbClr val="FF0000"/>
                </a:solidFill>
              </a:rPr>
              <a:t>Organizational</a:t>
            </a:r>
            <a:r>
              <a:rPr lang="en-US" altLang="en-US" sz="2000">
                <a:solidFill>
                  <a:srgbClr val="FF0000"/>
                </a:solidFill>
              </a:rPr>
              <a:t>: </a:t>
            </a:r>
            <a:r>
              <a:rPr lang="en-US" altLang="en-US" sz="2000"/>
              <a:t>There may be requirements for school personnel that community organizations do not require of their staff or issues that may prevent staff from being willing or available for after school activities which may hinder partnership growth.</a:t>
            </a:r>
          </a:p>
          <a:p>
            <a:pPr>
              <a:lnSpc>
                <a:spcPct val="90000"/>
              </a:lnSpc>
              <a:buFont typeface="Wingdings" panose="05000000000000000000" pitchFamily="2" charset="2"/>
              <a:buChar char="Ø"/>
            </a:pPr>
            <a:r>
              <a:rPr lang="en-US" altLang="en-US">
                <a:solidFill>
                  <a:srgbClr val="00B050"/>
                </a:solidFill>
              </a:rPr>
              <a:t>Structural:</a:t>
            </a:r>
            <a:r>
              <a:rPr lang="en-US" altLang="en-US" sz="2000">
                <a:solidFill>
                  <a:srgbClr val="00B050"/>
                </a:solidFill>
              </a:rPr>
              <a:t> </a:t>
            </a:r>
            <a:r>
              <a:rPr lang="en-US" altLang="en-US" sz="2000"/>
              <a:t>Schools are usually more formal in structural organization than community agencies. Hierarchical issues such as credentialing and tenure and designated levels of responsibility are more rigid, and because of this structural design, decision making happens at a slower pace than community.</a:t>
            </a:r>
            <a:endParaRPr lang="en-US" altLang="en-US"/>
          </a:p>
        </p:txBody>
      </p:sp>
    </p:spTree>
    <p:extLst>
      <p:ext uri="{BB962C8B-B14F-4D97-AF65-F5344CB8AC3E}">
        <p14:creationId xmlns:p14="http://schemas.microsoft.com/office/powerpoint/2010/main" val="3781903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65221" y="96253"/>
            <a:ext cx="11430000" cy="1122946"/>
          </a:xfrm>
          <a:solidFill>
            <a:srgbClr val="00B0F0"/>
          </a:solidFill>
        </p:spPr>
        <p:txBody>
          <a:bodyPr/>
          <a:lstStyle/>
          <a:p>
            <a:pPr algn="ctr"/>
            <a:r>
              <a:rPr lang="en-US" altLang="en-US" b="1"/>
              <a:t>Barriers to Collaboration (cont.)</a:t>
            </a:r>
          </a:p>
        </p:txBody>
      </p:sp>
      <p:sp>
        <p:nvSpPr>
          <p:cNvPr id="97283" name="Rectangle 3"/>
          <p:cNvSpPr>
            <a:spLocks noGrp="1" noChangeArrowheads="1"/>
          </p:cNvSpPr>
          <p:nvPr>
            <p:ph idx="1"/>
          </p:nvPr>
        </p:nvSpPr>
        <p:spPr>
          <a:xfrm>
            <a:off x="128338" y="1379622"/>
            <a:ext cx="11999494" cy="4796590"/>
          </a:xfrm>
        </p:spPr>
        <p:txBody>
          <a:bodyPr>
            <a:normAutofit/>
          </a:bodyPr>
          <a:lstStyle/>
          <a:p>
            <a:pPr>
              <a:lnSpc>
                <a:spcPct val="90000"/>
              </a:lnSpc>
              <a:buFont typeface="Wingdings" panose="05000000000000000000" pitchFamily="2" charset="2"/>
              <a:buChar char="Ø"/>
            </a:pPr>
            <a:r>
              <a:rPr lang="en-US" altLang="en-US" sz="2000"/>
              <a:t>Groups and lead to a lack of understanding and/or respect for the constraints under which each of the entities must operate.</a:t>
            </a:r>
          </a:p>
          <a:p>
            <a:pPr>
              <a:lnSpc>
                <a:spcPct val="90000"/>
              </a:lnSpc>
              <a:buFont typeface="Wingdings" panose="05000000000000000000" pitchFamily="2" charset="2"/>
              <a:buChar char="Ø"/>
            </a:pPr>
            <a:r>
              <a:rPr lang="en-US" altLang="en-US">
                <a:solidFill>
                  <a:srgbClr val="7030A0"/>
                </a:solidFill>
              </a:rPr>
              <a:t>C</a:t>
            </a:r>
            <a:r>
              <a:rPr lang="en-US" altLang="en-US" sz="3200">
                <a:solidFill>
                  <a:srgbClr val="7030A0"/>
                </a:solidFill>
              </a:rPr>
              <a:t>ompetitive Mindsets</a:t>
            </a:r>
            <a:r>
              <a:rPr lang="en-US" altLang="en-US" sz="2400"/>
              <a:t>: Social service organizations and educational institutions may seem to be in competition with one another for student funding, be charged with evaluating each other’s performance, or have a history of friction with one another, as </a:t>
            </a:r>
            <a:r>
              <a:rPr lang="en-US" altLang="en-US" sz="2400" err="1"/>
              <a:t>as</a:t>
            </a:r>
            <a:r>
              <a:rPr lang="en-US" altLang="en-US" sz="2400"/>
              <a:t> well as with families—all of which can be expected to interfere with collaboration.</a:t>
            </a:r>
          </a:p>
          <a:p>
            <a:pPr>
              <a:lnSpc>
                <a:spcPct val="90000"/>
              </a:lnSpc>
              <a:buFont typeface="Wingdings" panose="05000000000000000000" pitchFamily="2" charset="2"/>
              <a:buChar char="Ø"/>
            </a:pPr>
            <a:r>
              <a:rPr lang="en-US" altLang="en-US" sz="3200">
                <a:solidFill>
                  <a:srgbClr val="FF0000"/>
                </a:solidFill>
              </a:rPr>
              <a:t>Threat of Bureaucracy:</a:t>
            </a:r>
            <a:r>
              <a:rPr lang="en-US" altLang="en-US" sz="2400">
                <a:solidFill>
                  <a:srgbClr val="FF0000"/>
                </a:solidFill>
              </a:rPr>
              <a:t> </a:t>
            </a:r>
            <a:r>
              <a:rPr lang="en-US" altLang="en-US" sz="2400"/>
              <a:t>Agency representatives may create layers of bureaucracy by forming an interagency “czar” or “superagency” , and the focus on service delivery is lost.</a:t>
            </a:r>
          </a:p>
          <a:p>
            <a:pPr>
              <a:lnSpc>
                <a:spcPct val="90000"/>
              </a:lnSpc>
              <a:buFont typeface="Wingdings" panose="05000000000000000000" pitchFamily="2" charset="2"/>
              <a:buChar char="Ø"/>
            </a:pPr>
            <a:r>
              <a:rPr lang="en-US" altLang="en-US" sz="3200">
                <a:solidFill>
                  <a:srgbClr val="00B050"/>
                </a:solidFill>
              </a:rPr>
              <a:t>Threat of Domination:</a:t>
            </a:r>
            <a:r>
              <a:rPr lang="en-US" altLang="en-US" sz="2400">
                <a:solidFill>
                  <a:srgbClr val="00B050"/>
                </a:solidFill>
              </a:rPr>
              <a:t> </a:t>
            </a:r>
            <a:r>
              <a:rPr lang="en-US" altLang="en-US" sz="2400"/>
              <a:t>One single entity of the collaborative team may try to dominate proceedings, leaving other members feeling they have little influence.</a:t>
            </a:r>
            <a:endParaRPr lang="en-US" altLang="en-US" sz="3200"/>
          </a:p>
          <a:p>
            <a:pPr>
              <a:lnSpc>
                <a:spcPct val="90000"/>
              </a:lnSpc>
              <a:buFontTx/>
              <a:buNone/>
            </a:pPr>
            <a:endParaRPr lang="en-US" altLang="en-US" sz="2000"/>
          </a:p>
        </p:txBody>
      </p:sp>
    </p:spTree>
    <p:extLst>
      <p:ext uri="{BB962C8B-B14F-4D97-AF65-F5344CB8AC3E}">
        <p14:creationId xmlns:p14="http://schemas.microsoft.com/office/powerpoint/2010/main" val="2101387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68294" y="235613"/>
            <a:ext cx="11823180" cy="1368794"/>
          </a:xfrm>
          <a:solidFill>
            <a:srgbClr val="00B0F0"/>
          </a:solidFill>
        </p:spPr>
        <p:txBody>
          <a:bodyPr/>
          <a:lstStyle/>
          <a:p>
            <a:pPr algn="ctr"/>
            <a:r>
              <a:rPr lang="en-US" altLang="en-US" b="1"/>
              <a:t>Strategies Toward Collaboration</a:t>
            </a:r>
          </a:p>
        </p:txBody>
      </p:sp>
      <p:sp>
        <p:nvSpPr>
          <p:cNvPr id="98307" name="Rectangle 3"/>
          <p:cNvSpPr>
            <a:spLocks noGrp="1" noChangeArrowheads="1"/>
          </p:cNvSpPr>
          <p:nvPr>
            <p:ph idx="1"/>
          </p:nvPr>
        </p:nvSpPr>
        <p:spPr>
          <a:xfrm>
            <a:off x="56147" y="1844841"/>
            <a:ext cx="11935327" cy="4323347"/>
          </a:xfrm>
        </p:spPr>
        <p:txBody>
          <a:bodyPr>
            <a:normAutofit/>
          </a:bodyPr>
          <a:lstStyle/>
          <a:p>
            <a:pPr>
              <a:lnSpc>
                <a:spcPct val="90000"/>
              </a:lnSpc>
              <a:buFont typeface="Wingdings" panose="05000000000000000000" pitchFamily="2" charset="2"/>
              <a:buNone/>
            </a:pPr>
            <a:r>
              <a:rPr lang="en-US" altLang="en-US" sz="2000"/>
              <a:t>    The research of(</a:t>
            </a:r>
            <a:r>
              <a:rPr lang="en-US" altLang="en-US" sz="2000" err="1"/>
              <a:t>Ascher</a:t>
            </a:r>
            <a:r>
              <a:rPr lang="en-US" altLang="en-US" sz="2000"/>
              <a:t> et. al., 1990,1988) have identified what they believe to be essential strategies to effective collaboration and are achieving successful in meeting their objectives.</a:t>
            </a:r>
          </a:p>
          <a:p>
            <a:pPr>
              <a:lnSpc>
                <a:spcPct val="90000"/>
              </a:lnSpc>
              <a:buFont typeface="Wingdings" panose="05000000000000000000" pitchFamily="2" charset="2"/>
              <a:buChar char="Ø"/>
            </a:pPr>
            <a:r>
              <a:rPr lang="en-US" altLang="en-US">
                <a:solidFill>
                  <a:srgbClr val="7030A0"/>
                </a:solidFill>
              </a:rPr>
              <a:t>Service delivery is ‘family- centered</a:t>
            </a:r>
            <a:r>
              <a:rPr lang="en-US" altLang="en-US"/>
              <a:t>’, rather than ‘student-centered’. The  student with a disability is treated as a member of the family, and the family is treated as a member of the community, so that a family unit, rather than a group of individuals, is served.</a:t>
            </a:r>
          </a:p>
          <a:p>
            <a:pPr>
              <a:lnSpc>
                <a:spcPct val="90000"/>
              </a:lnSpc>
              <a:buFont typeface="Wingdings" panose="05000000000000000000" pitchFamily="2" charset="2"/>
              <a:buChar char="Ø"/>
            </a:pPr>
            <a:r>
              <a:rPr lang="en-US" altLang="en-US">
                <a:solidFill>
                  <a:srgbClr val="FF0000"/>
                </a:solidFill>
              </a:rPr>
              <a:t>Staff are given the time, training, and skills</a:t>
            </a:r>
            <a:r>
              <a:rPr lang="en-US" altLang="en-US"/>
              <a:t>—including</a:t>
            </a:r>
            <a:r>
              <a:rPr lang="en-US" altLang="en-US">
                <a:solidFill>
                  <a:srgbClr val="7030A0"/>
                </a:solidFill>
              </a:rPr>
              <a:t> </a:t>
            </a:r>
            <a:r>
              <a:rPr lang="en-US" altLang="en-US"/>
              <a:t>culturally responsive and communication skills to establish and maintain sustained and supportive relationships.</a:t>
            </a:r>
          </a:p>
        </p:txBody>
      </p:sp>
    </p:spTree>
    <p:extLst>
      <p:ext uri="{BB962C8B-B14F-4D97-AF65-F5344CB8AC3E}">
        <p14:creationId xmlns:p14="http://schemas.microsoft.com/office/powerpoint/2010/main" val="418309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08547" y="200527"/>
            <a:ext cx="11145253" cy="1490162"/>
          </a:xfrm>
          <a:solidFill>
            <a:srgbClr val="00B0F0"/>
          </a:solidFill>
        </p:spPr>
        <p:txBody>
          <a:bodyPr/>
          <a:lstStyle/>
          <a:p>
            <a:pPr algn="ctr"/>
            <a:r>
              <a:rPr lang="en-US" altLang="en-US" b="1"/>
              <a:t>Strategies Toward Collaboration (cont.)</a:t>
            </a:r>
          </a:p>
        </p:txBody>
      </p:sp>
      <p:sp>
        <p:nvSpPr>
          <p:cNvPr id="99331" name="Rectangle 3"/>
          <p:cNvSpPr>
            <a:spLocks noGrp="1" noChangeArrowheads="1"/>
          </p:cNvSpPr>
          <p:nvPr>
            <p:ph idx="1"/>
          </p:nvPr>
        </p:nvSpPr>
        <p:spPr>
          <a:xfrm>
            <a:off x="136358" y="1690689"/>
            <a:ext cx="11217442" cy="4390798"/>
          </a:xfrm>
        </p:spPr>
        <p:txBody>
          <a:bodyPr>
            <a:normAutofit/>
          </a:bodyPr>
          <a:lstStyle/>
          <a:p>
            <a:pPr>
              <a:buFont typeface="Wingdings" panose="05000000000000000000" pitchFamily="2" charset="2"/>
              <a:buChar char="Ø"/>
            </a:pPr>
            <a:r>
              <a:rPr lang="en-US" altLang="en-US" sz="4000">
                <a:solidFill>
                  <a:srgbClr val="00B050"/>
                </a:solidFill>
              </a:rPr>
              <a:t>Flexibility is essential</a:t>
            </a:r>
            <a:r>
              <a:rPr lang="en-US" altLang="en-US" sz="4000"/>
              <a:t>, going beyond rigid rules and procedures to allow the focus to remain on the service and not the structure.</a:t>
            </a:r>
          </a:p>
          <a:p>
            <a:pPr>
              <a:buFont typeface="Wingdings" panose="05000000000000000000" pitchFamily="2" charset="2"/>
              <a:buChar char="Ø"/>
            </a:pPr>
            <a:r>
              <a:rPr lang="en-US" altLang="en-US" sz="4000">
                <a:solidFill>
                  <a:srgbClr val="00B0F0"/>
                </a:solidFill>
              </a:rPr>
              <a:t>Actions are results orientated </a:t>
            </a:r>
            <a:r>
              <a:rPr lang="en-US" altLang="en-US" sz="4000"/>
              <a:t>and accountable to families, professionals, and the general public.</a:t>
            </a:r>
          </a:p>
        </p:txBody>
      </p:sp>
    </p:spTree>
    <p:extLst>
      <p:ext uri="{BB962C8B-B14F-4D97-AF65-F5344CB8AC3E}">
        <p14:creationId xmlns:p14="http://schemas.microsoft.com/office/powerpoint/2010/main" val="3097493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08547" y="200527"/>
            <a:ext cx="11145253" cy="1490162"/>
          </a:xfrm>
          <a:solidFill>
            <a:srgbClr val="00B0F0"/>
          </a:solidFill>
        </p:spPr>
        <p:txBody>
          <a:bodyPr/>
          <a:lstStyle/>
          <a:p>
            <a:pPr algn="ctr"/>
            <a:r>
              <a:rPr lang="en-US" altLang="en-US" b="1"/>
              <a:t>Strategies Toward Collaboration (cont.)</a:t>
            </a:r>
          </a:p>
        </p:txBody>
      </p:sp>
      <p:sp>
        <p:nvSpPr>
          <p:cNvPr id="99331" name="Rectangle 3"/>
          <p:cNvSpPr>
            <a:spLocks noGrp="1" noChangeArrowheads="1"/>
          </p:cNvSpPr>
          <p:nvPr>
            <p:ph idx="1"/>
          </p:nvPr>
        </p:nvSpPr>
        <p:spPr>
          <a:xfrm>
            <a:off x="136358" y="1690689"/>
            <a:ext cx="11217442" cy="4390798"/>
          </a:xfrm>
        </p:spPr>
        <p:txBody>
          <a:bodyPr>
            <a:normAutofit/>
          </a:bodyPr>
          <a:lstStyle/>
          <a:p>
            <a:pPr>
              <a:lnSpc>
                <a:spcPct val="90000"/>
              </a:lnSpc>
              <a:buFont typeface="Wingdings" panose="05000000000000000000" pitchFamily="2" charset="2"/>
              <a:buChar char="Ø"/>
            </a:pPr>
            <a:r>
              <a:rPr lang="en-US" altLang="en-US">
                <a:solidFill>
                  <a:srgbClr val="7030A0"/>
                </a:solidFill>
              </a:rPr>
              <a:t>The provision of a range of participants</a:t>
            </a:r>
            <a:r>
              <a:rPr lang="en-US" altLang="en-US"/>
              <a:t>– families along with professionals, from nurses  to teachers to psychologists and administrators who function as a team and build trusting, respectful relationships with one another.</a:t>
            </a:r>
          </a:p>
          <a:p>
            <a:pPr>
              <a:lnSpc>
                <a:spcPct val="90000"/>
              </a:lnSpc>
              <a:buFont typeface="Wingdings" panose="05000000000000000000" pitchFamily="2" charset="2"/>
              <a:buChar char="Ø"/>
            </a:pPr>
            <a:r>
              <a:rPr lang="en-US" altLang="en-US">
                <a:solidFill>
                  <a:srgbClr val="FF0000"/>
                </a:solidFill>
              </a:rPr>
              <a:t>The frequent use of case managers </a:t>
            </a:r>
            <a:r>
              <a:rPr lang="en-US" altLang="en-US"/>
              <a:t>(or coordinators) who serve as liaisons between student/families and the various service-providing agencies.</a:t>
            </a:r>
          </a:p>
          <a:p>
            <a:pPr>
              <a:lnSpc>
                <a:spcPct val="90000"/>
              </a:lnSpc>
              <a:buFont typeface="Wingdings" panose="05000000000000000000" pitchFamily="2" charset="2"/>
              <a:buChar char="Ø"/>
            </a:pPr>
            <a:r>
              <a:rPr lang="en-US" altLang="en-US">
                <a:solidFill>
                  <a:srgbClr val="00B0F0"/>
                </a:solidFill>
              </a:rPr>
              <a:t>Response is toward local needs </a:t>
            </a:r>
            <a:r>
              <a:rPr lang="en-US" altLang="en-US"/>
              <a:t>in that no one administrative arrangement or service setting fits every situation.</a:t>
            </a:r>
          </a:p>
        </p:txBody>
      </p:sp>
    </p:spTree>
    <p:extLst>
      <p:ext uri="{BB962C8B-B14F-4D97-AF65-F5344CB8AC3E}">
        <p14:creationId xmlns:p14="http://schemas.microsoft.com/office/powerpoint/2010/main" val="1710483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917C09-9E09-4757-90EF-EBBCD62D4BB1}"/>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a:latin typeface="+mj-lt"/>
                <a:ea typeface="+mj-ea"/>
                <a:cs typeface="+mj-cs"/>
              </a:rPr>
              <a:t>Hexagon Tool</a:t>
            </a:r>
          </a:p>
          <a:p>
            <a:pPr algn="ctr">
              <a:lnSpc>
                <a:spcPct val="90000"/>
              </a:lnSpc>
              <a:spcBef>
                <a:spcPct val="0"/>
              </a:spcBef>
              <a:spcAft>
                <a:spcPts val="600"/>
              </a:spcAft>
            </a:pPr>
            <a:endParaRPr lang="en-US" sz="4800" kern="120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A624CB09-A718-4FF2-B266-9B16C8C92F03}"/>
              </a:ext>
            </a:extLst>
          </p:cNvPr>
          <p:cNvPicPr>
            <a:picLocks noChangeAspect="1"/>
          </p:cNvPicPr>
          <p:nvPr/>
        </p:nvPicPr>
        <p:blipFill>
          <a:blip r:embed="rId3"/>
          <a:stretch>
            <a:fillRect/>
          </a:stretch>
        </p:blipFill>
        <p:spPr>
          <a:xfrm>
            <a:off x="5226431" y="399704"/>
            <a:ext cx="6436900" cy="5880796"/>
          </a:xfrm>
          <a:prstGeom prst="rect">
            <a:avLst/>
          </a:prstGeom>
        </p:spPr>
      </p:pic>
    </p:spTree>
    <p:extLst>
      <p:ext uri="{BB962C8B-B14F-4D97-AF65-F5344CB8AC3E}">
        <p14:creationId xmlns:p14="http://schemas.microsoft.com/office/powerpoint/2010/main" val="1207015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44F40A68-F6E1-469E-826A-F77437CA0EA6}"/>
              </a:ext>
            </a:extLst>
          </p:cNvPr>
          <p:cNvGraphicFramePr>
            <a:graphicFrameLocks noGrp="1"/>
          </p:cNvGraphicFramePr>
          <p:nvPr>
            <p:ph idx="1"/>
            <p:extLst>
              <p:ext uri="{D42A27DB-BD31-4B8C-83A1-F6EECF244321}">
                <p14:modId xmlns:p14="http://schemas.microsoft.com/office/powerpoint/2010/main" val="297460586"/>
              </p:ext>
            </p:extLst>
          </p:nvPr>
        </p:nvGraphicFramePr>
        <p:xfrm>
          <a:off x="273049" y="920750"/>
          <a:ext cx="11693367" cy="51439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568B81A-0F1A-4B37-A925-4C8CED37097A}"/>
              </a:ext>
            </a:extLst>
          </p:cNvPr>
          <p:cNvSpPr>
            <a:spLocks noGrp="1"/>
          </p:cNvSpPr>
          <p:nvPr>
            <p:ph type="title"/>
          </p:nvPr>
        </p:nvSpPr>
        <p:spPr>
          <a:xfrm>
            <a:off x="273049" y="263525"/>
            <a:ext cx="11693367" cy="574675"/>
          </a:xfrm>
        </p:spPr>
        <p:txBody>
          <a:bodyPr>
            <a:noAutofit/>
          </a:bodyPr>
          <a:lstStyle/>
          <a:p>
            <a:pPr algn="ctr"/>
            <a:r>
              <a:rPr lang="en-US" sz="3000" b="1"/>
              <a:t>2019 WA Students with Disabilities, by Eligibility Category</a:t>
            </a: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TextBox 5"/>
          <p:cNvSpPr txBox="1"/>
          <p:nvPr/>
        </p:nvSpPr>
        <p:spPr>
          <a:xfrm>
            <a:off x="1153079" y="1108069"/>
            <a:ext cx="4647969" cy="369332"/>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rPr>
              <a:t>Students with Disabilities, ages 6-21 (</a:t>
            </a:r>
            <a:r>
              <a:rPr kumimoji="0" lang="en-US" sz="1800" i="0" u="none" strike="noStrike" kern="0" cap="none" spc="0" normalizeH="0" baseline="0" noProof="0">
                <a:ln>
                  <a:noFill/>
                </a:ln>
                <a:effectLst/>
                <a:uLnTx/>
                <a:uFillTx/>
              </a:rPr>
              <a:t>134,239)</a:t>
            </a:r>
          </a:p>
        </p:txBody>
      </p:sp>
      <p:sp>
        <p:nvSpPr>
          <p:cNvPr id="11" name="TextBox 10"/>
          <p:cNvSpPr txBox="1"/>
          <p:nvPr/>
        </p:nvSpPr>
        <p:spPr>
          <a:xfrm>
            <a:off x="3742951" y="5787732"/>
            <a:ext cx="8167494"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rPr>
              <a:t>Source: </a:t>
            </a:r>
            <a:r>
              <a:rPr kumimoji="0" lang="en-US" sz="1200" b="0" i="1" u="none" strike="noStrike" kern="0" cap="none" spc="0" normalizeH="0" baseline="0" noProof="0">
                <a:ln>
                  <a:noFill/>
                </a:ln>
                <a:effectLst/>
                <a:uLnTx/>
                <a:uFillTx/>
              </a:rPr>
              <a:t>Draft</a:t>
            </a:r>
            <a:r>
              <a:rPr kumimoji="0" lang="en-US" sz="1200" b="0" i="0" u="none" strike="noStrike" kern="0" cap="none" spc="0" normalizeH="0" baseline="0" noProof="0">
                <a:ln>
                  <a:noFill/>
                </a:ln>
                <a:effectLst/>
                <a:uLnTx/>
                <a:uFillTx/>
              </a:rPr>
              <a:t> Special Education Federal Child Count, </a:t>
            </a:r>
            <a:r>
              <a:rPr kumimoji="0" lang="en-US" sz="1200" b="0" u="none" strike="noStrike" kern="0" cap="none" spc="0" normalizeH="0" baseline="0" noProof="0">
                <a:ln>
                  <a:noFill/>
                </a:ln>
                <a:effectLst/>
                <a:uLnTx/>
                <a:uFillTx/>
              </a:rPr>
              <a:t>Office of Superintendent of Public Instruction, </a:t>
            </a:r>
            <a:r>
              <a:rPr kumimoji="0" lang="en-US" sz="1200" b="0" i="0" u="none" strike="noStrike" kern="0" cap="none" spc="0" normalizeH="0" baseline="0" noProof="0">
                <a:ln>
                  <a:noFill/>
                </a:ln>
                <a:effectLst/>
                <a:uLnTx/>
                <a:uFillTx/>
              </a:rPr>
              <a:t>2019. </a:t>
            </a:r>
          </a:p>
        </p:txBody>
      </p:sp>
    </p:spTree>
    <p:extLst>
      <p:ext uri="{BB962C8B-B14F-4D97-AF65-F5344CB8AC3E}">
        <p14:creationId xmlns:p14="http://schemas.microsoft.com/office/powerpoint/2010/main" val="662303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9312A-D1C4-4206-9212-613ECA059843}"/>
              </a:ext>
            </a:extLst>
          </p:cNvPr>
          <p:cNvPicPr>
            <a:picLocks noChangeAspect="1"/>
          </p:cNvPicPr>
          <p:nvPr/>
        </p:nvPicPr>
        <p:blipFill>
          <a:blip r:embed="rId3"/>
          <a:stretch>
            <a:fillRect/>
          </a:stretch>
        </p:blipFill>
        <p:spPr>
          <a:xfrm>
            <a:off x="1994637" y="-360947"/>
            <a:ext cx="8611802" cy="6258798"/>
          </a:xfrm>
          <a:prstGeom prst="rect">
            <a:avLst/>
          </a:prstGeom>
        </p:spPr>
      </p:pic>
    </p:spTree>
    <p:extLst>
      <p:ext uri="{BB962C8B-B14F-4D97-AF65-F5344CB8AC3E}">
        <p14:creationId xmlns:p14="http://schemas.microsoft.com/office/powerpoint/2010/main" val="1462068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23BC6D-B153-408E-AF0C-E3773EB24170}"/>
              </a:ext>
            </a:extLst>
          </p:cNvPr>
          <p:cNvGraphicFramePr>
            <a:graphicFrameLocks noGrp="1"/>
          </p:cNvGraphicFramePr>
          <p:nvPr/>
        </p:nvGraphicFramePr>
        <p:xfrm>
          <a:off x="816990" y="776223"/>
          <a:ext cx="10558020" cy="4389120"/>
        </p:xfrm>
        <a:graphic>
          <a:graphicData uri="http://schemas.openxmlformats.org/drawingml/2006/table">
            <a:tbl>
              <a:tblPr firstRow="1" bandRow="1">
                <a:tableStyleId>{5C22544A-7EE6-4342-B048-85BDC9FD1C3A}</a:tableStyleId>
              </a:tblPr>
              <a:tblGrid>
                <a:gridCol w="6358539">
                  <a:extLst>
                    <a:ext uri="{9D8B030D-6E8A-4147-A177-3AD203B41FA5}">
                      <a16:colId xmlns:a16="http://schemas.microsoft.com/office/drawing/2014/main" val="865185158"/>
                    </a:ext>
                  </a:extLst>
                </a:gridCol>
                <a:gridCol w="4199481">
                  <a:extLst>
                    <a:ext uri="{9D8B030D-6E8A-4147-A177-3AD203B41FA5}">
                      <a16:colId xmlns:a16="http://schemas.microsoft.com/office/drawing/2014/main" val="1518059710"/>
                    </a:ext>
                  </a:extLst>
                </a:gridCol>
              </a:tblGrid>
              <a:tr h="620587">
                <a:tc>
                  <a:txBody>
                    <a:bodyPr/>
                    <a:lstStyle/>
                    <a:p>
                      <a:r>
                        <a:rPr lang="en-US"/>
                        <a:t>CEC High Leverage Practice</a:t>
                      </a:r>
                    </a:p>
                  </a:txBody>
                  <a:tcPr/>
                </a:tc>
                <a:tc>
                  <a:txBody>
                    <a:bodyPr/>
                    <a:lstStyle/>
                    <a:p>
                      <a:r>
                        <a:rPr lang="en-US"/>
                        <a:t>Tiered Fidelity Inventory (TFI)</a:t>
                      </a:r>
                    </a:p>
                    <a:p>
                      <a:r>
                        <a:rPr lang="en-US"/>
                        <a:t>Reading Tiered Fidelity Inventory (R-TFI)</a:t>
                      </a:r>
                    </a:p>
                  </a:txBody>
                  <a:tcPr/>
                </a:tc>
                <a:extLst>
                  <a:ext uri="{0D108BD9-81ED-4DB2-BD59-A6C34878D82A}">
                    <a16:rowId xmlns:a16="http://schemas.microsoft.com/office/drawing/2014/main" val="593164986"/>
                  </a:ext>
                </a:extLst>
              </a:tr>
              <a:tr h="620587">
                <a:tc>
                  <a:txBody>
                    <a:bodyPr/>
                    <a:lstStyle/>
                    <a:p>
                      <a:r>
                        <a:rPr lang="en-US"/>
                        <a:t>HLP1:  Collaborate with professionals to increase student success</a:t>
                      </a:r>
                    </a:p>
                  </a:txBody>
                  <a:tcPr/>
                </a:tc>
                <a:tc>
                  <a:txBody>
                    <a:bodyPr/>
                    <a:lstStyle/>
                    <a:p>
                      <a:r>
                        <a:rPr lang="en-US"/>
                        <a:t>TFI: 1.1, 1.2, 2.1, 2.2, 3.1, 3.2</a:t>
                      </a:r>
                    </a:p>
                    <a:p>
                      <a:r>
                        <a:rPr lang="en-US"/>
                        <a:t>R-TFI: 1.1, 1.2, 1.3, 1.4, 1.5, 2.1, 2.2, 3.1, 3.2, 3.3, 3.4</a:t>
                      </a:r>
                    </a:p>
                  </a:txBody>
                  <a:tcPr/>
                </a:tc>
                <a:extLst>
                  <a:ext uri="{0D108BD9-81ED-4DB2-BD59-A6C34878D82A}">
                    <a16:rowId xmlns:a16="http://schemas.microsoft.com/office/drawing/2014/main" val="736428305"/>
                  </a:ext>
                </a:extLst>
              </a:tr>
              <a:tr h="620587">
                <a:tc>
                  <a:txBody>
                    <a:bodyPr/>
                    <a:lstStyle/>
                    <a:p>
                      <a:r>
                        <a:rPr lang="en-US"/>
                        <a:t>HLP2:  Organize and facilitate effective meetings with professionals and families</a:t>
                      </a:r>
                    </a:p>
                  </a:txBody>
                  <a:tcPr/>
                </a:tc>
                <a:tc>
                  <a:txBody>
                    <a:bodyPr/>
                    <a:lstStyle/>
                    <a:p>
                      <a:r>
                        <a:rPr lang="en-US"/>
                        <a:t>TFI: 1.2, 1.11, 2.2, 3.2, 3.6</a:t>
                      </a:r>
                    </a:p>
                    <a:p>
                      <a:r>
                        <a:rPr lang="en-US"/>
                        <a:t>R-TFI: 1.2, 1.3, 1.5, 2.1, 3.1, 3.3, 3.4, </a:t>
                      </a:r>
                    </a:p>
                  </a:txBody>
                  <a:tcPr/>
                </a:tc>
                <a:extLst>
                  <a:ext uri="{0D108BD9-81ED-4DB2-BD59-A6C34878D82A}">
                    <a16:rowId xmlns:a16="http://schemas.microsoft.com/office/drawing/2014/main" val="1075503169"/>
                  </a:ext>
                </a:extLst>
              </a:tr>
              <a:tr h="620587">
                <a:tc>
                  <a:txBody>
                    <a:bodyPr/>
                    <a:lstStyle/>
                    <a:p>
                      <a:r>
                        <a:rPr lang="en-US"/>
                        <a:t>HLP3: Collaborate with families to support student learning and secure needed services</a:t>
                      </a:r>
                    </a:p>
                  </a:txBody>
                  <a:tcPr/>
                </a:tc>
                <a:tc>
                  <a:txBody>
                    <a:bodyPr/>
                    <a:lstStyle/>
                    <a:p>
                      <a:r>
                        <a:rPr lang="en-US"/>
                        <a:t>TFI 1.11, 2.8, 3.6</a:t>
                      </a:r>
                    </a:p>
                    <a:p>
                      <a:r>
                        <a:rPr lang="en-US"/>
                        <a:t>R-TFI: 2.6, 3.7</a:t>
                      </a:r>
                    </a:p>
                  </a:txBody>
                  <a:tcPr/>
                </a:tc>
                <a:extLst>
                  <a:ext uri="{0D108BD9-81ED-4DB2-BD59-A6C34878D82A}">
                    <a16:rowId xmlns:a16="http://schemas.microsoft.com/office/drawing/2014/main" val="3605506639"/>
                  </a:ext>
                </a:extLst>
              </a:tr>
              <a:tr h="620587">
                <a:tc>
                  <a:txBody>
                    <a:bodyPr/>
                    <a:lstStyle/>
                    <a:p>
                      <a:r>
                        <a:rPr lang="en-US"/>
                        <a:t>HLP4: Use multiple sources of information to develop a comprehensive understanding of a student’s strengths and needs</a:t>
                      </a:r>
                    </a:p>
                  </a:txBody>
                  <a:tcPr/>
                </a:tc>
                <a:tc>
                  <a:txBody>
                    <a:bodyPr/>
                    <a:lstStyle/>
                    <a:p>
                      <a:r>
                        <a:rPr lang="en-US"/>
                        <a:t>TFI 1.12, 1.13,  2.3, 2.7, 2.11, 3.3, 3.8, 3.9</a:t>
                      </a:r>
                    </a:p>
                    <a:p>
                      <a:r>
                        <a:rPr lang="en-US"/>
                        <a:t>R-TFI:  1.23, </a:t>
                      </a:r>
                    </a:p>
                  </a:txBody>
                  <a:tcPr/>
                </a:tc>
                <a:extLst>
                  <a:ext uri="{0D108BD9-81ED-4DB2-BD59-A6C34878D82A}">
                    <a16:rowId xmlns:a16="http://schemas.microsoft.com/office/drawing/2014/main" val="56813650"/>
                  </a:ext>
                </a:extLst>
              </a:tr>
              <a:tr h="620587">
                <a:tc>
                  <a:txBody>
                    <a:bodyPr/>
                    <a:lstStyle/>
                    <a:p>
                      <a:r>
                        <a:rPr lang="en-US"/>
                        <a:t>HLP5: Interpret and communicate assessment information with stakeholders to collaborative design and implement educational programs</a:t>
                      </a:r>
                    </a:p>
                  </a:txBody>
                  <a:tcPr/>
                </a:tc>
                <a:tc>
                  <a:txBody>
                    <a:bodyPr/>
                    <a:lstStyle/>
                    <a:p>
                      <a:r>
                        <a:rPr lang="en-US"/>
                        <a:t>TFI: 1.10, 1.11, 2.6, 2.7</a:t>
                      </a:r>
                    </a:p>
                    <a:p>
                      <a:r>
                        <a:rPr lang="en-US"/>
                        <a:t>R-TFI</a:t>
                      </a:r>
                    </a:p>
                  </a:txBody>
                  <a:tcPr/>
                </a:tc>
                <a:extLst>
                  <a:ext uri="{0D108BD9-81ED-4DB2-BD59-A6C34878D82A}">
                    <a16:rowId xmlns:a16="http://schemas.microsoft.com/office/drawing/2014/main" val="293901613"/>
                  </a:ext>
                </a:extLst>
              </a:tr>
            </a:tbl>
          </a:graphicData>
        </a:graphic>
      </p:graphicFrame>
    </p:spTree>
    <p:extLst>
      <p:ext uri="{BB962C8B-B14F-4D97-AF65-F5344CB8AC3E}">
        <p14:creationId xmlns:p14="http://schemas.microsoft.com/office/powerpoint/2010/main" val="4171740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AC1780-F669-4892-A701-714020EF0ED7}"/>
              </a:ext>
            </a:extLst>
          </p:cNvPr>
          <p:cNvGraphicFramePr>
            <a:graphicFrameLocks noGrp="1"/>
          </p:cNvGraphicFramePr>
          <p:nvPr/>
        </p:nvGraphicFramePr>
        <p:xfrm>
          <a:off x="556182" y="223520"/>
          <a:ext cx="10718276" cy="5120640"/>
        </p:xfrm>
        <a:graphic>
          <a:graphicData uri="http://schemas.openxmlformats.org/drawingml/2006/table">
            <a:tbl>
              <a:tblPr firstRow="1" bandRow="1">
                <a:tableStyleId>{5C22544A-7EE6-4342-B048-85BDC9FD1C3A}</a:tableStyleId>
              </a:tblPr>
              <a:tblGrid>
                <a:gridCol w="6655323">
                  <a:extLst>
                    <a:ext uri="{9D8B030D-6E8A-4147-A177-3AD203B41FA5}">
                      <a16:colId xmlns:a16="http://schemas.microsoft.com/office/drawing/2014/main" val="1062863768"/>
                    </a:ext>
                  </a:extLst>
                </a:gridCol>
                <a:gridCol w="4062953">
                  <a:extLst>
                    <a:ext uri="{9D8B030D-6E8A-4147-A177-3AD203B41FA5}">
                      <a16:colId xmlns:a16="http://schemas.microsoft.com/office/drawing/2014/main" val="4143172772"/>
                    </a:ext>
                  </a:extLst>
                </a:gridCol>
              </a:tblGrid>
              <a:tr h="370840">
                <a:tc>
                  <a:txBody>
                    <a:bodyPr/>
                    <a:lstStyle/>
                    <a:p>
                      <a:r>
                        <a:rPr lang="en-US"/>
                        <a:t>CEC High Leverage Practice</a:t>
                      </a:r>
                    </a:p>
                  </a:txBody>
                  <a:tcPr/>
                </a:tc>
                <a:tc>
                  <a:txBody>
                    <a:bodyPr/>
                    <a:lstStyle/>
                    <a:p>
                      <a:r>
                        <a:rPr lang="en-US"/>
                        <a:t>Tiered Fidelity Inventory (TFI)</a:t>
                      </a:r>
                    </a:p>
                    <a:p>
                      <a:r>
                        <a:rPr lang="en-US"/>
                        <a:t>Reading Tiered Fidelity Inventory (R-TFI)</a:t>
                      </a:r>
                    </a:p>
                  </a:txBody>
                  <a:tcPr/>
                </a:tc>
                <a:extLst>
                  <a:ext uri="{0D108BD9-81ED-4DB2-BD59-A6C34878D82A}">
                    <a16:rowId xmlns:a16="http://schemas.microsoft.com/office/drawing/2014/main" val="34863036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HLP6: Use student assessment data, analyze instructional practices, and make necessary adjustments that improve student outcomes</a:t>
                      </a:r>
                    </a:p>
                  </a:txBody>
                  <a:tcPr/>
                </a:tc>
                <a:tc>
                  <a:txBody>
                    <a:bodyPr/>
                    <a:lstStyle/>
                    <a:p>
                      <a:r>
                        <a:rPr lang="en-US"/>
                        <a:t>TFI 2.11</a:t>
                      </a:r>
                    </a:p>
                    <a:p>
                      <a:r>
                        <a:rPr lang="en-US"/>
                        <a:t>R-TFI 3.5, 3.11</a:t>
                      </a:r>
                    </a:p>
                  </a:txBody>
                  <a:tcPr/>
                </a:tc>
                <a:extLst>
                  <a:ext uri="{0D108BD9-81ED-4DB2-BD59-A6C34878D82A}">
                    <a16:rowId xmlns:a16="http://schemas.microsoft.com/office/drawing/2014/main" val="4086480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HLP 7:  Establish a consistent, organized, and respectful learning environment</a:t>
                      </a:r>
                    </a:p>
                  </a:txBody>
                  <a:tcPr/>
                </a:tc>
                <a:tc>
                  <a:txBody>
                    <a:bodyPr/>
                    <a:lstStyle/>
                    <a:p>
                      <a:r>
                        <a:rPr lang="en-US"/>
                        <a:t>TFI 1.3</a:t>
                      </a:r>
                    </a:p>
                    <a:p>
                      <a:r>
                        <a:rPr lang="en-US"/>
                        <a:t>R-TFI 1.10, 1.11, </a:t>
                      </a:r>
                    </a:p>
                  </a:txBody>
                  <a:tcPr/>
                </a:tc>
                <a:extLst>
                  <a:ext uri="{0D108BD9-81ED-4DB2-BD59-A6C34878D82A}">
                    <a16:rowId xmlns:a16="http://schemas.microsoft.com/office/drawing/2014/main" val="4134328950"/>
                  </a:ext>
                </a:extLst>
              </a:tr>
              <a:tr h="370840">
                <a:tc>
                  <a:txBody>
                    <a:bodyPr/>
                    <a:lstStyle/>
                    <a:p>
                      <a:r>
                        <a:rPr lang="en-US"/>
                        <a:t>HLP8: Provide positive and consistent feedback to guide students’ learning and behavior</a:t>
                      </a:r>
                    </a:p>
                  </a:txBody>
                  <a:tcPr/>
                </a:tc>
                <a:tc>
                  <a:txBody>
                    <a:bodyPr/>
                    <a:lstStyle/>
                    <a:p>
                      <a:r>
                        <a:rPr lang="en-US"/>
                        <a:t>TFI: 1.9</a:t>
                      </a:r>
                    </a:p>
                    <a:p>
                      <a:r>
                        <a:rPr lang="en-US"/>
                        <a:t>R-TFI</a:t>
                      </a:r>
                    </a:p>
                  </a:txBody>
                  <a:tcPr/>
                </a:tc>
                <a:extLst>
                  <a:ext uri="{0D108BD9-81ED-4DB2-BD59-A6C34878D82A}">
                    <a16:rowId xmlns:a16="http://schemas.microsoft.com/office/drawing/2014/main" val="3242863934"/>
                  </a:ext>
                </a:extLst>
              </a:tr>
              <a:tr h="370840">
                <a:tc>
                  <a:txBody>
                    <a:bodyPr/>
                    <a:lstStyle/>
                    <a:p>
                      <a:r>
                        <a:rPr lang="en-US"/>
                        <a:t>HLP9:  Teach social behaviors</a:t>
                      </a:r>
                    </a:p>
                  </a:txBody>
                  <a:tcPr/>
                </a:tc>
                <a:tc>
                  <a:txBody>
                    <a:bodyPr/>
                    <a:lstStyle/>
                    <a:p>
                      <a:r>
                        <a:rPr lang="en-US"/>
                        <a:t>TFI: 1.4, 1.8</a:t>
                      </a:r>
                    </a:p>
                    <a:p>
                      <a:r>
                        <a:rPr lang="en-US"/>
                        <a:t>R-TFI: 1.10, 1.11</a:t>
                      </a:r>
                    </a:p>
                  </a:txBody>
                  <a:tcPr/>
                </a:tc>
                <a:extLst>
                  <a:ext uri="{0D108BD9-81ED-4DB2-BD59-A6C34878D82A}">
                    <a16:rowId xmlns:a16="http://schemas.microsoft.com/office/drawing/2014/main" val="2677455116"/>
                  </a:ext>
                </a:extLst>
              </a:tr>
              <a:tr h="370840">
                <a:tc>
                  <a:txBody>
                    <a:bodyPr/>
                    <a:lstStyle/>
                    <a:p>
                      <a:r>
                        <a:rPr lang="en-US"/>
                        <a:t>HLP10: Conduct functional behavioral assessments to develop individual student behavior support plans</a:t>
                      </a:r>
                    </a:p>
                  </a:txBody>
                  <a:tcPr/>
                </a:tc>
                <a:tc>
                  <a:txBody>
                    <a:bodyPr/>
                    <a:lstStyle/>
                    <a:p>
                      <a:r>
                        <a:rPr lang="en-US"/>
                        <a:t>TFI: 3.9, 3.10</a:t>
                      </a:r>
                    </a:p>
                    <a:p>
                      <a:r>
                        <a:rPr lang="en-US"/>
                        <a:t>R-TFI</a:t>
                      </a:r>
                    </a:p>
                  </a:txBody>
                  <a:tcPr/>
                </a:tc>
                <a:extLst>
                  <a:ext uri="{0D108BD9-81ED-4DB2-BD59-A6C34878D82A}">
                    <a16:rowId xmlns:a16="http://schemas.microsoft.com/office/drawing/2014/main" val="4102118841"/>
                  </a:ext>
                </a:extLst>
              </a:tr>
              <a:tr h="370840">
                <a:tc>
                  <a:txBody>
                    <a:bodyPr/>
                    <a:lstStyle/>
                    <a:p>
                      <a:r>
                        <a:rPr lang="en-US"/>
                        <a:t>HLP11: Identify and prioritize long and short-term learning goals</a:t>
                      </a:r>
                    </a:p>
                  </a:txBody>
                  <a:tcPr/>
                </a:tc>
                <a:tc>
                  <a:txBody>
                    <a:bodyPr/>
                    <a:lstStyle/>
                    <a:p>
                      <a:r>
                        <a:rPr lang="en-US"/>
                        <a:t>TFI</a:t>
                      </a:r>
                    </a:p>
                    <a:p>
                      <a:r>
                        <a:rPr lang="en-US"/>
                        <a:t>R-TFI: 3.2</a:t>
                      </a:r>
                    </a:p>
                  </a:txBody>
                  <a:tcPr/>
                </a:tc>
                <a:extLst>
                  <a:ext uri="{0D108BD9-81ED-4DB2-BD59-A6C34878D82A}">
                    <a16:rowId xmlns:a16="http://schemas.microsoft.com/office/drawing/2014/main" val="4193013802"/>
                  </a:ext>
                </a:extLst>
              </a:tr>
              <a:tr h="370840">
                <a:tc>
                  <a:txBody>
                    <a:bodyPr/>
                    <a:lstStyle/>
                    <a:p>
                      <a:r>
                        <a:rPr lang="en-US"/>
                        <a:t>HLP12: Systematically design instruction toward a specific learning goal</a:t>
                      </a:r>
                    </a:p>
                  </a:txBody>
                  <a:tcPr/>
                </a:tc>
                <a:tc>
                  <a:txBody>
                    <a:bodyPr/>
                    <a:lstStyle/>
                    <a:p>
                      <a:r>
                        <a:rPr lang="en-US"/>
                        <a:t>TFI: 2.7</a:t>
                      </a:r>
                    </a:p>
                    <a:p>
                      <a:r>
                        <a:rPr lang="en-US"/>
                        <a:t>R-TFI</a:t>
                      </a:r>
                    </a:p>
                  </a:txBody>
                  <a:tcPr/>
                </a:tc>
                <a:extLst>
                  <a:ext uri="{0D108BD9-81ED-4DB2-BD59-A6C34878D82A}">
                    <a16:rowId xmlns:a16="http://schemas.microsoft.com/office/drawing/2014/main" val="712359707"/>
                  </a:ext>
                </a:extLst>
              </a:tr>
            </a:tbl>
          </a:graphicData>
        </a:graphic>
      </p:graphicFrame>
    </p:spTree>
    <p:extLst>
      <p:ext uri="{BB962C8B-B14F-4D97-AF65-F5344CB8AC3E}">
        <p14:creationId xmlns:p14="http://schemas.microsoft.com/office/powerpoint/2010/main" val="338781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0264B1C-8A04-49E9-9249-CC2C84E7AB8A}"/>
              </a:ext>
            </a:extLst>
          </p:cNvPr>
          <p:cNvGraphicFramePr>
            <a:graphicFrameLocks noGrp="1"/>
          </p:cNvGraphicFramePr>
          <p:nvPr/>
        </p:nvGraphicFramePr>
        <p:xfrm>
          <a:off x="575035" y="177800"/>
          <a:ext cx="10897386" cy="6502400"/>
        </p:xfrm>
        <a:graphic>
          <a:graphicData uri="http://schemas.openxmlformats.org/drawingml/2006/table">
            <a:tbl>
              <a:tblPr firstRow="1" bandRow="1">
                <a:tableStyleId>{5C22544A-7EE6-4342-B048-85BDC9FD1C3A}</a:tableStyleId>
              </a:tblPr>
              <a:tblGrid>
                <a:gridCol w="5448693">
                  <a:extLst>
                    <a:ext uri="{9D8B030D-6E8A-4147-A177-3AD203B41FA5}">
                      <a16:colId xmlns:a16="http://schemas.microsoft.com/office/drawing/2014/main" val="4029101925"/>
                    </a:ext>
                  </a:extLst>
                </a:gridCol>
                <a:gridCol w="5448693">
                  <a:extLst>
                    <a:ext uri="{9D8B030D-6E8A-4147-A177-3AD203B41FA5}">
                      <a16:colId xmlns:a16="http://schemas.microsoft.com/office/drawing/2014/main" val="1358204256"/>
                    </a:ext>
                  </a:extLst>
                </a:gridCol>
              </a:tblGrid>
              <a:tr h="370840">
                <a:tc>
                  <a:txBody>
                    <a:bodyPr/>
                    <a:lstStyle/>
                    <a:p>
                      <a:r>
                        <a:rPr lang="en-US"/>
                        <a:t>CEC High Leverage Practice</a:t>
                      </a:r>
                    </a:p>
                  </a:txBody>
                  <a:tcPr/>
                </a:tc>
                <a:tc>
                  <a:txBody>
                    <a:bodyPr/>
                    <a:lstStyle/>
                    <a:p>
                      <a:r>
                        <a:rPr lang="en-US"/>
                        <a:t>Tiered Fidelity Inventory (TFI)</a:t>
                      </a:r>
                    </a:p>
                    <a:p>
                      <a:r>
                        <a:rPr lang="en-US"/>
                        <a:t>Reading Tiered Fidelity Inventory (R-TFI)</a:t>
                      </a:r>
                    </a:p>
                  </a:txBody>
                  <a:tcPr/>
                </a:tc>
                <a:extLst>
                  <a:ext uri="{0D108BD9-81ED-4DB2-BD59-A6C34878D82A}">
                    <a16:rowId xmlns:a16="http://schemas.microsoft.com/office/drawing/2014/main" val="3079703033"/>
                  </a:ext>
                </a:extLst>
              </a:tr>
              <a:tr h="370840">
                <a:tc>
                  <a:txBody>
                    <a:bodyPr/>
                    <a:lstStyle/>
                    <a:p>
                      <a:r>
                        <a:rPr lang="en-US"/>
                        <a:t>HLP13: Adapt curriculum tasks and materials for specific learning goals</a:t>
                      </a:r>
                    </a:p>
                  </a:txBody>
                  <a:tcPr/>
                </a:tc>
                <a:tc>
                  <a:txBody>
                    <a:bodyPr/>
                    <a:lstStyle/>
                    <a:p>
                      <a:r>
                        <a:rPr lang="en-US"/>
                        <a:t>TFI</a:t>
                      </a:r>
                    </a:p>
                    <a:p>
                      <a:r>
                        <a:rPr lang="en-US"/>
                        <a:t>R-TFI</a:t>
                      </a:r>
                    </a:p>
                  </a:txBody>
                  <a:tcPr/>
                </a:tc>
                <a:extLst>
                  <a:ext uri="{0D108BD9-81ED-4DB2-BD59-A6C34878D82A}">
                    <a16:rowId xmlns:a16="http://schemas.microsoft.com/office/drawing/2014/main" val="824931106"/>
                  </a:ext>
                </a:extLst>
              </a:tr>
              <a:tr h="370840">
                <a:tc>
                  <a:txBody>
                    <a:bodyPr/>
                    <a:lstStyle/>
                    <a:p>
                      <a:r>
                        <a:rPr lang="en-US"/>
                        <a:t>HLP14: Teach cognitive and metacognitive strategies to support learning and independence</a:t>
                      </a:r>
                    </a:p>
                  </a:txBody>
                  <a:tcPr/>
                </a:tc>
                <a:tc>
                  <a:txBody>
                    <a:bodyPr/>
                    <a:lstStyle/>
                    <a:p>
                      <a:r>
                        <a:rPr lang="en-US"/>
                        <a:t>TFI: 3.11, </a:t>
                      </a:r>
                    </a:p>
                    <a:p>
                      <a:r>
                        <a:rPr lang="en-US"/>
                        <a:t>R-TFI</a:t>
                      </a:r>
                    </a:p>
                  </a:txBody>
                  <a:tcPr/>
                </a:tc>
                <a:extLst>
                  <a:ext uri="{0D108BD9-81ED-4DB2-BD59-A6C34878D82A}">
                    <a16:rowId xmlns:a16="http://schemas.microsoft.com/office/drawing/2014/main" val="32965909"/>
                  </a:ext>
                </a:extLst>
              </a:tr>
              <a:tr h="370840">
                <a:tc>
                  <a:txBody>
                    <a:bodyPr/>
                    <a:lstStyle/>
                    <a:p>
                      <a:r>
                        <a:rPr lang="en-US"/>
                        <a:t>HLP15: Provide scaffolded supports</a:t>
                      </a:r>
                    </a:p>
                  </a:txBody>
                  <a:tcPr/>
                </a:tc>
                <a:tc>
                  <a:txBody>
                    <a:bodyPr/>
                    <a:lstStyle/>
                    <a:p>
                      <a:r>
                        <a:rPr lang="en-US"/>
                        <a:t>TFI:</a:t>
                      </a:r>
                    </a:p>
                    <a:p>
                      <a:r>
                        <a:rPr lang="en-US"/>
                        <a:t>R-TFI:  1.9, 2.2</a:t>
                      </a:r>
                    </a:p>
                  </a:txBody>
                  <a:tcPr/>
                </a:tc>
                <a:extLst>
                  <a:ext uri="{0D108BD9-81ED-4DB2-BD59-A6C34878D82A}">
                    <a16:rowId xmlns:a16="http://schemas.microsoft.com/office/drawing/2014/main" val="1936989087"/>
                  </a:ext>
                </a:extLst>
              </a:tr>
              <a:tr h="370840">
                <a:tc>
                  <a:txBody>
                    <a:bodyPr/>
                    <a:lstStyle/>
                    <a:p>
                      <a:r>
                        <a:rPr lang="en-US"/>
                        <a:t>HLP16: Use explicit instruction</a:t>
                      </a:r>
                    </a:p>
                  </a:txBody>
                  <a:tcPr/>
                </a:tc>
                <a:tc>
                  <a:txBody>
                    <a:bodyPr/>
                    <a:lstStyle/>
                    <a:p>
                      <a:r>
                        <a:rPr lang="en-US"/>
                        <a:t>TFI:</a:t>
                      </a:r>
                    </a:p>
                    <a:p>
                      <a:r>
                        <a:rPr lang="en-US"/>
                        <a:t>R-TFI:  1.6, 2.3, 3.6</a:t>
                      </a:r>
                    </a:p>
                  </a:txBody>
                  <a:tcPr/>
                </a:tc>
                <a:extLst>
                  <a:ext uri="{0D108BD9-81ED-4DB2-BD59-A6C34878D82A}">
                    <a16:rowId xmlns:a16="http://schemas.microsoft.com/office/drawing/2014/main" val="4213378029"/>
                  </a:ext>
                </a:extLst>
              </a:tr>
              <a:tr h="370840">
                <a:tc>
                  <a:txBody>
                    <a:bodyPr/>
                    <a:lstStyle/>
                    <a:p>
                      <a:r>
                        <a:rPr lang="en-US"/>
                        <a:t>HLP17: Use Flexible Grouping</a:t>
                      </a:r>
                    </a:p>
                  </a:txBody>
                  <a:tcPr/>
                </a:tc>
                <a:tc>
                  <a:txBody>
                    <a:bodyPr/>
                    <a:lstStyle/>
                    <a:p>
                      <a:endParaRPr lang="en-US"/>
                    </a:p>
                  </a:txBody>
                  <a:tcPr/>
                </a:tc>
                <a:extLst>
                  <a:ext uri="{0D108BD9-81ED-4DB2-BD59-A6C34878D82A}">
                    <a16:rowId xmlns:a16="http://schemas.microsoft.com/office/drawing/2014/main" val="458099345"/>
                  </a:ext>
                </a:extLst>
              </a:tr>
              <a:tr h="370840">
                <a:tc>
                  <a:txBody>
                    <a:bodyPr/>
                    <a:lstStyle/>
                    <a:p>
                      <a:r>
                        <a:rPr lang="en-US"/>
                        <a:t>HLP18: Use strategies to promote student engagement</a:t>
                      </a:r>
                    </a:p>
                  </a:txBody>
                  <a:tcPr/>
                </a:tc>
                <a:tc>
                  <a:txBody>
                    <a:bodyPr/>
                    <a:lstStyle/>
                    <a:p>
                      <a:r>
                        <a:rPr lang="en-US"/>
                        <a:t>TFI: 1.8, </a:t>
                      </a:r>
                    </a:p>
                    <a:p>
                      <a:r>
                        <a:rPr lang="en-US"/>
                        <a:t>R-TFI: 3.6</a:t>
                      </a:r>
                    </a:p>
                  </a:txBody>
                  <a:tcPr/>
                </a:tc>
                <a:extLst>
                  <a:ext uri="{0D108BD9-81ED-4DB2-BD59-A6C34878D82A}">
                    <a16:rowId xmlns:a16="http://schemas.microsoft.com/office/drawing/2014/main" val="2571860593"/>
                  </a:ext>
                </a:extLst>
              </a:tr>
              <a:tr h="370840">
                <a:tc>
                  <a:txBody>
                    <a:bodyPr/>
                    <a:lstStyle/>
                    <a:p>
                      <a:r>
                        <a:rPr lang="en-US"/>
                        <a:t>HLP19:  Use assistive and instructional technologies</a:t>
                      </a:r>
                    </a:p>
                  </a:txBody>
                  <a:tcPr/>
                </a:tc>
                <a:tc>
                  <a:txBody>
                    <a:bodyPr/>
                    <a:lstStyle/>
                    <a:p>
                      <a:endParaRPr lang="en-US"/>
                    </a:p>
                  </a:txBody>
                  <a:tcPr/>
                </a:tc>
                <a:extLst>
                  <a:ext uri="{0D108BD9-81ED-4DB2-BD59-A6C34878D82A}">
                    <a16:rowId xmlns:a16="http://schemas.microsoft.com/office/drawing/2014/main" val="3456660449"/>
                  </a:ext>
                </a:extLst>
              </a:tr>
              <a:tr h="370840">
                <a:tc>
                  <a:txBody>
                    <a:bodyPr/>
                    <a:lstStyle/>
                    <a:p>
                      <a:r>
                        <a:rPr lang="en-US"/>
                        <a:t>HLP20: Provide positive and constructive feedback to guide student’s learning and behavior</a:t>
                      </a:r>
                    </a:p>
                  </a:txBody>
                  <a:tcPr/>
                </a:tc>
                <a:tc>
                  <a:txBody>
                    <a:bodyPr/>
                    <a:lstStyle/>
                    <a:p>
                      <a:r>
                        <a:rPr lang="en-US"/>
                        <a:t>TFI: 1.9, 2.6, </a:t>
                      </a:r>
                    </a:p>
                    <a:p>
                      <a:r>
                        <a:rPr lang="en-US"/>
                        <a:t>R-TFI 1.10, 3.6</a:t>
                      </a:r>
                    </a:p>
                  </a:txBody>
                  <a:tcPr/>
                </a:tc>
                <a:extLst>
                  <a:ext uri="{0D108BD9-81ED-4DB2-BD59-A6C34878D82A}">
                    <a16:rowId xmlns:a16="http://schemas.microsoft.com/office/drawing/2014/main" val="409423017"/>
                  </a:ext>
                </a:extLst>
              </a:tr>
              <a:tr h="370840">
                <a:tc>
                  <a:txBody>
                    <a:bodyPr/>
                    <a:lstStyle/>
                    <a:p>
                      <a:r>
                        <a:rPr lang="en-US"/>
                        <a:t>HLP21:  Teach students to maintain and generalize new learning across time and settings</a:t>
                      </a:r>
                    </a:p>
                  </a:txBody>
                  <a:tcPr/>
                </a:tc>
                <a:tc>
                  <a:txBody>
                    <a:bodyPr/>
                    <a:lstStyle/>
                    <a:p>
                      <a:endParaRPr lang="en-US"/>
                    </a:p>
                  </a:txBody>
                  <a:tcPr/>
                </a:tc>
                <a:extLst>
                  <a:ext uri="{0D108BD9-81ED-4DB2-BD59-A6C34878D82A}">
                    <a16:rowId xmlns:a16="http://schemas.microsoft.com/office/drawing/2014/main" val="315497235"/>
                  </a:ext>
                </a:extLst>
              </a:tr>
              <a:tr h="370840">
                <a:tc>
                  <a:txBody>
                    <a:bodyPr/>
                    <a:lstStyle/>
                    <a:p>
                      <a:r>
                        <a:rPr lang="en-US"/>
                        <a:t>HLP22: Provide intensive instruction</a:t>
                      </a:r>
                    </a:p>
                  </a:txBody>
                  <a:tcPr/>
                </a:tc>
                <a:tc>
                  <a:txBody>
                    <a:bodyPr/>
                    <a:lstStyle/>
                    <a:p>
                      <a:r>
                        <a:rPr lang="en-US"/>
                        <a:t>TFI: </a:t>
                      </a:r>
                    </a:p>
                    <a:p>
                      <a:r>
                        <a:rPr lang="en-US"/>
                        <a:t>R-TFI: 3.5, 3.6</a:t>
                      </a:r>
                    </a:p>
                  </a:txBody>
                  <a:tcPr/>
                </a:tc>
                <a:extLst>
                  <a:ext uri="{0D108BD9-81ED-4DB2-BD59-A6C34878D82A}">
                    <a16:rowId xmlns:a16="http://schemas.microsoft.com/office/drawing/2014/main" val="3655504988"/>
                  </a:ext>
                </a:extLst>
              </a:tr>
            </a:tbl>
          </a:graphicData>
        </a:graphic>
      </p:graphicFrame>
    </p:spTree>
    <p:extLst>
      <p:ext uri="{BB962C8B-B14F-4D97-AF65-F5344CB8AC3E}">
        <p14:creationId xmlns:p14="http://schemas.microsoft.com/office/powerpoint/2010/main" val="4073560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64E1A-D1F2-44FB-BF6A-2E8F689642B0}"/>
              </a:ext>
            </a:extLst>
          </p:cNvPr>
          <p:cNvPicPr>
            <a:picLocks noChangeAspect="1"/>
          </p:cNvPicPr>
          <p:nvPr/>
        </p:nvPicPr>
        <p:blipFill>
          <a:blip r:embed="rId2"/>
          <a:stretch>
            <a:fillRect/>
          </a:stretch>
        </p:blipFill>
        <p:spPr>
          <a:xfrm>
            <a:off x="2366442" y="452022"/>
            <a:ext cx="7459116" cy="5953956"/>
          </a:xfrm>
          <a:prstGeom prst="rect">
            <a:avLst/>
          </a:prstGeom>
        </p:spPr>
      </p:pic>
    </p:spTree>
    <p:extLst>
      <p:ext uri="{BB962C8B-B14F-4D97-AF65-F5344CB8AC3E}">
        <p14:creationId xmlns:p14="http://schemas.microsoft.com/office/powerpoint/2010/main" val="432385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24CB6-2464-4960-B0B4-5D7A8FE706B2}"/>
              </a:ext>
            </a:extLst>
          </p:cNvPr>
          <p:cNvPicPr>
            <a:picLocks noChangeAspect="1"/>
          </p:cNvPicPr>
          <p:nvPr/>
        </p:nvPicPr>
        <p:blipFill>
          <a:blip r:embed="rId3"/>
          <a:stretch>
            <a:fillRect/>
          </a:stretch>
        </p:blipFill>
        <p:spPr>
          <a:xfrm>
            <a:off x="2861811" y="299601"/>
            <a:ext cx="6468378" cy="6258798"/>
          </a:xfrm>
          <a:prstGeom prst="rect">
            <a:avLst/>
          </a:prstGeom>
        </p:spPr>
      </p:pic>
    </p:spTree>
    <p:extLst>
      <p:ext uri="{BB962C8B-B14F-4D97-AF65-F5344CB8AC3E}">
        <p14:creationId xmlns:p14="http://schemas.microsoft.com/office/powerpoint/2010/main" val="2268786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579" y="256673"/>
            <a:ext cx="8217484" cy="5873157"/>
          </a:xfrm>
        </p:spPr>
      </p:pic>
    </p:spTree>
    <p:extLst>
      <p:ext uri="{BB962C8B-B14F-4D97-AF65-F5344CB8AC3E}">
        <p14:creationId xmlns:p14="http://schemas.microsoft.com/office/powerpoint/2010/main" val="554896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0064" y="0"/>
            <a:ext cx="6970294" cy="6143124"/>
          </a:xfrm>
        </p:spPr>
      </p:pic>
    </p:spTree>
    <p:extLst>
      <p:ext uri="{BB962C8B-B14F-4D97-AF65-F5344CB8AC3E}">
        <p14:creationId xmlns:p14="http://schemas.microsoft.com/office/powerpoint/2010/main" val="333877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FD267D62-A957-49EC-9534-B061EFA68DBC}"/>
              </a:ext>
            </a:extLst>
          </p:cNvPr>
          <p:cNvGraphicFramePr>
            <a:graphicFrameLocks noGrp="1"/>
          </p:cNvGraphicFramePr>
          <p:nvPr>
            <p:ph idx="1"/>
            <p:extLst>
              <p:ext uri="{D42A27DB-BD31-4B8C-83A1-F6EECF244321}">
                <p14:modId xmlns:p14="http://schemas.microsoft.com/office/powerpoint/2010/main" val="1353214013"/>
              </p:ext>
            </p:extLst>
          </p:nvPr>
        </p:nvGraphicFramePr>
        <p:xfrm>
          <a:off x="146050" y="837812"/>
          <a:ext cx="11884351" cy="52439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F8E867D-01CD-4373-917D-F471CA84915E}"/>
              </a:ext>
            </a:extLst>
          </p:cNvPr>
          <p:cNvSpPr>
            <a:spLocks noGrp="1"/>
          </p:cNvSpPr>
          <p:nvPr>
            <p:ph type="title"/>
          </p:nvPr>
        </p:nvSpPr>
        <p:spPr>
          <a:xfrm>
            <a:off x="219402" y="229901"/>
            <a:ext cx="11811000" cy="563849"/>
          </a:xfrm>
        </p:spPr>
        <p:txBody>
          <a:bodyPr>
            <a:noAutofit/>
          </a:bodyPr>
          <a:lstStyle/>
          <a:p>
            <a:pPr algn="ctr"/>
            <a:r>
              <a:rPr lang="en-US" sz="3200" b="1">
                <a:solidFill>
                  <a:srgbClr val="4D4C49"/>
                </a:solidFill>
              </a:rPr>
              <a:t>2019 WA Students with Disabilities, by Eligibility &amp; EL Status</a:t>
            </a: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6" name="TextBox 5"/>
          <p:cNvSpPr txBox="1"/>
          <p:nvPr/>
        </p:nvSpPr>
        <p:spPr>
          <a:xfrm>
            <a:off x="3862907" y="5848776"/>
            <a:ext cx="8167494"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rPr>
              <a:t>Source: </a:t>
            </a:r>
            <a:r>
              <a:rPr kumimoji="0" lang="en-US" sz="1200" b="0" i="1" u="none" strike="noStrike" kern="0" cap="none" spc="0" normalizeH="0" baseline="0" noProof="0">
                <a:ln>
                  <a:noFill/>
                </a:ln>
                <a:effectLst/>
                <a:uLnTx/>
                <a:uFillTx/>
              </a:rPr>
              <a:t>Draft</a:t>
            </a:r>
            <a:r>
              <a:rPr kumimoji="0" lang="en-US" sz="1200" b="0" i="0" u="none" strike="noStrike" kern="0" cap="none" spc="0" normalizeH="0" baseline="0" noProof="0">
                <a:ln>
                  <a:noFill/>
                </a:ln>
                <a:effectLst/>
                <a:uLnTx/>
                <a:uFillTx/>
              </a:rPr>
              <a:t> Special Education Federal Child Count, </a:t>
            </a:r>
            <a:r>
              <a:rPr kumimoji="0" lang="en-US" sz="1200" b="0" u="none" strike="noStrike" kern="0" cap="none" spc="0" normalizeH="0" baseline="0" noProof="0">
                <a:ln>
                  <a:noFill/>
                </a:ln>
                <a:effectLst/>
                <a:uLnTx/>
                <a:uFillTx/>
              </a:rPr>
              <a:t>Office of Superintendent of Public Instruction, </a:t>
            </a:r>
            <a:r>
              <a:rPr kumimoji="0" lang="en-US" sz="1200" b="0" i="0" u="none" strike="noStrike" kern="0" cap="none" spc="0" normalizeH="0" baseline="0" noProof="0">
                <a:ln>
                  <a:noFill/>
                </a:ln>
                <a:effectLst/>
                <a:uLnTx/>
                <a:uFillTx/>
              </a:rPr>
              <a:t>2019. </a:t>
            </a:r>
          </a:p>
        </p:txBody>
      </p:sp>
    </p:spTree>
    <p:extLst>
      <p:ext uri="{BB962C8B-B14F-4D97-AF65-F5344CB8AC3E}">
        <p14:creationId xmlns:p14="http://schemas.microsoft.com/office/powerpoint/2010/main" val="1617645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628023" y="151829"/>
            <a:ext cx="10693923" cy="593889"/>
          </a:xfrm>
        </p:spPr>
        <p:txBody>
          <a:bodyPr>
            <a:noAutofit/>
          </a:bodyPr>
          <a:lstStyle/>
          <a:p>
            <a:pPr algn="ctr"/>
            <a:r>
              <a:rPr lang="en-US" sz="3200" b="1">
                <a:solidFill>
                  <a:schemeClr val="tx2"/>
                </a:solidFill>
              </a:rPr>
              <a:t>2019 P</a:t>
            </a:r>
            <a:r>
              <a:rPr lang="en-US" sz="3200" b="1"/>
              <a:t>lacement of Students with Disabilities, by Grade</a:t>
            </a: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graphicFrame>
        <p:nvGraphicFramePr>
          <p:cNvPr id="10" name="Chart 9"/>
          <p:cNvGraphicFramePr>
            <a:graphicFrameLocks/>
          </p:cNvGraphicFramePr>
          <p:nvPr/>
        </p:nvGraphicFramePr>
        <p:xfrm>
          <a:off x="139701" y="745718"/>
          <a:ext cx="11826716" cy="5103059"/>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flipH="1">
            <a:off x="1333500" y="783818"/>
            <a:ext cx="6350" cy="448056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62907" y="5848776"/>
            <a:ext cx="816749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0403D"/>
                </a:solidFill>
                <a:effectLst/>
                <a:uLnTx/>
                <a:uFillTx/>
                <a:latin typeface="Calibri" panose="020F0502020204030204"/>
                <a:ea typeface="+mn-ea"/>
                <a:cs typeface="+mn-cs"/>
              </a:rPr>
              <a:t>Source: </a:t>
            </a:r>
            <a:r>
              <a:rPr kumimoji="0" lang="en-US" sz="1200" b="0" i="1" u="none" strike="noStrike" kern="0" cap="none" spc="0" normalizeH="0" baseline="0" noProof="0">
                <a:ln>
                  <a:noFill/>
                </a:ln>
                <a:solidFill>
                  <a:srgbClr val="40403D"/>
                </a:solidFill>
                <a:effectLst/>
                <a:uLnTx/>
                <a:uFillTx/>
                <a:latin typeface="Calibri" panose="020F0502020204030204"/>
                <a:ea typeface="+mn-ea"/>
                <a:cs typeface="+mn-cs"/>
              </a:rPr>
              <a:t>Draft</a:t>
            </a:r>
            <a:r>
              <a:rPr kumimoji="0" lang="en-US" sz="1200" b="0" i="0" u="none" strike="noStrike" kern="0" cap="none" spc="0" normalizeH="0" baseline="0" noProof="0">
                <a:ln>
                  <a:noFill/>
                </a:ln>
                <a:solidFill>
                  <a:srgbClr val="40403D"/>
                </a:solidFill>
                <a:effectLst/>
                <a:uLnTx/>
                <a:uFillTx/>
                <a:latin typeface="Calibri" panose="020F0502020204030204"/>
                <a:ea typeface="+mn-ea"/>
                <a:cs typeface="+mn-cs"/>
              </a:rPr>
              <a:t> Special Education Federal Child Count, Office of Superintendent of Public Instruction, 2019. </a:t>
            </a:r>
          </a:p>
        </p:txBody>
      </p:sp>
    </p:spTree>
    <p:extLst>
      <p:ext uri="{BB962C8B-B14F-4D97-AF65-F5344CB8AC3E}">
        <p14:creationId xmlns:p14="http://schemas.microsoft.com/office/powerpoint/2010/main" val="116658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6DA31-AA19-4356-867E-227B5F337826}"/>
              </a:ext>
            </a:extLst>
          </p:cNvPr>
          <p:cNvSpPr>
            <a:spLocks noGrp="1"/>
          </p:cNvSpPr>
          <p:nvPr>
            <p:ph type="title"/>
          </p:nvPr>
        </p:nvSpPr>
        <p:spPr>
          <a:xfrm>
            <a:off x="597078" y="414580"/>
            <a:ext cx="6829926" cy="809625"/>
          </a:xfrm>
        </p:spPr>
        <p:txBody>
          <a:bodyPr>
            <a:normAutofit/>
          </a:bodyPr>
          <a:lstStyle/>
          <a:p>
            <a:r>
              <a:rPr lang="en-US" sz="4800" b="1">
                <a:latin typeface="Segoe UI" panose="020B0502040204020203" pitchFamily="34" charset="0"/>
                <a:cs typeface="Segoe UI" panose="020B0502040204020203" pitchFamily="34" charset="0"/>
              </a:rPr>
              <a:t>The Equity Imperative</a:t>
            </a:r>
          </a:p>
        </p:txBody>
      </p:sp>
      <p:sp>
        <p:nvSpPr>
          <p:cNvPr id="3" name="Content Placeholder 2">
            <a:extLst>
              <a:ext uri="{FF2B5EF4-FFF2-40B4-BE49-F238E27FC236}">
                <a16:creationId xmlns:a16="http://schemas.microsoft.com/office/drawing/2014/main" id="{B8A4FF62-3856-4B38-A841-21F200950E46}"/>
              </a:ext>
            </a:extLst>
          </p:cNvPr>
          <p:cNvSpPr>
            <a:spLocks noGrp="1"/>
          </p:cNvSpPr>
          <p:nvPr>
            <p:ph idx="1"/>
          </p:nvPr>
        </p:nvSpPr>
        <p:spPr>
          <a:xfrm>
            <a:off x="756661" y="1388562"/>
            <a:ext cx="6463409" cy="4594767"/>
          </a:xfrm>
        </p:spPr>
        <p:txBody>
          <a:bodyPr>
            <a:noAutofit/>
          </a:bodyPr>
          <a:lstStyle/>
          <a:p>
            <a:pPr marL="0" indent="0">
              <a:lnSpc>
                <a:spcPct val="100000"/>
              </a:lnSpc>
              <a:spcBef>
                <a:spcPts val="0"/>
              </a:spcBef>
              <a:spcAft>
                <a:spcPts val="800"/>
              </a:spcAft>
              <a:buNone/>
            </a:pPr>
            <a:r>
              <a:rPr lang="en-US" sz="2400"/>
              <a:t>Barriers to equity for students with disabilities:</a:t>
            </a:r>
          </a:p>
          <a:p>
            <a:pPr marL="457200" lvl="1" indent="-285750">
              <a:lnSpc>
                <a:spcPct val="100000"/>
              </a:lnSpc>
              <a:spcBef>
                <a:spcPts val="0"/>
              </a:spcBef>
              <a:spcAft>
                <a:spcPts val="800"/>
              </a:spcAft>
            </a:pPr>
            <a:r>
              <a:rPr lang="en-US" sz="2200"/>
              <a:t>Low expectations </a:t>
            </a:r>
          </a:p>
          <a:p>
            <a:pPr marL="457200" lvl="1" indent="-285750">
              <a:lnSpc>
                <a:spcPct val="100000"/>
              </a:lnSpc>
              <a:spcBef>
                <a:spcPts val="0"/>
              </a:spcBef>
              <a:spcAft>
                <a:spcPts val="800"/>
              </a:spcAft>
            </a:pPr>
            <a:r>
              <a:rPr lang="en-US" sz="2200"/>
              <a:t>Lack of access and opportunity to core instruction from content experts</a:t>
            </a:r>
          </a:p>
          <a:p>
            <a:pPr marL="457200" lvl="1" indent="-285750">
              <a:lnSpc>
                <a:spcPct val="100000"/>
              </a:lnSpc>
              <a:spcBef>
                <a:spcPts val="0"/>
              </a:spcBef>
              <a:spcAft>
                <a:spcPts val="800"/>
              </a:spcAft>
            </a:pPr>
            <a:r>
              <a:rPr lang="en-US" sz="2200"/>
              <a:t>School schedules contribute to removals from core instruction in general education </a:t>
            </a:r>
          </a:p>
          <a:p>
            <a:pPr marL="457200" lvl="1" indent="-285750">
              <a:lnSpc>
                <a:spcPct val="100000"/>
              </a:lnSpc>
              <a:spcBef>
                <a:spcPts val="0"/>
              </a:spcBef>
              <a:spcAft>
                <a:spcPts val="800"/>
              </a:spcAft>
            </a:pPr>
            <a:r>
              <a:rPr lang="en-US" sz="2200"/>
              <a:t>Teacher and ESA shortages</a:t>
            </a:r>
          </a:p>
          <a:p>
            <a:pPr marL="457200" lvl="1" indent="-285750">
              <a:lnSpc>
                <a:spcPct val="100000"/>
              </a:lnSpc>
              <a:spcBef>
                <a:spcPts val="0"/>
              </a:spcBef>
              <a:spcAft>
                <a:spcPts val="800"/>
              </a:spcAft>
            </a:pPr>
            <a:r>
              <a:rPr lang="en-US" sz="2200"/>
              <a:t>Staffing models that encourage segregation</a:t>
            </a:r>
          </a:p>
          <a:p>
            <a:pPr marL="457200" lvl="1" indent="-285750">
              <a:lnSpc>
                <a:spcPct val="100000"/>
              </a:lnSpc>
              <a:spcBef>
                <a:spcPts val="0"/>
              </a:spcBef>
              <a:spcAft>
                <a:spcPts val="800"/>
              </a:spcAft>
            </a:pPr>
            <a:r>
              <a:rPr lang="en-US" sz="2200"/>
              <a:t>Disproportionate discipline</a:t>
            </a:r>
          </a:p>
          <a:p>
            <a:pPr marL="457200" lvl="1" indent="-285750">
              <a:lnSpc>
                <a:spcPct val="100000"/>
              </a:lnSpc>
              <a:spcBef>
                <a:spcPts val="0"/>
              </a:spcBef>
              <a:spcAft>
                <a:spcPts val="800"/>
              </a:spcAft>
            </a:pPr>
            <a:r>
              <a:rPr lang="en-US" sz="2200"/>
              <a:t>Training needs for school staff &amp; educators who support them</a:t>
            </a:r>
          </a:p>
        </p:txBody>
      </p:sp>
      <p:sp>
        <p:nvSpPr>
          <p:cNvPr id="4" name="Content Placeholder 2">
            <a:extLst>
              <a:ext uri="{FF2B5EF4-FFF2-40B4-BE49-F238E27FC236}">
                <a16:creationId xmlns:a16="http://schemas.microsoft.com/office/drawing/2014/main" id="{4CCE140A-A0E5-4BD0-9374-CC6D57E20868}"/>
              </a:ext>
            </a:extLst>
          </p:cNvPr>
          <p:cNvSpPr txBox="1">
            <a:spLocks/>
          </p:cNvSpPr>
          <p:nvPr/>
        </p:nvSpPr>
        <p:spPr>
          <a:xfrm>
            <a:off x="7422080" y="3583259"/>
            <a:ext cx="4249220" cy="2400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t>How will school leaders remove or reduce these barriers?</a:t>
            </a:r>
          </a:p>
        </p:txBody>
      </p:sp>
      <p:pic>
        <p:nvPicPr>
          <p:cNvPr id="1026" name="Picture 2" descr="ID# 6283 - Brick Wall Arrow Breakout - Presentation Clipart">
            <a:extLst>
              <a:ext uri="{FF2B5EF4-FFF2-40B4-BE49-F238E27FC236}">
                <a16:creationId xmlns:a16="http://schemas.microsoft.com/office/drawing/2014/main" id="{AFBFE094-FFDB-485F-BB1F-85246F12C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36" b="12452"/>
          <a:stretch/>
        </p:blipFill>
        <p:spPr bwMode="auto">
          <a:xfrm>
            <a:off x="7400436" y="590549"/>
            <a:ext cx="4610966" cy="2896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89B0E8-DA58-4A1A-9C6F-EDD1F0203944}"/>
              </a:ext>
            </a:extLst>
          </p:cNvPr>
          <p:cNvSpPr/>
          <p:nvPr/>
        </p:nvSpPr>
        <p:spPr>
          <a:xfrm>
            <a:off x="7783056" y="291470"/>
            <a:ext cx="4139090" cy="246221"/>
          </a:xfrm>
          <a:prstGeom prst="rect">
            <a:avLst/>
          </a:prstGeom>
        </p:spPr>
        <p:txBody>
          <a:bodyPr wrap="square">
            <a:spAutoFit/>
          </a:bodyPr>
          <a:lstStyle/>
          <a:p>
            <a:r>
              <a:rPr lang="en-US" sz="1000"/>
              <a:t>Image copyright </a:t>
            </a:r>
            <a:r>
              <a:rPr lang="en-US" sz="1000">
                <a:hlinkClick r:id="rId4"/>
              </a:rPr>
              <a:t>Presenter Media</a:t>
            </a:r>
            <a:r>
              <a:rPr lang="en-US" sz="1000"/>
              <a:t>. Used here under purchased license</a:t>
            </a:r>
          </a:p>
        </p:txBody>
      </p:sp>
      <p:sp>
        <p:nvSpPr>
          <p:cNvPr id="6" name="Slide Number Placeholder 5"/>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0169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5248FEF-978F-4B24-93F3-B987601DAD06}" type="slidenum">
              <a:rPr lang="en-US" smtClean="0"/>
              <a:pPr/>
              <a:t>9</a:t>
            </a:fld>
            <a:endParaRPr lang="en-US"/>
          </a:p>
        </p:txBody>
      </p:sp>
      <p:sp>
        <p:nvSpPr>
          <p:cNvPr id="5" name="Title 4"/>
          <p:cNvSpPr>
            <a:spLocks noGrp="1"/>
          </p:cNvSpPr>
          <p:nvPr>
            <p:ph type="title"/>
          </p:nvPr>
        </p:nvSpPr>
        <p:spPr/>
        <p:txBody>
          <a:bodyPr/>
          <a:lstStyle/>
          <a:p>
            <a:r>
              <a:rPr lang="en-US" b="1"/>
              <a:t>Why MTSS?</a:t>
            </a:r>
          </a:p>
        </p:txBody>
      </p:sp>
    </p:spTree>
    <p:extLst>
      <p:ext uri="{BB962C8B-B14F-4D97-AF65-F5344CB8AC3E}">
        <p14:creationId xmlns:p14="http://schemas.microsoft.com/office/powerpoint/2010/main" val="3530591760"/>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009459ED-073D-4A93-AB5F-D26B20499A52}" vid="{E9EBBC23-720F-4A9D-80D3-D661E22A6D4B}"/>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Read-Only]" id="{009459ED-073D-4A93-AB5F-D26B20499A52}" vid="{256AD4C9-68DB-4AF5-9A2E-13210AE614C3}"/>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15AFEBCC-BBD4-4C7C-A392-50777A498402}" vid="{7451FDEE-BDE7-4B92-A308-5E347138D3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3066C44771742B1DA55F55FD1DE75" ma:contentTypeVersion="13" ma:contentTypeDescription="Create a new document." ma:contentTypeScope="" ma:versionID="2f5370b3a2a4ad127a76d90d516140f2">
  <xsd:schema xmlns:xsd="http://www.w3.org/2001/XMLSchema" xmlns:xs="http://www.w3.org/2001/XMLSchema" xmlns:p="http://schemas.microsoft.com/office/2006/metadata/properties" xmlns:ns3="9fc3e9b0-9258-439a-9c27-bbc8eb45c619" xmlns:ns4="8e90d134-d5ea-438b-8280-8ed384f686ca" targetNamespace="http://schemas.microsoft.com/office/2006/metadata/properties" ma:root="true" ma:fieldsID="c9d23c1a20304ed693db8e34befa8d59" ns3:_="" ns4:_="">
    <xsd:import namespace="9fc3e9b0-9258-439a-9c27-bbc8eb45c619"/>
    <xsd:import namespace="8e90d134-d5ea-438b-8280-8ed384f686c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3e9b0-9258-439a-9c27-bbc8eb45c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90d134-d5ea-438b-8280-8ed384f686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39036-EA3B-4449-977B-01B748D22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c3e9b0-9258-439a-9c27-bbc8eb45c619"/>
    <ds:schemaRef ds:uri="8e90d134-d5ea-438b-8280-8ed384f686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F67784-D90B-4416-9BE5-C88ECF5059A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e90d134-d5ea-438b-8280-8ed384f686ca"/>
    <ds:schemaRef ds:uri="http://purl.org/dc/elements/1.1/"/>
    <ds:schemaRef ds:uri="http://schemas.microsoft.com/office/2006/metadata/properties"/>
    <ds:schemaRef ds:uri="9fc3e9b0-9258-439a-9c27-bbc8eb45c619"/>
    <ds:schemaRef ds:uri="http://www.w3.org/XML/1998/namespace"/>
  </ds:schemaRefs>
</ds:datastoreItem>
</file>

<file path=customXml/itemProps3.xml><?xml version="1.0" encoding="utf-8"?>
<ds:datastoreItem xmlns:ds="http://schemas.openxmlformats.org/officeDocument/2006/customXml" ds:itemID="{148C3029-1FA2-4406-860F-06D205966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4100</Words>
  <Application>Microsoft Macintosh PowerPoint</Application>
  <PresentationFormat>Widescreen</PresentationFormat>
  <Paragraphs>415</Paragraphs>
  <Slides>57</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Arial</vt:lpstr>
      <vt:lpstr>Calibri</vt:lpstr>
      <vt:lpstr>Calibri Light</vt:lpstr>
      <vt:lpstr>Segoe UI</vt:lpstr>
      <vt:lpstr>Segoe UI Black</vt:lpstr>
      <vt:lpstr>Segoe UI Historic</vt:lpstr>
      <vt:lpstr>Segoe UI Semibold</vt:lpstr>
      <vt:lpstr>Tw Cen MT</vt:lpstr>
      <vt:lpstr>Wingdings</vt:lpstr>
      <vt:lpstr>Title Slides</vt:lpstr>
      <vt:lpstr>Content Slides</vt:lpstr>
      <vt:lpstr>1_Title Slides</vt:lpstr>
      <vt:lpstr>MTSS and Inclusionary Practices</vt:lpstr>
      <vt:lpstr>Why Inclusion?</vt:lpstr>
      <vt:lpstr>PowerPoint Presentation</vt:lpstr>
      <vt:lpstr>PowerPoint Presentation</vt:lpstr>
      <vt:lpstr>2019 WA Students with Disabilities, by Eligibility Category</vt:lpstr>
      <vt:lpstr>2019 WA Students with Disabilities, by Eligibility &amp; EL Status</vt:lpstr>
      <vt:lpstr>2019 Placement of Students with Disabilities, by Grade</vt:lpstr>
      <vt:lpstr>The Equity Imperative</vt:lpstr>
      <vt:lpstr>Why MTSS?</vt:lpstr>
      <vt:lpstr>PowerPoint Presentation</vt:lpstr>
      <vt:lpstr>What is Inclusion?</vt:lpstr>
      <vt:lpstr>PowerPoint Presentation</vt:lpstr>
      <vt:lpstr>PowerPoint Presentation</vt:lpstr>
      <vt:lpstr>Inclusive Education</vt:lpstr>
      <vt:lpstr>What are Inclusionary Practices?</vt:lpstr>
      <vt:lpstr>Who is Responsible for Inclusionary Practices?</vt:lpstr>
      <vt:lpstr>What is SDI</vt:lpstr>
      <vt:lpstr>PowerPoint Presentation</vt:lpstr>
      <vt:lpstr>SDI vs. Accommodations</vt:lpstr>
      <vt:lpstr>SDI vs. Accommodations</vt:lpstr>
      <vt:lpstr>What is MTSS?</vt:lpstr>
      <vt:lpstr>PowerPoint Presentation</vt:lpstr>
      <vt:lpstr>Foundational Values of MTSS</vt:lpstr>
      <vt:lpstr>Implementation components</vt:lpstr>
      <vt:lpstr>PowerPoint Presentation</vt:lpstr>
      <vt:lpstr>PowerPoint Presentation</vt:lpstr>
      <vt:lpstr>In the Chat Window:</vt:lpstr>
      <vt:lpstr>PowerPoint Presentation</vt:lpstr>
      <vt:lpstr>How do we do this work?</vt:lpstr>
      <vt:lpstr>Implementation Science Frameworks</vt:lpstr>
      <vt:lpstr>Implementation Stages</vt:lpstr>
      <vt:lpstr>PowerPoint Presentation</vt:lpstr>
      <vt:lpstr>Teaming Across Tiers and Systems</vt:lpstr>
      <vt:lpstr>Implementation Teams</vt:lpstr>
      <vt:lpstr>PowerPoint Presentation</vt:lpstr>
      <vt:lpstr>PowerPoint Presentation</vt:lpstr>
      <vt:lpstr>In the Chat Window:</vt:lpstr>
      <vt:lpstr>The Role of the School Psychologists in MTSS Teams (Stoiber, 2014)</vt:lpstr>
      <vt:lpstr>The Role of the School Psychologist in MTSS  (Stoiber, 2014)</vt:lpstr>
      <vt:lpstr>The Role of the School Psychologist in MTSS  (Stoiber, 2014)</vt:lpstr>
      <vt:lpstr>The Expanded Role of the School Psychologist in MTSS  (Skalski, 2014)</vt:lpstr>
      <vt:lpstr>In the Chat Window:</vt:lpstr>
      <vt:lpstr>Collaboration with Community Partners and Families is at the core of successful tier three MTSS. </vt:lpstr>
      <vt:lpstr>Barriers to Collaboration</vt:lpstr>
      <vt:lpstr>Barriers to Collaboration (cont.)</vt:lpstr>
      <vt:lpstr>Strategies Toward Collaboration</vt:lpstr>
      <vt:lpstr>Strategies Toward Collaboration (cont.)</vt:lpstr>
      <vt:lpstr>Strategies Toward Collaboration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Olson</dc:creator>
  <cp:lastModifiedBy>Justin Fields</cp:lastModifiedBy>
  <cp:revision>2</cp:revision>
  <cp:lastPrinted>2019-11-13T20:26:50Z</cp:lastPrinted>
  <dcterms:created xsi:type="dcterms:W3CDTF">2018-07-25T20:53:30Z</dcterms:created>
  <dcterms:modified xsi:type="dcterms:W3CDTF">2020-05-01T03:21:26Z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0x010100B823066C44771742B1DA55F55FD1DE75</vt:lpwstr>
  </property>
</Properties>
</file>