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1.bin" ContentType="application/vnd.openxmlformats-officedocument.oleObject"/>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embeddings/oleObject2.bin" ContentType="application/vnd.openxmlformats-officedocument.oleObject"/>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41"/>
  </p:notesMasterIdLst>
  <p:sldIdLst>
    <p:sldId id="256" r:id="rId2"/>
    <p:sldId id="262" r:id="rId3"/>
    <p:sldId id="265" r:id="rId4"/>
    <p:sldId id="266" r:id="rId5"/>
    <p:sldId id="267" r:id="rId6"/>
    <p:sldId id="261" r:id="rId7"/>
    <p:sldId id="285" r:id="rId8"/>
    <p:sldId id="263" r:id="rId9"/>
    <p:sldId id="268" r:id="rId10"/>
    <p:sldId id="309" r:id="rId11"/>
    <p:sldId id="310" r:id="rId12"/>
    <p:sldId id="311" r:id="rId13"/>
    <p:sldId id="284" r:id="rId14"/>
    <p:sldId id="304" r:id="rId15"/>
    <p:sldId id="278" r:id="rId16"/>
    <p:sldId id="270" r:id="rId17"/>
    <p:sldId id="271" r:id="rId18"/>
    <p:sldId id="269" r:id="rId19"/>
    <p:sldId id="305" r:id="rId20"/>
    <p:sldId id="279" r:id="rId21"/>
    <p:sldId id="280" r:id="rId22"/>
    <p:sldId id="281" r:id="rId23"/>
    <p:sldId id="275" r:id="rId24"/>
    <p:sldId id="276" r:id="rId25"/>
    <p:sldId id="288" r:id="rId26"/>
    <p:sldId id="289" r:id="rId27"/>
    <p:sldId id="307" r:id="rId28"/>
    <p:sldId id="314" r:id="rId29"/>
    <p:sldId id="313" r:id="rId30"/>
    <p:sldId id="297" r:id="rId31"/>
    <p:sldId id="298" r:id="rId32"/>
    <p:sldId id="299" r:id="rId33"/>
    <p:sldId id="300" r:id="rId34"/>
    <p:sldId id="301" r:id="rId35"/>
    <p:sldId id="302" r:id="rId36"/>
    <p:sldId id="303" r:id="rId37"/>
    <p:sldId id="315" r:id="rId38"/>
    <p:sldId id="317" r:id="rId39"/>
    <p:sldId id="31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9"/>
    <p:restoredTop sz="94896"/>
  </p:normalViewPr>
  <p:slideViewPr>
    <p:cSldViewPr snapToGrid="0" snapToObjects="1">
      <p:cViewPr varScale="1">
        <p:scale>
          <a:sx n="93" d="100"/>
          <a:sy n="93" d="100"/>
        </p:scale>
        <p:origin x="-44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7991C-01EC-48B9-B00D-E5B4E7CBEF5E}" type="doc">
      <dgm:prSet loTypeId="urn:microsoft.com/office/officeart/2005/8/layout/venn1" loCatId="relationship" qsTypeId="urn:microsoft.com/office/officeart/2005/8/quickstyle/simple1" qsCatId="simple" csTypeId="urn:microsoft.com/office/officeart/2005/8/colors/accent1_2" csCatId="accent1" phldr="1"/>
      <dgm:spPr/>
    </dgm:pt>
    <dgm:pt modelId="{D44403CB-4B12-4AAC-9481-F52490A72FE3}">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ea typeface="ＭＳ Ｐゴシック" pitchFamily="-112" charset="-128"/>
            </a:rPr>
            <a:t>Explicit</a:t>
          </a:r>
        </a:p>
      </dgm:t>
    </dgm:pt>
    <dgm:pt modelId="{023CBE19-B534-47CD-815B-50F8BD10DCB9}" type="parTrans" cxnId="{0BDC5F57-4F42-49B8-AA01-C79EF6D26A1A}">
      <dgm:prSet/>
      <dgm:spPr/>
      <dgm:t>
        <a:bodyPr/>
        <a:lstStyle/>
        <a:p>
          <a:endParaRPr lang="en-US"/>
        </a:p>
      </dgm:t>
    </dgm:pt>
    <dgm:pt modelId="{11E12C7B-819D-4FA3-A600-3D5263D8E9A4}" type="sibTrans" cxnId="{0BDC5F57-4F42-49B8-AA01-C79EF6D26A1A}">
      <dgm:prSet/>
      <dgm:spPr/>
      <dgm:t>
        <a:bodyPr/>
        <a:lstStyle/>
        <a:p>
          <a:endParaRPr lang="en-US"/>
        </a:p>
      </dgm:t>
    </dgm:pt>
    <dgm:pt modelId="{92BB4A2F-D779-458C-AC59-7F042F9F811F}">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ea typeface="ＭＳ Ｐゴシック" pitchFamily="-112" charset="-128"/>
            </a:rPr>
            <a:t>Applied</a:t>
          </a:r>
        </a:p>
      </dgm:t>
    </dgm:pt>
    <dgm:pt modelId="{A2AF680F-08FF-4225-9FE4-6E395B5E4113}" type="parTrans" cxnId="{1F8854BC-B87D-4535-859A-831692937421}">
      <dgm:prSet/>
      <dgm:spPr/>
      <dgm:t>
        <a:bodyPr/>
        <a:lstStyle/>
        <a:p>
          <a:endParaRPr lang="en-US"/>
        </a:p>
      </dgm:t>
    </dgm:pt>
    <dgm:pt modelId="{31E768E1-481C-4A55-A2DC-4F7514C933E1}" type="sibTrans" cxnId="{1F8854BC-B87D-4535-859A-831692937421}">
      <dgm:prSet/>
      <dgm:spPr/>
      <dgm:t>
        <a:bodyPr/>
        <a:lstStyle/>
        <a:p>
          <a:endParaRPr lang="en-US"/>
        </a:p>
      </dgm:t>
    </dgm:pt>
    <dgm:pt modelId="{4DBD9968-4423-4A6F-B0B9-FC99897C6BD9}">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ea typeface="ＭＳ Ｐゴシック" pitchFamily="-112" charset="-128"/>
            </a:rPr>
            <a:t>Relevant</a:t>
          </a:r>
        </a:p>
      </dgm:t>
    </dgm:pt>
    <dgm:pt modelId="{931F5DC9-5A47-4136-A661-9A8769035F38}" type="parTrans" cxnId="{1C2981E2-CFE9-4E34-9676-66BCE5791DF2}">
      <dgm:prSet/>
      <dgm:spPr/>
      <dgm:t>
        <a:bodyPr/>
        <a:lstStyle/>
        <a:p>
          <a:endParaRPr lang="en-US"/>
        </a:p>
      </dgm:t>
    </dgm:pt>
    <dgm:pt modelId="{60600117-2EB8-4520-9E84-3550FF4D6AF2}" type="sibTrans" cxnId="{1C2981E2-CFE9-4E34-9676-66BCE5791DF2}">
      <dgm:prSet/>
      <dgm:spPr/>
      <dgm:t>
        <a:bodyPr/>
        <a:lstStyle/>
        <a:p>
          <a:endParaRPr lang="en-US"/>
        </a:p>
      </dgm:t>
    </dgm:pt>
    <dgm:pt modelId="{9608F5AA-ADC7-4B22-A040-AD550D59C799}" type="pres">
      <dgm:prSet presAssocID="{C637991C-01EC-48B9-B00D-E5B4E7CBEF5E}" presName="compositeShape" presStyleCnt="0">
        <dgm:presLayoutVars>
          <dgm:chMax val="7"/>
          <dgm:dir/>
          <dgm:resizeHandles val="exact"/>
        </dgm:presLayoutVars>
      </dgm:prSet>
      <dgm:spPr/>
    </dgm:pt>
    <dgm:pt modelId="{4CACEA5F-CCC5-4ED4-A83A-DDFAA4C45406}" type="pres">
      <dgm:prSet presAssocID="{D44403CB-4B12-4AAC-9481-F52490A72FE3}" presName="circ1" presStyleLbl="vennNode1" presStyleIdx="0" presStyleCnt="3" custScaleY="64765"/>
      <dgm:spPr/>
      <dgm:t>
        <a:bodyPr/>
        <a:lstStyle/>
        <a:p>
          <a:endParaRPr lang="en-US"/>
        </a:p>
      </dgm:t>
    </dgm:pt>
    <dgm:pt modelId="{5381D532-6B2A-48BC-80E3-473531863824}" type="pres">
      <dgm:prSet presAssocID="{D44403CB-4B12-4AAC-9481-F52490A72FE3}" presName="circ1Tx" presStyleLbl="revTx" presStyleIdx="0" presStyleCnt="0">
        <dgm:presLayoutVars>
          <dgm:chMax val="0"/>
          <dgm:chPref val="0"/>
          <dgm:bulletEnabled val="1"/>
        </dgm:presLayoutVars>
      </dgm:prSet>
      <dgm:spPr/>
      <dgm:t>
        <a:bodyPr/>
        <a:lstStyle/>
        <a:p>
          <a:endParaRPr lang="en-US"/>
        </a:p>
      </dgm:t>
    </dgm:pt>
    <dgm:pt modelId="{87226203-85C6-4149-8196-B3DC0AFDB21D}" type="pres">
      <dgm:prSet presAssocID="{92BB4A2F-D779-458C-AC59-7F042F9F811F}" presName="circ2" presStyleLbl="vennNode1" presStyleIdx="1" presStyleCnt="3" custScaleY="77712"/>
      <dgm:spPr/>
      <dgm:t>
        <a:bodyPr/>
        <a:lstStyle/>
        <a:p>
          <a:endParaRPr lang="en-US"/>
        </a:p>
      </dgm:t>
    </dgm:pt>
    <dgm:pt modelId="{17BC68BD-CA93-4AD5-9012-2CD23D1A9039}" type="pres">
      <dgm:prSet presAssocID="{92BB4A2F-D779-458C-AC59-7F042F9F811F}" presName="circ2Tx" presStyleLbl="revTx" presStyleIdx="0" presStyleCnt="0">
        <dgm:presLayoutVars>
          <dgm:chMax val="0"/>
          <dgm:chPref val="0"/>
          <dgm:bulletEnabled val="1"/>
        </dgm:presLayoutVars>
      </dgm:prSet>
      <dgm:spPr/>
      <dgm:t>
        <a:bodyPr/>
        <a:lstStyle/>
        <a:p>
          <a:endParaRPr lang="en-US"/>
        </a:p>
      </dgm:t>
    </dgm:pt>
    <dgm:pt modelId="{5A550E3D-7CCA-4003-93D1-E8E7F252232C}" type="pres">
      <dgm:prSet presAssocID="{4DBD9968-4423-4A6F-B0B9-FC99897C6BD9}" presName="circ3" presStyleLbl="vennNode1" presStyleIdx="2" presStyleCnt="3" custScaleY="73644"/>
      <dgm:spPr/>
      <dgm:t>
        <a:bodyPr/>
        <a:lstStyle/>
        <a:p>
          <a:endParaRPr lang="en-US"/>
        </a:p>
      </dgm:t>
    </dgm:pt>
    <dgm:pt modelId="{AF0E5434-6C0B-4F61-AC59-4914CEAB3101}" type="pres">
      <dgm:prSet presAssocID="{4DBD9968-4423-4A6F-B0B9-FC99897C6BD9}" presName="circ3Tx" presStyleLbl="revTx" presStyleIdx="0" presStyleCnt="0">
        <dgm:presLayoutVars>
          <dgm:chMax val="0"/>
          <dgm:chPref val="0"/>
          <dgm:bulletEnabled val="1"/>
        </dgm:presLayoutVars>
      </dgm:prSet>
      <dgm:spPr/>
      <dgm:t>
        <a:bodyPr/>
        <a:lstStyle/>
        <a:p>
          <a:endParaRPr lang="en-US"/>
        </a:p>
      </dgm:t>
    </dgm:pt>
  </dgm:ptLst>
  <dgm:cxnLst>
    <dgm:cxn modelId="{DAB672AA-084E-364A-A1F3-584049F83882}" type="presOf" srcId="{4DBD9968-4423-4A6F-B0B9-FC99897C6BD9}" destId="{5A550E3D-7CCA-4003-93D1-E8E7F252232C}" srcOrd="0" destOrd="0" presId="urn:microsoft.com/office/officeart/2005/8/layout/venn1"/>
    <dgm:cxn modelId="{0BDC5F57-4F42-49B8-AA01-C79EF6D26A1A}" srcId="{C637991C-01EC-48B9-B00D-E5B4E7CBEF5E}" destId="{D44403CB-4B12-4AAC-9481-F52490A72FE3}" srcOrd="0" destOrd="0" parTransId="{023CBE19-B534-47CD-815B-50F8BD10DCB9}" sibTransId="{11E12C7B-819D-4FA3-A600-3D5263D8E9A4}"/>
    <dgm:cxn modelId="{8CE0FE0A-1409-6747-AF4D-BEB069D09CC7}" type="presOf" srcId="{C637991C-01EC-48B9-B00D-E5B4E7CBEF5E}" destId="{9608F5AA-ADC7-4B22-A040-AD550D59C799}" srcOrd="0" destOrd="0" presId="urn:microsoft.com/office/officeart/2005/8/layout/venn1"/>
    <dgm:cxn modelId="{9190B58D-6E6A-A948-8E96-C599FFC6B053}" type="presOf" srcId="{92BB4A2F-D779-458C-AC59-7F042F9F811F}" destId="{87226203-85C6-4149-8196-B3DC0AFDB21D}" srcOrd="0" destOrd="0" presId="urn:microsoft.com/office/officeart/2005/8/layout/venn1"/>
    <dgm:cxn modelId="{1F8854BC-B87D-4535-859A-831692937421}" srcId="{C637991C-01EC-48B9-B00D-E5B4E7CBEF5E}" destId="{92BB4A2F-D779-458C-AC59-7F042F9F811F}" srcOrd="1" destOrd="0" parTransId="{A2AF680F-08FF-4225-9FE4-6E395B5E4113}" sibTransId="{31E768E1-481C-4A55-A2DC-4F7514C933E1}"/>
    <dgm:cxn modelId="{AC4CAFC5-E187-C44B-B532-14B696BA3272}" type="presOf" srcId="{D44403CB-4B12-4AAC-9481-F52490A72FE3}" destId="{5381D532-6B2A-48BC-80E3-473531863824}" srcOrd="1" destOrd="0" presId="urn:microsoft.com/office/officeart/2005/8/layout/venn1"/>
    <dgm:cxn modelId="{970FEE9A-01E3-C745-965A-9A36EFE2357B}" type="presOf" srcId="{92BB4A2F-D779-458C-AC59-7F042F9F811F}" destId="{17BC68BD-CA93-4AD5-9012-2CD23D1A9039}" srcOrd="1" destOrd="0" presId="urn:microsoft.com/office/officeart/2005/8/layout/venn1"/>
    <dgm:cxn modelId="{CE064DDF-D545-1A47-910A-6FD412D1CACE}" type="presOf" srcId="{D44403CB-4B12-4AAC-9481-F52490A72FE3}" destId="{4CACEA5F-CCC5-4ED4-A83A-DDFAA4C45406}" srcOrd="0" destOrd="0" presId="urn:microsoft.com/office/officeart/2005/8/layout/venn1"/>
    <dgm:cxn modelId="{1C2981E2-CFE9-4E34-9676-66BCE5791DF2}" srcId="{C637991C-01EC-48B9-B00D-E5B4E7CBEF5E}" destId="{4DBD9968-4423-4A6F-B0B9-FC99897C6BD9}" srcOrd="2" destOrd="0" parTransId="{931F5DC9-5A47-4136-A661-9A8769035F38}" sibTransId="{60600117-2EB8-4520-9E84-3550FF4D6AF2}"/>
    <dgm:cxn modelId="{6D45197D-FBCD-9941-BCD6-BB6846AD60F4}" type="presOf" srcId="{4DBD9968-4423-4A6F-B0B9-FC99897C6BD9}" destId="{AF0E5434-6C0B-4F61-AC59-4914CEAB3101}" srcOrd="1" destOrd="0" presId="urn:microsoft.com/office/officeart/2005/8/layout/venn1"/>
    <dgm:cxn modelId="{96EE91CA-19AE-3247-8DA2-B022236542FB}" type="presParOf" srcId="{9608F5AA-ADC7-4B22-A040-AD550D59C799}" destId="{4CACEA5F-CCC5-4ED4-A83A-DDFAA4C45406}" srcOrd="0" destOrd="0" presId="urn:microsoft.com/office/officeart/2005/8/layout/venn1"/>
    <dgm:cxn modelId="{3D18CCE3-6ED2-124D-8921-712E26F537C6}" type="presParOf" srcId="{9608F5AA-ADC7-4B22-A040-AD550D59C799}" destId="{5381D532-6B2A-48BC-80E3-473531863824}" srcOrd="1" destOrd="0" presId="urn:microsoft.com/office/officeart/2005/8/layout/venn1"/>
    <dgm:cxn modelId="{8E9FA3FF-1C1B-7E4D-81A8-3F4908E984F3}" type="presParOf" srcId="{9608F5AA-ADC7-4B22-A040-AD550D59C799}" destId="{87226203-85C6-4149-8196-B3DC0AFDB21D}" srcOrd="2" destOrd="0" presId="urn:microsoft.com/office/officeart/2005/8/layout/venn1"/>
    <dgm:cxn modelId="{321289DC-B4FD-4540-BAC8-813F75236365}" type="presParOf" srcId="{9608F5AA-ADC7-4B22-A040-AD550D59C799}" destId="{17BC68BD-CA93-4AD5-9012-2CD23D1A9039}" srcOrd="3" destOrd="0" presId="urn:microsoft.com/office/officeart/2005/8/layout/venn1"/>
    <dgm:cxn modelId="{77F73106-2184-F84C-B36D-59912DA44823}" type="presParOf" srcId="{9608F5AA-ADC7-4B22-A040-AD550D59C799}" destId="{5A550E3D-7CCA-4003-93D1-E8E7F252232C}" srcOrd="4" destOrd="0" presId="urn:microsoft.com/office/officeart/2005/8/layout/venn1"/>
    <dgm:cxn modelId="{AEEF64D0-3A04-BB45-BFD3-29927F458A9F}" type="presParOf" srcId="{9608F5AA-ADC7-4B22-A040-AD550D59C799}" destId="{AF0E5434-6C0B-4F61-AC59-4914CEAB3101}" srcOrd="5" destOrd="0" presId="urn:microsoft.com/office/officeart/2005/8/layout/ven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7991C-01EC-48B9-B00D-E5B4E7CBEF5E}" type="doc">
      <dgm:prSet loTypeId="urn:microsoft.com/office/officeart/2005/8/layout/venn1" loCatId="relationship" qsTypeId="urn:microsoft.com/office/officeart/2005/8/quickstyle/simple1" qsCatId="simple" csTypeId="urn:microsoft.com/office/officeart/2005/8/colors/accent1_2" csCatId="accent1" phldr="1"/>
      <dgm:spPr/>
    </dgm:pt>
    <dgm:pt modelId="{D44403CB-4B12-4AAC-9481-F52490A72FE3}">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ea typeface="ＭＳ Ｐゴシック" pitchFamily="-112" charset="-128"/>
            </a:rPr>
            <a:t>Explicit</a:t>
          </a:r>
        </a:p>
      </dgm:t>
    </dgm:pt>
    <dgm:pt modelId="{023CBE19-B534-47CD-815B-50F8BD10DCB9}" type="parTrans" cxnId="{0BDC5F57-4F42-49B8-AA01-C79EF6D26A1A}">
      <dgm:prSet/>
      <dgm:spPr/>
      <dgm:t>
        <a:bodyPr/>
        <a:lstStyle/>
        <a:p>
          <a:endParaRPr lang="en-US"/>
        </a:p>
      </dgm:t>
    </dgm:pt>
    <dgm:pt modelId="{11E12C7B-819D-4FA3-A600-3D5263D8E9A4}" type="sibTrans" cxnId="{0BDC5F57-4F42-49B8-AA01-C79EF6D26A1A}">
      <dgm:prSet/>
      <dgm:spPr/>
      <dgm:t>
        <a:bodyPr/>
        <a:lstStyle/>
        <a:p>
          <a:endParaRPr lang="en-US"/>
        </a:p>
      </dgm:t>
    </dgm:pt>
    <dgm:pt modelId="{92BB4A2F-D779-458C-AC59-7F042F9F811F}">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ea typeface="ＭＳ Ｐゴシック" pitchFamily="-112" charset="-128"/>
            </a:rPr>
            <a:t>Applied</a:t>
          </a:r>
        </a:p>
      </dgm:t>
    </dgm:pt>
    <dgm:pt modelId="{A2AF680F-08FF-4225-9FE4-6E395B5E4113}" type="parTrans" cxnId="{1F8854BC-B87D-4535-859A-831692937421}">
      <dgm:prSet/>
      <dgm:spPr/>
      <dgm:t>
        <a:bodyPr/>
        <a:lstStyle/>
        <a:p>
          <a:endParaRPr lang="en-US"/>
        </a:p>
      </dgm:t>
    </dgm:pt>
    <dgm:pt modelId="{31E768E1-481C-4A55-A2DC-4F7514C933E1}" type="sibTrans" cxnId="{1F8854BC-B87D-4535-859A-831692937421}">
      <dgm:prSet/>
      <dgm:spPr/>
      <dgm:t>
        <a:bodyPr/>
        <a:lstStyle/>
        <a:p>
          <a:endParaRPr lang="en-US"/>
        </a:p>
      </dgm:t>
    </dgm:pt>
    <dgm:pt modelId="{4DBD9968-4423-4A6F-B0B9-FC99897C6BD9}">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ea typeface="ＭＳ Ｐゴシック" pitchFamily="-112" charset="-128"/>
            </a:rPr>
            <a:t>Relevant</a:t>
          </a:r>
        </a:p>
      </dgm:t>
    </dgm:pt>
    <dgm:pt modelId="{931F5DC9-5A47-4136-A661-9A8769035F38}" type="parTrans" cxnId="{1C2981E2-CFE9-4E34-9676-66BCE5791DF2}">
      <dgm:prSet/>
      <dgm:spPr/>
      <dgm:t>
        <a:bodyPr/>
        <a:lstStyle/>
        <a:p>
          <a:endParaRPr lang="en-US"/>
        </a:p>
      </dgm:t>
    </dgm:pt>
    <dgm:pt modelId="{60600117-2EB8-4520-9E84-3550FF4D6AF2}" type="sibTrans" cxnId="{1C2981E2-CFE9-4E34-9676-66BCE5791DF2}">
      <dgm:prSet/>
      <dgm:spPr/>
      <dgm:t>
        <a:bodyPr/>
        <a:lstStyle/>
        <a:p>
          <a:endParaRPr lang="en-US"/>
        </a:p>
      </dgm:t>
    </dgm:pt>
    <dgm:pt modelId="{9608F5AA-ADC7-4B22-A040-AD550D59C799}" type="pres">
      <dgm:prSet presAssocID="{C637991C-01EC-48B9-B00D-E5B4E7CBEF5E}" presName="compositeShape" presStyleCnt="0">
        <dgm:presLayoutVars>
          <dgm:chMax val="7"/>
          <dgm:dir/>
          <dgm:resizeHandles val="exact"/>
        </dgm:presLayoutVars>
      </dgm:prSet>
      <dgm:spPr/>
    </dgm:pt>
    <dgm:pt modelId="{4CACEA5F-CCC5-4ED4-A83A-DDFAA4C45406}" type="pres">
      <dgm:prSet presAssocID="{D44403CB-4B12-4AAC-9481-F52490A72FE3}" presName="circ1" presStyleLbl="vennNode1" presStyleIdx="0" presStyleCnt="3" custScaleY="64765" custLinFactNeighborX="1323" custLinFactNeighborY="460"/>
      <dgm:spPr/>
      <dgm:t>
        <a:bodyPr/>
        <a:lstStyle/>
        <a:p>
          <a:endParaRPr lang="en-US"/>
        </a:p>
      </dgm:t>
    </dgm:pt>
    <dgm:pt modelId="{5381D532-6B2A-48BC-80E3-473531863824}" type="pres">
      <dgm:prSet presAssocID="{D44403CB-4B12-4AAC-9481-F52490A72FE3}" presName="circ1Tx" presStyleLbl="revTx" presStyleIdx="0" presStyleCnt="0">
        <dgm:presLayoutVars>
          <dgm:chMax val="0"/>
          <dgm:chPref val="0"/>
          <dgm:bulletEnabled val="1"/>
        </dgm:presLayoutVars>
      </dgm:prSet>
      <dgm:spPr/>
      <dgm:t>
        <a:bodyPr/>
        <a:lstStyle/>
        <a:p>
          <a:endParaRPr lang="en-US"/>
        </a:p>
      </dgm:t>
    </dgm:pt>
    <dgm:pt modelId="{87226203-85C6-4149-8196-B3DC0AFDB21D}" type="pres">
      <dgm:prSet presAssocID="{92BB4A2F-D779-458C-AC59-7F042F9F811F}" presName="circ2" presStyleLbl="vennNode1" presStyleIdx="1" presStyleCnt="3" custScaleY="77712" custLinFactNeighborX="856" custLinFactNeighborY="-9894"/>
      <dgm:spPr/>
      <dgm:t>
        <a:bodyPr/>
        <a:lstStyle/>
        <a:p>
          <a:endParaRPr lang="en-US"/>
        </a:p>
      </dgm:t>
    </dgm:pt>
    <dgm:pt modelId="{17BC68BD-CA93-4AD5-9012-2CD23D1A9039}" type="pres">
      <dgm:prSet presAssocID="{92BB4A2F-D779-458C-AC59-7F042F9F811F}" presName="circ2Tx" presStyleLbl="revTx" presStyleIdx="0" presStyleCnt="0">
        <dgm:presLayoutVars>
          <dgm:chMax val="0"/>
          <dgm:chPref val="0"/>
          <dgm:bulletEnabled val="1"/>
        </dgm:presLayoutVars>
      </dgm:prSet>
      <dgm:spPr/>
      <dgm:t>
        <a:bodyPr/>
        <a:lstStyle/>
        <a:p>
          <a:endParaRPr lang="en-US"/>
        </a:p>
      </dgm:t>
    </dgm:pt>
    <dgm:pt modelId="{5A550E3D-7CCA-4003-93D1-E8E7F252232C}" type="pres">
      <dgm:prSet presAssocID="{4DBD9968-4423-4A6F-B0B9-FC99897C6BD9}" presName="circ3" presStyleLbl="vennNode1" presStyleIdx="2" presStyleCnt="3" custScaleY="73644" custLinFactNeighborX="4064" custLinFactNeighborY="-9549"/>
      <dgm:spPr/>
      <dgm:t>
        <a:bodyPr/>
        <a:lstStyle/>
        <a:p>
          <a:endParaRPr lang="en-US"/>
        </a:p>
      </dgm:t>
    </dgm:pt>
    <dgm:pt modelId="{AF0E5434-6C0B-4F61-AC59-4914CEAB3101}" type="pres">
      <dgm:prSet presAssocID="{4DBD9968-4423-4A6F-B0B9-FC99897C6BD9}" presName="circ3Tx" presStyleLbl="revTx" presStyleIdx="0" presStyleCnt="0">
        <dgm:presLayoutVars>
          <dgm:chMax val="0"/>
          <dgm:chPref val="0"/>
          <dgm:bulletEnabled val="1"/>
        </dgm:presLayoutVars>
      </dgm:prSet>
      <dgm:spPr/>
      <dgm:t>
        <a:bodyPr/>
        <a:lstStyle/>
        <a:p>
          <a:endParaRPr lang="en-US"/>
        </a:p>
      </dgm:t>
    </dgm:pt>
  </dgm:ptLst>
  <dgm:cxnLst>
    <dgm:cxn modelId="{1F35E564-93A9-AD48-83EA-CC4A164B9B0F}" type="presOf" srcId="{92BB4A2F-D779-458C-AC59-7F042F9F811F}" destId="{87226203-85C6-4149-8196-B3DC0AFDB21D}" srcOrd="0" destOrd="0" presId="urn:microsoft.com/office/officeart/2005/8/layout/venn1"/>
    <dgm:cxn modelId="{2BCBC1C2-08D0-9046-923F-B835C0C8DFE2}" type="presOf" srcId="{D44403CB-4B12-4AAC-9481-F52490A72FE3}" destId="{5381D532-6B2A-48BC-80E3-473531863824}" srcOrd="1" destOrd="0" presId="urn:microsoft.com/office/officeart/2005/8/layout/venn1"/>
    <dgm:cxn modelId="{1C2981E2-CFE9-4E34-9676-66BCE5791DF2}" srcId="{C637991C-01EC-48B9-B00D-E5B4E7CBEF5E}" destId="{4DBD9968-4423-4A6F-B0B9-FC99897C6BD9}" srcOrd="2" destOrd="0" parTransId="{931F5DC9-5A47-4136-A661-9A8769035F38}" sibTransId="{60600117-2EB8-4520-9E84-3550FF4D6AF2}"/>
    <dgm:cxn modelId="{3F604095-C2FC-724F-837B-1B78316D0C5D}" type="presOf" srcId="{92BB4A2F-D779-458C-AC59-7F042F9F811F}" destId="{17BC68BD-CA93-4AD5-9012-2CD23D1A9039}" srcOrd="1" destOrd="0" presId="urn:microsoft.com/office/officeart/2005/8/layout/venn1"/>
    <dgm:cxn modelId="{FB893AD0-36E4-E942-A406-89BDADD6B89D}" type="presOf" srcId="{4DBD9968-4423-4A6F-B0B9-FC99897C6BD9}" destId="{AF0E5434-6C0B-4F61-AC59-4914CEAB3101}" srcOrd="1" destOrd="0" presId="urn:microsoft.com/office/officeart/2005/8/layout/venn1"/>
    <dgm:cxn modelId="{7F9E4D71-57E9-6A47-9870-D529239C12AE}" type="presOf" srcId="{C637991C-01EC-48B9-B00D-E5B4E7CBEF5E}" destId="{9608F5AA-ADC7-4B22-A040-AD550D59C799}" srcOrd="0" destOrd="0" presId="urn:microsoft.com/office/officeart/2005/8/layout/venn1"/>
    <dgm:cxn modelId="{1F8854BC-B87D-4535-859A-831692937421}" srcId="{C637991C-01EC-48B9-B00D-E5B4E7CBEF5E}" destId="{92BB4A2F-D779-458C-AC59-7F042F9F811F}" srcOrd="1" destOrd="0" parTransId="{A2AF680F-08FF-4225-9FE4-6E395B5E4113}" sibTransId="{31E768E1-481C-4A55-A2DC-4F7514C933E1}"/>
    <dgm:cxn modelId="{1650FF82-6F7F-6949-89C1-37F7B59364D4}" type="presOf" srcId="{D44403CB-4B12-4AAC-9481-F52490A72FE3}" destId="{4CACEA5F-CCC5-4ED4-A83A-DDFAA4C45406}" srcOrd="0" destOrd="0" presId="urn:microsoft.com/office/officeart/2005/8/layout/venn1"/>
    <dgm:cxn modelId="{99F05DF4-4B72-594C-97EA-BE3A357AE7C2}" type="presOf" srcId="{4DBD9968-4423-4A6F-B0B9-FC99897C6BD9}" destId="{5A550E3D-7CCA-4003-93D1-E8E7F252232C}" srcOrd="0" destOrd="0" presId="urn:microsoft.com/office/officeart/2005/8/layout/venn1"/>
    <dgm:cxn modelId="{0BDC5F57-4F42-49B8-AA01-C79EF6D26A1A}" srcId="{C637991C-01EC-48B9-B00D-E5B4E7CBEF5E}" destId="{D44403CB-4B12-4AAC-9481-F52490A72FE3}" srcOrd="0" destOrd="0" parTransId="{023CBE19-B534-47CD-815B-50F8BD10DCB9}" sibTransId="{11E12C7B-819D-4FA3-A600-3D5263D8E9A4}"/>
    <dgm:cxn modelId="{58139A46-A9E8-7641-B6B0-E7D6818FB909}" type="presParOf" srcId="{9608F5AA-ADC7-4B22-A040-AD550D59C799}" destId="{4CACEA5F-CCC5-4ED4-A83A-DDFAA4C45406}" srcOrd="0" destOrd="0" presId="urn:microsoft.com/office/officeart/2005/8/layout/venn1"/>
    <dgm:cxn modelId="{933C9CD5-194E-5A49-A9A8-5D32AF4F47A9}" type="presParOf" srcId="{9608F5AA-ADC7-4B22-A040-AD550D59C799}" destId="{5381D532-6B2A-48BC-80E3-473531863824}" srcOrd="1" destOrd="0" presId="urn:microsoft.com/office/officeart/2005/8/layout/venn1"/>
    <dgm:cxn modelId="{CC855E8D-FDF7-2943-AE39-795E80852459}" type="presParOf" srcId="{9608F5AA-ADC7-4B22-A040-AD550D59C799}" destId="{87226203-85C6-4149-8196-B3DC0AFDB21D}" srcOrd="2" destOrd="0" presId="urn:microsoft.com/office/officeart/2005/8/layout/venn1"/>
    <dgm:cxn modelId="{33B88B9A-77A6-A241-8D31-5CBDE84C881D}" type="presParOf" srcId="{9608F5AA-ADC7-4B22-A040-AD550D59C799}" destId="{17BC68BD-CA93-4AD5-9012-2CD23D1A9039}" srcOrd="3" destOrd="0" presId="urn:microsoft.com/office/officeart/2005/8/layout/venn1"/>
    <dgm:cxn modelId="{AF52EE3B-6AAF-E54D-972B-43804819E2B6}" type="presParOf" srcId="{9608F5AA-ADC7-4B22-A040-AD550D59C799}" destId="{5A550E3D-7CCA-4003-93D1-E8E7F252232C}" srcOrd="4" destOrd="0" presId="urn:microsoft.com/office/officeart/2005/8/layout/venn1"/>
    <dgm:cxn modelId="{D7EC7DAD-B336-964E-8034-690AF6FEEC18}" type="presParOf" srcId="{9608F5AA-ADC7-4B22-A040-AD550D59C799}" destId="{AF0E5434-6C0B-4F61-AC59-4914CEAB3101}" srcOrd="5" destOrd="0" presId="urn:microsoft.com/office/officeart/2005/8/layout/ven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CEA5F-CCC5-4ED4-A83A-DDFAA4C45406}">
      <dsp:nvSpPr>
        <dsp:cNvPr id="0" name=""/>
        <dsp:cNvSpPr/>
      </dsp:nvSpPr>
      <dsp:spPr>
        <a:xfrm>
          <a:off x="2865119" y="474224"/>
          <a:ext cx="2880360" cy="18654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dirty="0" smtClean="0">
              <a:ln>
                <a:noFill/>
              </a:ln>
              <a:solidFill>
                <a:srgbClr val="FFFF00"/>
              </a:solidFill>
              <a:effectLst/>
              <a:latin typeface="Arial" charset="0"/>
              <a:ea typeface="ＭＳ Ｐゴシック" pitchFamily="-112" charset="-128"/>
            </a:rPr>
            <a:t>Explicit</a:t>
          </a:r>
        </a:p>
      </dsp:txBody>
      <dsp:txXfrm>
        <a:off x="3249168" y="800681"/>
        <a:ext cx="2112264" cy="839459"/>
      </dsp:txXfrm>
    </dsp:sp>
    <dsp:sp modelId="{87226203-85C6-4149-8196-B3DC0AFDB21D}">
      <dsp:nvSpPr>
        <dsp:cNvPr id="0" name=""/>
        <dsp:cNvSpPr/>
      </dsp:nvSpPr>
      <dsp:spPr>
        <a:xfrm>
          <a:off x="3904449" y="2087989"/>
          <a:ext cx="2880360" cy="223838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dirty="0" smtClean="0">
              <a:ln>
                <a:noFill/>
              </a:ln>
              <a:solidFill>
                <a:srgbClr val="FFFF00"/>
              </a:solidFill>
              <a:effectLst/>
              <a:latin typeface="Arial" charset="0"/>
              <a:ea typeface="ＭＳ Ｐゴシック" pitchFamily="-112" charset="-128"/>
            </a:rPr>
            <a:t>Applied</a:t>
          </a:r>
        </a:p>
      </dsp:txBody>
      <dsp:txXfrm>
        <a:off x="4785360" y="2666239"/>
        <a:ext cx="1728216" cy="1231111"/>
      </dsp:txXfrm>
    </dsp:sp>
    <dsp:sp modelId="{5A550E3D-7CCA-4003-93D1-E8E7F252232C}">
      <dsp:nvSpPr>
        <dsp:cNvPr id="0" name=""/>
        <dsp:cNvSpPr/>
      </dsp:nvSpPr>
      <dsp:spPr>
        <a:xfrm>
          <a:off x="1825790" y="2146576"/>
          <a:ext cx="2880360" cy="212121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dirty="0" smtClean="0">
              <a:ln>
                <a:noFill/>
              </a:ln>
              <a:solidFill>
                <a:srgbClr val="FFFF00"/>
              </a:solidFill>
              <a:effectLst/>
              <a:latin typeface="Arial" charset="0"/>
              <a:ea typeface="ＭＳ Ｐゴシック" pitchFamily="-112" charset="-128"/>
            </a:rPr>
            <a:t>Relevant</a:t>
          </a:r>
        </a:p>
      </dsp:txBody>
      <dsp:txXfrm>
        <a:off x="2097023" y="2694556"/>
        <a:ext cx="1728216" cy="1166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CEA5F-CCC5-4ED4-A83A-DDFAA4C45406}">
      <dsp:nvSpPr>
        <dsp:cNvPr id="0" name=""/>
        <dsp:cNvSpPr/>
      </dsp:nvSpPr>
      <dsp:spPr>
        <a:xfrm>
          <a:off x="2797475" y="524242"/>
          <a:ext cx="3097612" cy="200616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dirty="0" smtClean="0">
              <a:ln>
                <a:noFill/>
              </a:ln>
              <a:solidFill>
                <a:srgbClr val="FFFF00"/>
              </a:solidFill>
              <a:effectLst/>
              <a:latin typeface="Arial" charset="0"/>
              <a:ea typeface="ＭＳ Ｐゴシック" pitchFamily="-112" charset="-128"/>
            </a:rPr>
            <a:t>Explicit</a:t>
          </a:r>
        </a:p>
      </dsp:txBody>
      <dsp:txXfrm>
        <a:off x="3210490" y="875321"/>
        <a:ext cx="2271582" cy="902775"/>
      </dsp:txXfrm>
    </dsp:sp>
    <dsp:sp modelId="{87226203-85C6-4149-8196-B3DC0AFDB21D}">
      <dsp:nvSpPr>
        <dsp:cNvPr id="0" name=""/>
        <dsp:cNvSpPr/>
      </dsp:nvSpPr>
      <dsp:spPr>
        <a:xfrm>
          <a:off x="3900731" y="1938999"/>
          <a:ext cx="3097612" cy="240721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dirty="0" smtClean="0">
              <a:ln>
                <a:noFill/>
              </a:ln>
              <a:solidFill>
                <a:srgbClr val="FFFF00"/>
              </a:solidFill>
              <a:effectLst/>
              <a:latin typeface="Arial" charset="0"/>
              <a:ea typeface="ＭＳ Ｐゴシック" pitchFamily="-112" charset="-128"/>
            </a:rPr>
            <a:t>Applied</a:t>
          </a:r>
        </a:p>
      </dsp:txBody>
      <dsp:txXfrm>
        <a:off x="4848084" y="2560863"/>
        <a:ext cx="1858567" cy="1323969"/>
      </dsp:txXfrm>
    </dsp:sp>
    <dsp:sp modelId="{5A550E3D-7CCA-4003-93D1-E8E7F252232C}">
      <dsp:nvSpPr>
        <dsp:cNvPr id="0" name=""/>
        <dsp:cNvSpPr/>
      </dsp:nvSpPr>
      <dsp:spPr>
        <a:xfrm>
          <a:off x="1764659" y="2012691"/>
          <a:ext cx="3097612" cy="228120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dirty="0" smtClean="0">
              <a:ln>
                <a:noFill/>
              </a:ln>
              <a:solidFill>
                <a:srgbClr val="FFFF00"/>
              </a:solidFill>
              <a:effectLst/>
              <a:latin typeface="Arial" charset="0"/>
              <a:ea typeface="ＭＳ Ｐゴシック" pitchFamily="-112" charset="-128"/>
            </a:rPr>
            <a:t>Relevant</a:t>
          </a:r>
        </a:p>
      </dsp:txBody>
      <dsp:txXfrm>
        <a:off x="2056350" y="2602003"/>
        <a:ext cx="1858567" cy="125466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E936F-B76F-6C45-AF55-C036C8EFBDBC}" type="datetimeFigureOut">
              <a:rPr lang="en-US" smtClean="0"/>
              <a:t>4/11/16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F187E-A1E8-C343-B9A4-CC0EC3A42F99}" type="slidenum">
              <a:rPr lang="en-US" smtClean="0"/>
              <a:t>‹#›</a:t>
            </a:fld>
            <a:endParaRPr lang="en-US" dirty="0"/>
          </a:p>
        </p:txBody>
      </p:sp>
    </p:spTree>
    <p:extLst>
      <p:ext uri="{BB962C8B-B14F-4D97-AF65-F5344CB8AC3E}">
        <p14:creationId xmlns:p14="http://schemas.microsoft.com/office/powerpoint/2010/main" val="14607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F187E-A1E8-C343-B9A4-CC0EC3A42F99}" type="slidenum">
              <a:rPr lang="en-US" smtClean="0"/>
              <a:t>1</a:t>
            </a:fld>
            <a:endParaRPr lang="en-US" dirty="0"/>
          </a:p>
        </p:txBody>
      </p:sp>
    </p:spTree>
    <p:extLst>
      <p:ext uri="{BB962C8B-B14F-4D97-AF65-F5344CB8AC3E}">
        <p14:creationId xmlns:p14="http://schemas.microsoft.com/office/powerpoint/2010/main" val="1981146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Comic Sans MS" charset="0"/>
                <a:ea typeface="ＭＳ Ｐゴシック" charset="0"/>
              </a:defRPr>
            </a:lvl1pPr>
            <a:lvl2pPr marL="742950" indent="-285750">
              <a:defRPr sz="3600">
                <a:solidFill>
                  <a:schemeClr val="tx1"/>
                </a:solidFill>
                <a:latin typeface="Comic Sans MS" charset="0"/>
                <a:ea typeface="ＭＳ Ｐゴシック" charset="0"/>
              </a:defRPr>
            </a:lvl2pPr>
            <a:lvl3pPr marL="1143000" indent="-228600">
              <a:defRPr sz="3600">
                <a:solidFill>
                  <a:schemeClr val="tx1"/>
                </a:solidFill>
                <a:latin typeface="Comic Sans MS" charset="0"/>
                <a:ea typeface="ＭＳ Ｐゴシック" charset="0"/>
              </a:defRPr>
            </a:lvl3pPr>
            <a:lvl4pPr marL="1600200" indent="-228600">
              <a:defRPr sz="3600">
                <a:solidFill>
                  <a:schemeClr val="tx1"/>
                </a:solidFill>
                <a:latin typeface="Comic Sans MS" charset="0"/>
                <a:ea typeface="ＭＳ Ｐゴシック" charset="0"/>
              </a:defRPr>
            </a:lvl4pPr>
            <a:lvl5pPr marL="2057400" indent="-228600">
              <a:defRPr sz="36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36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36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36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3600">
                <a:solidFill>
                  <a:schemeClr val="tx1"/>
                </a:solidFill>
                <a:latin typeface="Comic Sans MS" charset="0"/>
                <a:ea typeface="ＭＳ Ｐゴシック" charset="0"/>
              </a:defRPr>
            </a:lvl9pPr>
          </a:lstStyle>
          <a:p>
            <a:fld id="{8B033E31-3579-0E48-A26B-4D7D90FE1B2C}" type="slidenum">
              <a:rPr lang="en-US" sz="1200">
                <a:latin typeface="Arial" charset="0"/>
              </a:rPr>
              <a:pPr/>
              <a:t>36</a:t>
            </a:fld>
            <a:endParaRPr lang="en-US" sz="1200" dirty="0">
              <a:latin typeface="Arial" charset="0"/>
            </a:endParaRPr>
          </a:p>
        </p:txBody>
      </p:sp>
    </p:spTree>
    <p:extLst>
      <p:ext uri="{BB962C8B-B14F-4D97-AF65-F5344CB8AC3E}">
        <p14:creationId xmlns:p14="http://schemas.microsoft.com/office/powerpoint/2010/main" val="186274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ea typeface="ＭＳ Ｐゴシック" charset="-128"/>
              </a:rPr>
              <a:t>In many cases, our screening and progress monitoring assessment batteries do not provide a comprehensive view of literacy skills or identify our ELLs who are at-risk for later reading difficulties.</a:t>
            </a:r>
            <a:endParaRPr lang="en-US" dirty="0"/>
          </a:p>
        </p:txBody>
      </p:sp>
      <p:sp>
        <p:nvSpPr>
          <p:cNvPr id="4" name="Slide Number Placeholder 3"/>
          <p:cNvSpPr>
            <a:spLocks noGrp="1"/>
          </p:cNvSpPr>
          <p:nvPr>
            <p:ph type="sldNum" sz="quarter" idx="10"/>
          </p:nvPr>
        </p:nvSpPr>
        <p:spPr/>
        <p:txBody>
          <a:bodyPr/>
          <a:lstStyle/>
          <a:p>
            <a:fld id="{683F187E-A1E8-C343-B9A4-CC0EC3A42F99}" type="slidenum">
              <a:rPr lang="en-US" smtClean="0"/>
              <a:t>4</a:t>
            </a:fld>
            <a:endParaRPr lang="en-US" dirty="0"/>
          </a:p>
        </p:txBody>
      </p:sp>
    </p:spTree>
    <p:extLst>
      <p:ext uri="{BB962C8B-B14F-4D97-AF65-F5344CB8AC3E}">
        <p14:creationId xmlns:p14="http://schemas.microsoft.com/office/powerpoint/2010/main" val="195938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ELL children experiencing learning difficulties, it is unclear whether limited language proficiency in English is interfering with learning or is masking a learning disability, or is leading to underperformance on assessments used for identification, which are not culturally and linguistically appropriate for that purpose. Ideally, English language learners should be tested in both their native language and English. </a:t>
            </a:r>
            <a:endParaRPr lang="en-US" dirty="0"/>
          </a:p>
        </p:txBody>
      </p:sp>
      <p:sp>
        <p:nvSpPr>
          <p:cNvPr id="4" name="Slide Number Placeholder 3"/>
          <p:cNvSpPr>
            <a:spLocks noGrp="1"/>
          </p:cNvSpPr>
          <p:nvPr>
            <p:ph type="sldNum" sz="quarter" idx="10"/>
          </p:nvPr>
        </p:nvSpPr>
        <p:spPr/>
        <p:txBody>
          <a:bodyPr/>
          <a:lstStyle/>
          <a:p>
            <a:fld id="{683F187E-A1E8-C343-B9A4-CC0EC3A42F99}" type="slidenum">
              <a:rPr lang="en-US" smtClean="0"/>
              <a:t>5</a:t>
            </a:fld>
            <a:endParaRPr lang="en-US" dirty="0"/>
          </a:p>
        </p:txBody>
      </p:sp>
    </p:spTree>
    <p:extLst>
      <p:ext uri="{BB962C8B-B14F-4D97-AF65-F5344CB8AC3E}">
        <p14:creationId xmlns:p14="http://schemas.microsoft.com/office/powerpoint/2010/main" val="551305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7F1E05C-DB97-AD4E-B9EF-CDC8970A31C2}" type="slidenum">
              <a:rPr lang="en-US" altLang="en-US" sz="1200"/>
              <a:pPr eaLnBrk="1" hangingPunct="1"/>
              <a:t>7</a:t>
            </a:fld>
            <a:endParaRPr lang="en-US" altLang="en-US" sz="1200" dirty="0"/>
          </a:p>
        </p:txBody>
      </p:sp>
      <p:sp>
        <p:nvSpPr>
          <p:cNvPr id="21506"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7"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tLang="en-US" dirty="0">
              <a:latin typeface="Times New Roman" charset="0"/>
              <a:ea typeface="ＭＳ Ｐゴシック" charset="-128"/>
            </a:endParaRPr>
          </a:p>
        </p:txBody>
      </p:sp>
    </p:spTree>
    <p:extLst>
      <p:ext uri="{BB962C8B-B14F-4D97-AF65-F5344CB8AC3E}">
        <p14:creationId xmlns:p14="http://schemas.microsoft.com/office/powerpoint/2010/main" val="1299744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43D51C-0AAF-0F40-B2C0-A26FB8B31493}" type="slidenum">
              <a:rPr lang="en-US" smtClean="0"/>
              <a:t>13</a:t>
            </a:fld>
            <a:endParaRPr lang="en-US" dirty="0"/>
          </a:p>
        </p:txBody>
      </p:sp>
    </p:spTree>
    <p:extLst>
      <p:ext uri="{BB962C8B-B14F-4D97-AF65-F5344CB8AC3E}">
        <p14:creationId xmlns:p14="http://schemas.microsoft.com/office/powerpoint/2010/main" val="591236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Mily’s always trying to building from Unknown to the Known</a:t>
            </a:r>
          </a:p>
          <a:p>
            <a:endParaRPr lang="en-US" dirty="0"/>
          </a:p>
        </p:txBody>
      </p:sp>
      <p:sp>
        <p:nvSpPr>
          <p:cNvPr id="4" name="Slide Number Placeholder 3"/>
          <p:cNvSpPr>
            <a:spLocks noGrp="1"/>
          </p:cNvSpPr>
          <p:nvPr>
            <p:ph type="sldNum" sz="quarter" idx="10"/>
          </p:nvPr>
        </p:nvSpPr>
        <p:spPr/>
        <p:txBody>
          <a:bodyPr/>
          <a:lstStyle/>
          <a:p>
            <a:fld id="{683F187E-A1E8-C343-B9A4-CC0EC3A42F99}" type="slidenum">
              <a:rPr lang="en-US" smtClean="0"/>
              <a:t>20</a:t>
            </a:fld>
            <a:endParaRPr lang="en-US" dirty="0"/>
          </a:p>
        </p:txBody>
      </p:sp>
    </p:spTree>
    <p:extLst>
      <p:ext uri="{BB962C8B-B14F-4D97-AF65-F5344CB8AC3E}">
        <p14:creationId xmlns:p14="http://schemas.microsoft.com/office/powerpoint/2010/main" val="208431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2844B64A-11D0-AA42-9C59-99C21BD7D4D8}" type="slidenum">
              <a:rPr lang="en-US" altLang="en-US" sz="1200"/>
              <a:pPr/>
              <a:t>25</a:t>
            </a:fld>
            <a:endParaRPr lang="en-US" alt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dirty="0">
              <a:ea typeface="ＭＳ Ｐゴシック" charset="-128"/>
            </a:endParaRPr>
          </a:p>
        </p:txBody>
      </p:sp>
    </p:spTree>
    <p:extLst>
      <p:ext uri="{BB962C8B-B14F-4D97-AF65-F5344CB8AC3E}">
        <p14:creationId xmlns:p14="http://schemas.microsoft.com/office/powerpoint/2010/main" val="897792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B87C066F-EBE1-9847-A47C-689F199E5F77}" type="slidenum">
              <a:rPr lang="en-US" altLang="en-US" sz="1200"/>
              <a:pPr/>
              <a:t>26</a:t>
            </a:fld>
            <a:endParaRPr lang="en-US" alt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dirty="0">
              <a:ea typeface="ＭＳ Ｐゴシック" charset="-128"/>
            </a:endParaRPr>
          </a:p>
        </p:txBody>
      </p:sp>
    </p:spTree>
    <p:extLst>
      <p:ext uri="{BB962C8B-B14F-4D97-AF65-F5344CB8AC3E}">
        <p14:creationId xmlns:p14="http://schemas.microsoft.com/office/powerpoint/2010/main" val="9523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Comic Sans MS" charset="0"/>
                <a:ea typeface="ＭＳ Ｐゴシック" charset="0"/>
              </a:defRPr>
            </a:lvl1pPr>
            <a:lvl2pPr marL="742950" indent="-285750">
              <a:defRPr sz="3600">
                <a:solidFill>
                  <a:schemeClr val="tx1"/>
                </a:solidFill>
                <a:latin typeface="Comic Sans MS" charset="0"/>
                <a:ea typeface="ＭＳ Ｐゴシック" charset="0"/>
              </a:defRPr>
            </a:lvl2pPr>
            <a:lvl3pPr marL="1143000" indent="-228600">
              <a:defRPr sz="3600">
                <a:solidFill>
                  <a:schemeClr val="tx1"/>
                </a:solidFill>
                <a:latin typeface="Comic Sans MS" charset="0"/>
                <a:ea typeface="ＭＳ Ｐゴシック" charset="0"/>
              </a:defRPr>
            </a:lvl3pPr>
            <a:lvl4pPr marL="1600200" indent="-228600">
              <a:defRPr sz="3600">
                <a:solidFill>
                  <a:schemeClr val="tx1"/>
                </a:solidFill>
                <a:latin typeface="Comic Sans MS" charset="0"/>
                <a:ea typeface="ＭＳ Ｐゴシック" charset="0"/>
              </a:defRPr>
            </a:lvl4pPr>
            <a:lvl5pPr marL="2057400" indent="-228600">
              <a:defRPr sz="36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36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36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36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3600">
                <a:solidFill>
                  <a:schemeClr val="tx1"/>
                </a:solidFill>
                <a:latin typeface="Comic Sans MS" charset="0"/>
                <a:ea typeface="ＭＳ Ｐゴシック" charset="0"/>
              </a:defRPr>
            </a:lvl9pPr>
          </a:lstStyle>
          <a:p>
            <a:fld id="{8B033E31-3579-0E48-A26B-4D7D90FE1B2C}" type="slidenum">
              <a:rPr lang="en-US" sz="1200">
                <a:latin typeface="Arial" charset="0"/>
              </a:rPr>
              <a:pPr/>
              <a:t>27</a:t>
            </a:fld>
            <a:endParaRPr lang="en-US" sz="1200" dirty="0">
              <a:latin typeface="Arial" charset="0"/>
            </a:endParaRPr>
          </a:p>
        </p:txBody>
      </p:sp>
    </p:spTree>
    <p:extLst>
      <p:ext uri="{BB962C8B-B14F-4D97-AF65-F5344CB8AC3E}">
        <p14:creationId xmlns:p14="http://schemas.microsoft.com/office/powerpoint/2010/main" val="53008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792937-6112-054B-8BD7-C33DABAB352D}"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1432833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92937-6112-054B-8BD7-C33DABAB352D}"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106757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92937-6112-054B-8BD7-C33DABAB352D}"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529978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9160933"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828800"/>
            <a:ext cx="50292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46800" y="1828800"/>
            <a:ext cx="50292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46800" y="3733800"/>
            <a:ext cx="50292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777442EE-64F7-5D4A-B152-C574635A597F}" type="datetimeFigureOut">
              <a:rPr lang="fr-FR" altLang="en-US"/>
              <a:pPr/>
              <a:t>4/11/16</a:t>
            </a:fld>
            <a:endParaRPr lang="fr-CA" altLang="en-US" dirty="0"/>
          </a:p>
        </p:txBody>
      </p:sp>
      <p:sp>
        <p:nvSpPr>
          <p:cNvPr id="7" name="Footer Placeholder 4"/>
          <p:cNvSpPr>
            <a:spLocks noGrp="1"/>
          </p:cNvSpPr>
          <p:nvPr>
            <p:ph type="ftr" sz="quarter" idx="11"/>
          </p:nvPr>
        </p:nvSpPr>
        <p:spPr/>
        <p:txBody>
          <a:bodyPr/>
          <a:lstStyle>
            <a:lvl1pPr>
              <a:defRPr/>
            </a:lvl1pPr>
          </a:lstStyle>
          <a:p>
            <a:pPr>
              <a:defRPr/>
            </a:pPr>
            <a:endParaRPr lang="fr-CA" dirty="0"/>
          </a:p>
        </p:txBody>
      </p:sp>
      <p:sp>
        <p:nvSpPr>
          <p:cNvPr id="8" name="Slide Number Placeholder 5"/>
          <p:cNvSpPr>
            <a:spLocks noGrp="1"/>
          </p:cNvSpPr>
          <p:nvPr>
            <p:ph type="sldNum" sz="quarter" idx="12"/>
          </p:nvPr>
        </p:nvSpPr>
        <p:spPr/>
        <p:txBody>
          <a:bodyPr/>
          <a:lstStyle>
            <a:lvl1pPr>
              <a:defRPr/>
            </a:lvl1pPr>
          </a:lstStyle>
          <a:p>
            <a:fld id="{6208750E-D8B9-D04A-B75D-C9E1F0B64CAF}" type="slidenum">
              <a:rPr lang="fr-CA" altLang="en-US"/>
              <a:pPr/>
              <a:t>‹#›</a:t>
            </a:fld>
            <a:endParaRPr lang="fr-CA" altLang="en-US" dirty="0"/>
          </a:p>
        </p:txBody>
      </p:sp>
    </p:spTree>
    <p:extLst>
      <p:ext uri="{BB962C8B-B14F-4D97-AF65-F5344CB8AC3E}">
        <p14:creationId xmlns:p14="http://schemas.microsoft.com/office/powerpoint/2010/main" val="8752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92937-6112-054B-8BD7-C33DABAB352D}"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1895996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92937-6112-054B-8BD7-C33DABAB352D}"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164991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792937-6112-054B-8BD7-C33DABAB352D}"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179131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792937-6112-054B-8BD7-C33DABAB352D}" type="datetimeFigureOut">
              <a:rPr lang="en-US" smtClean="0"/>
              <a:t>4/11/16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98884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792937-6112-054B-8BD7-C33DABAB352D}" type="datetimeFigureOut">
              <a:rPr lang="en-US" smtClean="0"/>
              <a:t>4/11/16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18101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92937-6112-054B-8BD7-C33DABAB352D}" type="datetimeFigureOut">
              <a:rPr lang="en-US" smtClean="0"/>
              <a:t>4/11/16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145752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92937-6112-054B-8BD7-C33DABAB352D}"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2085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92937-6112-054B-8BD7-C33DABAB352D}"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767564-AD13-A848-A721-009EB5203935}" type="slidenum">
              <a:rPr lang="en-US" smtClean="0"/>
              <a:t>‹#›</a:t>
            </a:fld>
            <a:endParaRPr lang="en-US" dirty="0"/>
          </a:p>
        </p:txBody>
      </p:sp>
    </p:spTree>
    <p:extLst>
      <p:ext uri="{BB962C8B-B14F-4D97-AF65-F5344CB8AC3E}">
        <p14:creationId xmlns:p14="http://schemas.microsoft.com/office/powerpoint/2010/main" val="3137466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92937-6112-054B-8BD7-C33DABAB352D}" type="datetimeFigureOut">
              <a:rPr lang="en-US" smtClean="0"/>
              <a:t>4/11/16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67564-AD13-A848-A721-009EB5203935}" type="slidenum">
              <a:rPr lang="en-US" smtClean="0"/>
              <a:t>‹#›</a:t>
            </a:fld>
            <a:endParaRPr lang="en-US" dirty="0"/>
          </a:p>
        </p:txBody>
      </p:sp>
    </p:spTree>
    <p:extLst>
      <p:ext uri="{BB962C8B-B14F-4D97-AF65-F5344CB8AC3E}">
        <p14:creationId xmlns:p14="http://schemas.microsoft.com/office/powerpoint/2010/main" val="21057870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2.bin"/><Relationship Id="rId5" Type="http://schemas.openxmlformats.org/officeDocument/2006/relationships/image" Target="../media/image2.emf"/><Relationship Id="rId6" Type="http://schemas.openxmlformats.org/officeDocument/2006/relationships/diagramData" Target="../diagrams/data2.xml"/><Relationship Id="rId7" Type="http://schemas.openxmlformats.org/officeDocument/2006/relationships/diagramLayout" Target="../diagrams/layout2.xml"/><Relationship Id="rId8" Type="http://schemas.openxmlformats.org/officeDocument/2006/relationships/diagramQuickStyle" Target="../diagrams/quickStyle2.xml"/><Relationship Id="rId9" Type="http://schemas.openxmlformats.org/officeDocument/2006/relationships/diagramColors" Target="../diagrams/colors2.xml"/><Relationship Id="rId10" Type="http://schemas.microsoft.com/office/2007/relationships/diagramDrawing" Target="../diagrams/drawing2.xml"/><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jorosco@ku.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56304"/>
          </a:xfrm>
        </p:spPr>
        <p:txBody>
          <a:bodyPr>
            <a:normAutofit/>
          </a:bodyPr>
          <a:lstStyle/>
          <a:p>
            <a:r>
              <a:rPr lang="en-US" dirty="0" smtClean="0"/>
              <a:t>Understanding Cultural Validity in Assessment </a:t>
            </a:r>
            <a:endParaRPr lang="en-US" dirty="0"/>
          </a:p>
        </p:txBody>
      </p:sp>
      <p:sp>
        <p:nvSpPr>
          <p:cNvPr id="3" name="Subtitle 2"/>
          <p:cNvSpPr>
            <a:spLocks noGrp="1"/>
          </p:cNvSpPr>
          <p:nvPr>
            <p:ph type="subTitle" idx="1"/>
          </p:nvPr>
        </p:nvSpPr>
        <p:spPr/>
        <p:txBody>
          <a:bodyPr/>
          <a:lstStyle/>
          <a:p>
            <a:r>
              <a:rPr lang="en-US" dirty="0" smtClean="0"/>
              <a:t>Michael J. Orosco, PhD</a:t>
            </a:r>
          </a:p>
          <a:p>
            <a:r>
              <a:rPr lang="en-US" dirty="0" smtClean="0"/>
              <a:t>University of Kansas</a:t>
            </a:r>
          </a:p>
          <a:p>
            <a:endParaRPr lang="en-US" dirty="0"/>
          </a:p>
        </p:txBody>
      </p:sp>
    </p:spTree>
    <p:extLst>
      <p:ext uri="{BB962C8B-B14F-4D97-AF65-F5344CB8AC3E}">
        <p14:creationId xmlns:p14="http://schemas.microsoft.com/office/powerpoint/2010/main" val="19457043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69183"/>
            <a:ext cx="10515600" cy="852096"/>
          </a:xfrm>
        </p:spPr>
        <p:txBody>
          <a:bodyPr/>
          <a:lstStyle/>
          <a:p>
            <a:pPr algn="ctr"/>
            <a:r>
              <a:rPr lang="en-US" dirty="0" smtClean="0"/>
              <a:t>Reflection and Discussion</a:t>
            </a:r>
            <a:endParaRPr lang="en-US" dirty="0"/>
          </a:p>
        </p:txBody>
      </p:sp>
      <p:sp>
        <p:nvSpPr>
          <p:cNvPr id="6" name="Content Placeholder 5"/>
          <p:cNvSpPr>
            <a:spLocks noGrp="1"/>
          </p:cNvSpPr>
          <p:nvPr>
            <p:ph idx="1"/>
          </p:nvPr>
        </p:nvSpPr>
        <p:spPr>
          <a:xfrm>
            <a:off x="838200" y="1181595"/>
            <a:ext cx="10515600" cy="4995368"/>
          </a:xfrm>
        </p:spPr>
        <p:txBody>
          <a:bodyPr/>
          <a:lstStyle/>
          <a:p>
            <a:r>
              <a:rPr lang="en-US" dirty="0" smtClean="0"/>
              <a:t>Why are classroom observations important?</a:t>
            </a:r>
            <a:endParaRPr lang="en-US" dirty="0"/>
          </a:p>
        </p:txBody>
      </p:sp>
    </p:spTree>
    <p:extLst>
      <p:ext uri="{BB962C8B-B14F-4D97-AF65-F5344CB8AC3E}">
        <p14:creationId xmlns:p14="http://schemas.microsoft.com/office/powerpoint/2010/main" val="52080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933"/>
            <a:ext cx="10515600" cy="798657"/>
          </a:xfrm>
        </p:spPr>
        <p:txBody>
          <a:bodyPr/>
          <a:lstStyle/>
          <a:p>
            <a:pPr algn="ctr"/>
            <a:r>
              <a:rPr lang="en-US" dirty="0" smtClean="0"/>
              <a:t>Reason #1</a:t>
            </a:r>
            <a:endParaRPr lang="en-US" dirty="0"/>
          </a:p>
        </p:txBody>
      </p:sp>
      <p:sp>
        <p:nvSpPr>
          <p:cNvPr id="3" name="Content Placeholder 2"/>
          <p:cNvSpPr>
            <a:spLocks noGrp="1"/>
          </p:cNvSpPr>
          <p:nvPr>
            <p:ph idx="1"/>
          </p:nvPr>
        </p:nvSpPr>
        <p:spPr>
          <a:xfrm>
            <a:off x="737260" y="1089354"/>
            <a:ext cx="10515600" cy="5347071"/>
          </a:xfrm>
        </p:spPr>
        <p:txBody>
          <a:bodyPr/>
          <a:lstStyle/>
          <a:p>
            <a:r>
              <a:rPr lang="en-US" dirty="0" smtClean="0"/>
              <a:t>Most teachers lack the preparation, expertise, and experience to teach literacy and other subjects to CLD students.</a:t>
            </a:r>
          </a:p>
          <a:p>
            <a:endParaRPr lang="en-US" dirty="0"/>
          </a:p>
          <a:p>
            <a:r>
              <a:rPr lang="en-US" dirty="0" smtClean="0"/>
              <a:t>Most “evidence-based” practices have not been sufficiently validated for diverse populations. </a:t>
            </a:r>
          </a:p>
          <a:p>
            <a:endParaRPr lang="en-US" dirty="0"/>
          </a:p>
          <a:p>
            <a:r>
              <a:rPr lang="en-US" dirty="0" smtClean="0"/>
              <a:t>Recommendations for assessing and teaching CLD students do not adequately account for how we learn in one’s first and second language. </a:t>
            </a:r>
          </a:p>
          <a:p>
            <a:endParaRPr lang="en-US" dirty="0"/>
          </a:p>
          <a:p>
            <a:endParaRPr lang="en-US" dirty="0"/>
          </a:p>
        </p:txBody>
      </p:sp>
    </p:spTree>
    <p:extLst>
      <p:ext uri="{BB962C8B-B14F-4D97-AF65-F5344CB8AC3E}">
        <p14:creationId xmlns:p14="http://schemas.microsoft.com/office/powerpoint/2010/main" val="1991439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307"/>
            <a:ext cx="10515600" cy="721467"/>
          </a:xfrm>
        </p:spPr>
        <p:txBody>
          <a:bodyPr/>
          <a:lstStyle/>
          <a:p>
            <a:pPr algn="ctr"/>
            <a:r>
              <a:rPr lang="en-US" dirty="0" smtClean="0"/>
              <a:t>Reason #2</a:t>
            </a:r>
            <a:endParaRPr lang="en-US" dirty="0"/>
          </a:p>
        </p:txBody>
      </p:sp>
      <p:sp>
        <p:nvSpPr>
          <p:cNvPr id="3" name="Content Placeholder 2"/>
          <p:cNvSpPr>
            <a:spLocks noGrp="1"/>
          </p:cNvSpPr>
          <p:nvPr>
            <p:ph idx="1"/>
          </p:nvPr>
        </p:nvSpPr>
        <p:spPr>
          <a:xfrm>
            <a:off x="838200" y="1039091"/>
            <a:ext cx="10515600" cy="5137872"/>
          </a:xfrm>
        </p:spPr>
        <p:txBody>
          <a:bodyPr>
            <a:normAutofit fontScale="77500" lnSpcReduction="20000"/>
          </a:bodyPr>
          <a:lstStyle/>
          <a:p>
            <a:r>
              <a:rPr lang="en-US" dirty="0" smtClean="0"/>
              <a:t>Too few CLD students receive high quality, culturally and linguistically responsive instruction. </a:t>
            </a:r>
          </a:p>
          <a:p>
            <a:r>
              <a:rPr lang="en-US" dirty="0" smtClean="0"/>
              <a:t>-Not enough focus on developing language and literacy skills (especially comprehension). </a:t>
            </a:r>
          </a:p>
          <a:p>
            <a:endParaRPr lang="en-US" dirty="0"/>
          </a:p>
          <a:p>
            <a:pPr lvl="1"/>
            <a:r>
              <a:rPr lang="en-US" dirty="0" smtClean="0"/>
              <a:t>-</a:t>
            </a:r>
            <a:r>
              <a:rPr lang="en-US" altLang="en-US" sz="3200" dirty="0">
                <a:ea typeface="ＭＳ Ｐゴシック" charset="-128"/>
              </a:rPr>
              <a:t>Scripted programs and set benchmarks put the responsibility to adjust on the </a:t>
            </a:r>
            <a:r>
              <a:rPr lang="en-US" altLang="en-US" sz="3200" i="1" dirty="0">
                <a:ea typeface="ＭＳ Ｐゴシック" charset="-128"/>
              </a:rPr>
              <a:t>child</a:t>
            </a:r>
            <a:r>
              <a:rPr lang="en-US" altLang="en-US" sz="3200" dirty="0">
                <a:ea typeface="ＭＳ Ｐゴシック" charset="-128"/>
              </a:rPr>
              <a:t> to match the curriculum rather than the other way around. </a:t>
            </a:r>
          </a:p>
          <a:p>
            <a:pPr lvl="1"/>
            <a:endParaRPr lang="en-US" altLang="en-US" sz="3200" dirty="0">
              <a:ea typeface="ＭＳ Ｐゴシック" charset="-128"/>
            </a:endParaRPr>
          </a:p>
          <a:p>
            <a:pPr lvl="2"/>
            <a:r>
              <a:rPr lang="en-US" altLang="en-US" sz="3200" dirty="0">
                <a:ea typeface="ＭＳ Ｐゴシック" charset="-128"/>
              </a:rPr>
              <a:t>We treat the child as “broken” (or “at risk”) rather than the curriculum.</a:t>
            </a:r>
          </a:p>
          <a:p>
            <a:pPr lvl="2"/>
            <a:endParaRPr lang="en-US" altLang="en-US" sz="3200" dirty="0">
              <a:ea typeface="ＭＳ Ｐゴシック" charset="-128"/>
            </a:endParaRPr>
          </a:p>
          <a:p>
            <a:pPr lvl="2"/>
            <a:r>
              <a:rPr lang="en-US" altLang="en-US" sz="3200" dirty="0">
                <a:ea typeface="ＭＳ Ｐゴシック" charset="-128"/>
              </a:rPr>
              <a:t>This may especially be true in kindergarten, where the curriculum assumes certain background experiences that may be different than the child’s.</a:t>
            </a:r>
          </a:p>
          <a:p>
            <a:pPr lvl="2"/>
            <a:endParaRPr lang="en-US" altLang="en-US" sz="3200" dirty="0">
              <a:ea typeface="ＭＳ Ｐゴシック" charset="-128"/>
            </a:endParaRPr>
          </a:p>
          <a:p>
            <a:pPr lvl="1"/>
            <a:r>
              <a:rPr lang="en-US" altLang="en-US" sz="3200" dirty="0">
                <a:ea typeface="ＭＳ Ｐゴシック" charset="-128"/>
              </a:rPr>
              <a:t>Instruction does not do enough to account for the central role of culture in cognition and learning. </a:t>
            </a:r>
          </a:p>
          <a:p>
            <a:endParaRPr lang="en-US" dirty="0"/>
          </a:p>
        </p:txBody>
      </p:sp>
    </p:spTree>
    <p:extLst>
      <p:ext uri="{BB962C8B-B14F-4D97-AF65-F5344CB8AC3E}">
        <p14:creationId xmlns:p14="http://schemas.microsoft.com/office/powerpoint/2010/main" val="590908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120902"/>
            <a:ext cx="11120582" cy="869699"/>
          </a:xfrm>
        </p:spPr>
        <p:txBody>
          <a:bodyPr>
            <a:normAutofit/>
          </a:bodyPr>
          <a:lstStyle/>
          <a:p>
            <a:pPr algn="ctr"/>
            <a:r>
              <a:rPr lang="en-US" sz="3600" dirty="0" smtClean="0"/>
              <a:t>The Influence of Culture</a:t>
            </a:r>
            <a:endParaRPr lang="en-US" sz="3600" dirty="0"/>
          </a:p>
        </p:txBody>
      </p:sp>
      <p:sp>
        <p:nvSpPr>
          <p:cNvPr id="3" name="Content Placeholder 2"/>
          <p:cNvSpPr>
            <a:spLocks noGrp="1"/>
          </p:cNvSpPr>
          <p:nvPr>
            <p:ph idx="1"/>
          </p:nvPr>
        </p:nvSpPr>
        <p:spPr>
          <a:xfrm>
            <a:off x="443345" y="990601"/>
            <a:ext cx="11499273" cy="5135563"/>
          </a:xfrm>
        </p:spPr>
        <p:txBody>
          <a:bodyPr>
            <a:noAutofit/>
          </a:bodyPr>
          <a:lstStyle/>
          <a:p>
            <a:r>
              <a:rPr lang="en-US" sz="2600" dirty="0"/>
              <a:t>“Why students succeed or fail in school is strongly determined by </a:t>
            </a:r>
            <a:r>
              <a:rPr lang="en-US" sz="2600" dirty="0" smtClean="0"/>
              <a:t>whether they </a:t>
            </a:r>
            <a:r>
              <a:rPr lang="en-US" sz="2600" dirty="0"/>
              <a:t>possess affordance patterns that match </a:t>
            </a:r>
            <a:r>
              <a:rPr lang="en-US" sz="2600" dirty="0" smtClean="0"/>
              <a:t>the </a:t>
            </a:r>
            <a:r>
              <a:rPr lang="en-US" sz="2600" dirty="0"/>
              <a:t>context and climate of </a:t>
            </a:r>
            <a:r>
              <a:rPr lang="en-US" sz="2600" dirty="0" smtClean="0"/>
              <a:t>the </a:t>
            </a:r>
            <a:r>
              <a:rPr lang="en-US" sz="2600" dirty="0"/>
              <a:t>classroom. Culture, language, and </a:t>
            </a:r>
            <a:r>
              <a:rPr lang="en-US" sz="2600" dirty="0" smtClean="0"/>
              <a:t>the </a:t>
            </a:r>
            <a:r>
              <a:rPr lang="en-US" sz="2600" dirty="0"/>
              <a:t>values in </a:t>
            </a:r>
            <a:r>
              <a:rPr lang="en-US" sz="2600" dirty="0" smtClean="0"/>
              <a:t>their </a:t>
            </a:r>
            <a:r>
              <a:rPr lang="en-US" sz="2600" dirty="0"/>
              <a:t>families are parts of this, as are </a:t>
            </a:r>
            <a:r>
              <a:rPr lang="en-US" sz="2600" dirty="0" smtClean="0"/>
              <a:t>the </a:t>
            </a:r>
            <a:r>
              <a:rPr lang="en-US" sz="2600" dirty="0"/>
              <a:t>social and emotional factors necessary for neural plasticity. A child from </a:t>
            </a:r>
            <a:r>
              <a:rPr lang="en-US" sz="2600" dirty="0" smtClean="0"/>
              <a:t>the </a:t>
            </a:r>
            <a:r>
              <a:rPr lang="en-US" sz="2600" dirty="0"/>
              <a:t>Sahara Desert who is flown to </a:t>
            </a:r>
            <a:r>
              <a:rPr lang="en-US" sz="2600" dirty="0" smtClean="0"/>
              <a:t>the </a:t>
            </a:r>
            <a:r>
              <a:rPr lang="en-US" sz="2600" dirty="0"/>
              <a:t>English countryside may have </a:t>
            </a:r>
            <a:r>
              <a:rPr lang="en-US" sz="2600" dirty="0" smtClean="0"/>
              <a:t>the </a:t>
            </a:r>
            <a:r>
              <a:rPr lang="en-US" sz="2600" dirty="0"/>
              <a:t>affordance for a tree as a source of shade </a:t>
            </a:r>
            <a:r>
              <a:rPr lang="en-US" sz="2600" dirty="0" smtClean="0"/>
              <a:t>rather </a:t>
            </a:r>
            <a:r>
              <a:rPr lang="en-US" sz="2600" dirty="0"/>
              <a:t>than as something to climb. This would have to be demonstrated and learned over time. In a similar way, we shouldn’t assume that </a:t>
            </a:r>
            <a:r>
              <a:rPr lang="en-US" sz="2600" dirty="0" smtClean="0"/>
              <a:t>when </a:t>
            </a:r>
            <a:r>
              <a:rPr lang="en-US" sz="2600" dirty="0"/>
              <a:t>presented with rows of desks, and a smiling face at </a:t>
            </a:r>
            <a:r>
              <a:rPr lang="en-US" sz="2600" dirty="0" smtClean="0"/>
              <a:t>the </a:t>
            </a:r>
            <a:r>
              <a:rPr lang="en-US" sz="2600" dirty="0"/>
              <a:t>front of </a:t>
            </a:r>
            <a:r>
              <a:rPr lang="en-US" sz="2600" dirty="0" smtClean="0"/>
              <a:t>the </a:t>
            </a:r>
            <a:r>
              <a:rPr lang="en-US" sz="2600" dirty="0"/>
              <a:t>room, a student sees and experiences </a:t>
            </a:r>
            <a:r>
              <a:rPr lang="en-US" sz="2600" dirty="0" smtClean="0"/>
              <a:t>the </a:t>
            </a:r>
            <a:r>
              <a:rPr lang="en-US" sz="2600" dirty="0"/>
              <a:t>same thing we would if we were in his seat (Cozlino, 2013, Kindle Edition Local 2718).”</a:t>
            </a:r>
          </a:p>
        </p:txBody>
      </p:sp>
    </p:spTree>
    <p:extLst>
      <p:ext uri="{BB962C8B-B14F-4D97-AF65-F5344CB8AC3E}">
        <p14:creationId xmlns:p14="http://schemas.microsoft.com/office/powerpoint/2010/main" val="4543965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968"/>
            <a:ext cx="10515600" cy="569153"/>
          </a:xfrm>
        </p:spPr>
        <p:txBody>
          <a:bodyPr>
            <a:normAutofit fontScale="90000"/>
          </a:bodyPr>
          <a:lstStyle/>
          <a:p>
            <a:pPr algn="ctr"/>
            <a:r>
              <a:rPr lang="en-US" dirty="0" smtClean="0"/>
              <a:t>Defining Culture</a:t>
            </a:r>
            <a:endParaRPr lang="en-US" dirty="0"/>
          </a:p>
        </p:txBody>
      </p:sp>
      <p:sp>
        <p:nvSpPr>
          <p:cNvPr id="3" name="Content Placeholder 2"/>
          <p:cNvSpPr>
            <a:spLocks noGrp="1"/>
          </p:cNvSpPr>
          <p:nvPr>
            <p:ph idx="1"/>
          </p:nvPr>
        </p:nvSpPr>
        <p:spPr>
          <a:xfrm>
            <a:off x="838200" y="921026"/>
            <a:ext cx="10515600" cy="5255937"/>
          </a:xfrm>
        </p:spPr>
        <p:txBody>
          <a:bodyPr/>
          <a:lstStyle/>
          <a:p>
            <a:r>
              <a:rPr lang="en-US" dirty="0"/>
              <a:t>Culture is a complex concept that integrates psychological and socially inherited knowledge driven by various cultural, institutional and political </a:t>
            </a:r>
            <a:r>
              <a:rPr lang="en-US" dirty="0" smtClean="0"/>
              <a:t>contexts, </a:t>
            </a:r>
            <a:r>
              <a:rPr lang="en-US" dirty="0"/>
              <a:t>which people use to interpret and create behaviors. Culture is reflected in a group’s common values, beliefs,  language, and life experience  that contribute to a community’s cultural </a:t>
            </a:r>
            <a:r>
              <a:rPr lang="en-US" dirty="0" smtClean="0"/>
              <a:t>norms.</a:t>
            </a:r>
          </a:p>
          <a:p>
            <a:r>
              <a:rPr lang="en-US" dirty="0" smtClean="0"/>
              <a:t> Culture </a:t>
            </a:r>
            <a:r>
              <a:rPr lang="en-US" dirty="0"/>
              <a:t>is continuously shaped through enculturation and socialization. Enculturation is the process of becoming knowledgeable and competent in ones’ culture throughout a person’s life; while socialization is the process of assuming or taking on  inherited cultural norms, customs, and ideologies based on social </a:t>
            </a:r>
            <a:r>
              <a:rPr lang="en-US" dirty="0" smtClean="0"/>
              <a:t>experiences (</a:t>
            </a:r>
            <a:r>
              <a:rPr lang="en-US" dirty="0" err="1" smtClean="0"/>
              <a:t>Tomasello</a:t>
            </a:r>
            <a:r>
              <a:rPr lang="en-US" dirty="0"/>
              <a:t>, </a:t>
            </a:r>
            <a:r>
              <a:rPr lang="en-US" dirty="0" smtClean="0"/>
              <a:t>2009). </a:t>
            </a:r>
            <a:endParaRPr lang="en-US" dirty="0"/>
          </a:p>
          <a:p>
            <a:endParaRPr lang="en-US" dirty="0"/>
          </a:p>
        </p:txBody>
      </p:sp>
    </p:spTree>
    <p:extLst>
      <p:ext uri="{BB962C8B-B14F-4D97-AF65-F5344CB8AC3E}">
        <p14:creationId xmlns:p14="http://schemas.microsoft.com/office/powerpoint/2010/main" val="1996234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7666"/>
            <a:ext cx="8229600" cy="539668"/>
          </a:xfrm>
        </p:spPr>
        <p:txBody>
          <a:bodyPr>
            <a:normAutofit/>
          </a:bodyPr>
          <a:lstStyle/>
          <a:p>
            <a:pPr algn="ctr"/>
            <a:r>
              <a:rPr lang="en-US" sz="2800" dirty="0" smtClean="0"/>
              <a:t>Who’s </a:t>
            </a:r>
            <a:r>
              <a:rPr lang="en-US" sz="2800" dirty="0"/>
              <a:t>Culture?</a:t>
            </a:r>
          </a:p>
        </p:txBody>
      </p:sp>
      <p:sp>
        <p:nvSpPr>
          <p:cNvPr id="3" name="Content Placeholder 2"/>
          <p:cNvSpPr>
            <a:spLocks noGrp="1"/>
          </p:cNvSpPr>
          <p:nvPr>
            <p:ph idx="1"/>
          </p:nvPr>
        </p:nvSpPr>
        <p:spPr>
          <a:xfrm>
            <a:off x="314036" y="895048"/>
            <a:ext cx="11508509" cy="5231116"/>
          </a:xfrm>
        </p:spPr>
        <p:txBody>
          <a:bodyPr>
            <a:normAutofit/>
          </a:bodyPr>
          <a:lstStyle/>
          <a:p>
            <a:r>
              <a:rPr lang="en-US" dirty="0" smtClean="0"/>
              <a:t>The </a:t>
            </a:r>
            <a:r>
              <a:rPr lang="en-US" dirty="0"/>
              <a:t>following </a:t>
            </a:r>
            <a:r>
              <a:rPr lang="en-US" dirty="0" smtClean="0"/>
              <a:t>illustrations provide a description </a:t>
            </a:r>
            <a:r>
              <a:rPr lang="en-US" dirty="0"/>
              <a:t>of </a:t>
            </a:r>
            <a:r>
              <a:rPr lang="en-US" dirty="0" smtClean="0"/>
              <a:t>instruction that Mily experienced at the </a:t>
            </a:r>
            <a:r>
              <a:rPr lang="en-US" dirty="0"/>
              <a:t>elementary </a:t>
            </a:r>
            <a:r>
              <a:rPr lang="en-US" dirty="0" smtClean="0"/>
              <a:t>level. </a:t>
            </a:r>
            <a:endParaRPr lang="en-US" dirty="0"/>
          </a:p>
        </p:txBody>
      </p:sp>
    </p:spTree>
    <p:extLst>
      <p:ext uri="{BB962C8B-B14F-4D97-AF65-F5344CB8AC3E}">
        <p14:creationId xmlns:p14="http://schemas.microsoft.com/office/powerpoint/2010/main" val="6892408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91505"/>
            <a:ext cx="10515600" cy="618723"/>
          </a:xfrm>
        </p:spPr>
        <p:txBody>
          <a:bodyPr>
            <a:normAutofit/>
          </a:bodyPr>
          <a:lstStyle/>
          <a:p>
            <a:pPr algn="ctr"/>
            <a:r>
              <a:rPr lang="en-US" sz="3600" dirty="0" smtClean="0"/>
              <a:t>Phonemic Awareness Instruction Example</a:t>
            </a:r>
            <a:endParaRPr lang="en-US" sz="3600" dirty="0"/>
          </a:p>
        </p:txBody>
      </p:sp>
      <p:sp>
        <p:nvSpPr>
          <p:cNvPr id="6" name="Content Placeholder 5"/>
          <p:cNvSpPr>
            <a:spLocks noGrp="1"/>
          </p:cNvSpPr>
          <p:nvPr>
            <p:ph idx="1"/>
          </p:nvPr>
        </p:nvSpPr>
        <p:spPr>
          <a:xfrm>
            <a:off x="150471" y="925976"/>
            <a:ext cx="11736729" cy="5250988"/>
          </a:xfrm>
        </p:spPr>
        <p:txBody>
          <a:bodyPr>
            <a:normAutofit/>
          </a:bodyPr>
          <a:lstStyle/>
          <a:p>
            <a:r>
              <a:rPr lang="en-US" altLang="en-US" sz="2600" dirty="0"/>
              <a:t>Students are seated in a circle on </a:t>
            </a:r>
            <a:r>
              <a:rPr lang="en-US" altLang="en-US" sz="2600" dirty="0" smtClean="0"/>
              <a:t>the </a:t>
            </a:r>
            <a:r>
              <a:rPr lang="en-US" altLang="en-US" sz="2600" dirty="0"/>
              <a:t>alphabet rug.  </a:t>
            </a:r>
            <a:r>
              <a:rPr lang="en-US" altLang="en-US" sz="2600" dirty="0" smtClean="0"/>
              <a:t>Teacher </a:t>
            </a:r>
            <a:r>
              <a:rPr lang="en-US" altLang="en-US" sz="2600" dirty="0"/>
              <a:t>asks </a:t>
            </a:r>
            <a:r>
              <a:rPr lang="en-US" altLang="en-US" sz="2600" dirty="0" smtClean="0"/>
              <a:t>them </a:t>
            </a:r>
            <a:r>
              <a:rPr lang="en-US" altLang="en-US" sz="2600" dirty="0"/>
              <a:t>to stand up, and says, “Let’s do </a:t>
            </a:r>
            <a:r>
              <a:rPr lang="en-US" altLang="en-US" sz="2600" dirty="0" smtClean="0"/>
              <a:t>the </a:t>
            </a:r>
            <a:r>
              <a:rPr lang="en-US" altLang="en-US" sz="2600" dirty="0"/>
              <a:t>alphabet rap song.”  </a:t>
            </a:r>
            <a:r>
              <a:rPr lang="en-US" altLang="en-US" sz="2600" dirty="0" smtClean="0"/>
              <a:t>Teacher </a:t>
            </a:r>
            <a:r>
              <a:rPr lang="en-US" altLang="en-US" sz="2600" dirty="0"/>
              <a:t>begins to rap and makes motions with </a:t>
            </a:r>
            <a:r>
              <a:rPr lang="en-US" altLang="en-US" sz="2600" dirty="0" smtClean="0"/>
              <a:t>her </a:t>
            </a:r>
            <a:r>
              <a:rPr lang="en-US" altLang="en-US" sz="2600" dirty="0"/>
              <a:t>hands to symbolize sound-letter correspondence.  Sings A-Alley, B-Bubba, C-Catina, D-Deedee… Students are trying to mimic </a:t>
            </a:r>
            <a:r>
              <a:rPr lang="en-US" altLang="en-US" sz="2600" dirty="0" smtClean="0"/>
              <a:t>the teacher</a:t>
            </a:r>
            <a:r>
              <a:rPr lang="en-US" altLang="en-US" sz="2600" dirty="0"/>
              <a:t>, however, </a:t>
            </a:r>
            <a:r>
              <a:rPr lang="en-US" altLang="en-US" sz="2600" dirty="0" smtClean="0"/>
              <a:t>they </a:t>
            </a:r>
            <a:r>
              <a:rPr lang="en-US" altLang="en-US" sz="2600" dirty="0"/>
              <a:t>are falling behind. [Students are not understanding this--</a:t>
            </a:r>
            <a:r>
              <a:rPr lang="en-US" altLang="en-US" sz="2600" dirty="0" smtClean="0"/>
              <a:t>the teacher </a:t>
            </a:r>
            <a:r>
              <a:rPr lang="en-US" altLang="en-US" sz="2600" dirty="0"/>
              <a:t>is going too fast.]  </a:t>
            </a:r>
            <a:r>
              <a:rPr lang="en-US" altLang="en-US" sz="2600" dirty="0" smtClean="0"/>
              <a:t>Teacher </a:t>
            </a:r>
            <a:r>
              <a:rPr lang="en-US" altLang="en-US" sz="2600" dirty="0"/>
              <a:t>says, “Let’s try it one more time.”  More and more students are falling behind to </a:t>
            </a:r>
            <a:r>
              <a:rPr lang="en-US" altLang="en-US" sz="2600" dirty="0" smtClean="0"/>
              <a:t>the </a:t>
            </a:r>
            <a:r>
              <a:rPr lang="en-US" altLang="en-US" sz="2600" dirty="0"/>
              <a:t>point </a:t>
            </a:r>
            <a:r>
              <a:rPr lang="en-US" altLang="en-US" sz="2600" dirty="0" smtClean="0"/>
              <a:t>where the </a:t>
            </a:r>
            <a:r>
              <a:rPr lang="en-US" altLang="en-US" sz="2600" dirty="0"/>
              <a:t>majority are just looking around and bumping into each </a:t>
            </a:r>
            <a:r>
              <a:rPr lang="en-US" altLang="en-US" sz="2600" dirty="0" smtClean="0"/>
              <a:t>other</a:t>
            </a:r>
            <a:r>
              <a:rPr lang="en-US" altLang="en-US" sz="2600" dirty="0"/>
              <a:t>.  </a:t>
            </a:r>
            <a:r>
              <a:rPr lang="en-US" altLang="en-US" sz="2600" dirty="0" smtClean="0"/>
              <a:t>They </a:t>
            </a:r>
            <a:r>
              <a:rPr lang="en-US" altLang="en-US" sz="2600" dirty="0"/>
              <a:t>look like bumper cars.  </a:t>
            </a:r>
            <a:r>
              <a:rPr lang="en-US" altLang="en-US" sz="2600" dirty="0" smtClean="0"/>
              <a:t>These </a:t>
            </a:r>
            <a:r>
              <a:rPr lang="en-US" altLang="en-US" sz="2600" dirty="0"/>
              <a:t>students cannot keep up with </a:t>
            </a:r>
            <a:r>
              <a:rPr lang="en-US" altLang="en-US" sz="2600" dirty="0" smtClean="0"/>
              <a:t>the </a:t>
            </a:r>
            <a:r>
              <a:rPr lang="en-US" altLang="en-US" sz="2600" dirty="0"/>
              <a:t>song and hand motions.  </a:t>
            </a:r>
            <a:r>
              <a:rPr lang="en-US" altLang="en-US" sz="2600" dirty="0" smtClean="0"/>
              <a:t>Teacher</a:t>
            </a:r>
            <a:r>
              <a:rPr lang="en-US" altLang="en-US" sz="2600" dirty="0"/>
              <a:t>, “S is for Sammy Snake (making a </a:t>
            </a:r>
            <a:r>
              <a:rPr lang="en-US" altLang="en-US" sz="2600" dirty="0" smtClean="0"/>
              <a:t>slithering </a:t>
            </a:r>
            <a:r>
              <a:rPr lang="en-US" altLang="en-US" sz="2600" dirty="0"/>
              <a:t>motion)... V is for Vinny Vampire (motioning with </a:t>
            </a:r>
            <a:r>
              <a:rPr lang="en-US" altLang="en-US" sz="2600" dirty="0" smtClean="0"/>
              <a:t>her </a:t>
            </a:r>
            <a:r>
              <a:rPr lang="en-US" altLang="en-US" sz="2600" dirty="0"/>
              <a:t>hands to </a:t>
            </a:r>
            <a:r>
              <a:rPr lang="en-US" altLang="en-US" sz="2600" dirty="0" smtClean="0"/>
              <a:t>her </a:t>
            </a:r>
            <a:r>
              <a:rPr lang="en-US" altLang="en-US" sz="2600" dirty="0"/>
              <a:t>mouth that </a:t>
            </a:r>
            <a:r>
              <a:rPr lang="en-US" altLang="en-US" sz="2600" dirty="0" smtClean="0"/>
              <a:t>she </a:t>
            </a:r>
            <a:r>
              <a:rPr lang="en-US" altLang="en-US" sz="2600" dirty="0"/>
              <a:t>had vampire fangs)….W is Willie Weasel</a:t>
            </a:r>
            <a:r>
              <a:rPr lang="en-US" altLang="en-US" sz="2600" dirty="0" smtClean="0"/>
              <a:t>….(Orosco</a:t>
            </a:r>
            <a:r>
              <a:rPr lang="en-US" altLang="en-US" sz="2600" dirty="0"/>
              <a:t> </a:t>
            </a:r>
            <a:r>
              <a:rPr lang="en-US" altLang="en-US" sz="2600" dirty="0" smtClean="0"/>
              <a:t>&amp; Klingner, 2010)”</a:t>
            </a:r>
            <a:endParaRPr lang="en-US" altLang="en-US" sz="2600" dirty="0"/>
          </a:p>
          <a:p>
            <a:endParaRPr lang="en-US" dirty="0"/>
          </a:p>
        </p:txBody>
      </p:sp>
    </p:spTree>
    <p:extLst>
      <p:ext uri="{BB962C8B-B14F-4D97-AF65-F5344CB8AC3E}">
        <p14:creationId xmlns:p14="http://schemas.microsoft.com/office/powerpoint/2010/main" val="5106493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79931"/>
            <a:ext cx="10515600" cy="560850"/>
          </a:xfrm>
        </p:spPr>
        <p:txBody>
          <a:bodyPr>
            <a:noAutofit/>
          </a:bodyPr>
          <a:lstStyle/>
          <a:p>
            <a:pPr algn="ctr"/>
            <a:r>
              <a:rPr lang="en-US" sz="3600" dirty="0" smtClean="0"/>
              <a:t>Sight Word Example</a:t>
            </a:r>
            <a:endParaRPr lang="en-US" sz="3600" dirty="0"/>
          </a:p>
        </p:txBody>
      </p:sp>
      <p:sp>
        <p:nvSpPr>
          <p:cNvPr id="6" name="Content Placeholder 5"/>
          <p:cNvSpPr>
            <a:spLocks noGrp="1"/>
          </p:cNvSpPr>
          <p:nvPr>
            <p:ph idx="1"/>
          </p:nvPr>
        </p:nvSpPr>
        <p:spPr>
          <a:xfrm>
            <a:off x="343382" y="1017872"/>
            <a:ext cx="11505235" cy="5436182"/>
          </a:xfrm>
        </p:spPr>
        <p:txBody>
          <a:bodyPr>
            <a:normAutofit fontScale="77500" lnSpcReduction="20000"/>
          </a:bodyPr>
          <a:lstStyle/>
          <a:p>
            <a:r>
              <a:rPr lang="en-US" altLang="en-US" sz="3300" dirty="0" smtClean="0"/>
              <a:t>The </a:t>
            </a:r>
            <a:r>
              <a:rPr lang="en-US" altLang="en-US" sz="3300" dirty="0"/>
              <a:t>whole Class is sitting in a circle (on </a:t>
            </a:r>
            <a:r>
              <a:rPr lang="en-US" altLang="en-US" sz="3300" dirty="0" smtClean="0"/>
              <a:t>the </a:t>
            </a:r>
            <a:r>
              <a:rPr lang="en-US" altLang="en-US" sz="3300" dirty="0"/>
              <a:t>A-B-C rug), with </a:t>
            </a:r>
            <a:r>
              <a:rPr lang="en-US" altLang="en-US" sz="3300" dirty="0" smtClean="0"/>
              <a:t>the teacher </a:t>
            </a:r>
            <a:r>
              <a:rPr lang="en-US" altLang="en-US" sz="3300" dirty="0"/>
              <a:t>seated at </a:t>
            </a:r>
            <a:r>
              <a:rPr lang="en-US" altLang="en-US" sz="3300" dirty="0" smtClean="0"/>
              <a:t>the head</a:t>
            </a:r>
            <a:r>
              <a:rPr lang="en-US" altLang="en-US" sz="3300" dirty="0"/>
              <a:t>.  </a:t>
            </a:r>
            <a:r>
              <a:rPr lang="en-US" altLang="en-US" sz="3300" dirty="0" smtClean="0"/>
              <a:t>Teacher </a:t>
            </a:r>
            <a:r>
              <a:rPr lang="en-US" altLang="en-US" sz="3300" dirty="0"/>
              <a:t>says, “Yesterday, how many of you knew your sight words?  One student speaks out, “One?”  </a:t>
            </a:r>
            <a:r>
              <a:rPr lang="en-US" altLang="en-US" sz="3300" dirty="0" smtClean="0"/>
              <a:t>Another</a:t>
            </a:r>
            <a:r>
              <a:rPr lang="en-US" altLang="en-US" sz="3300" dirty="0"/>
              <a:t>, “Three?”  </a:t>
            </a:r>
            <a:r>
              <a:rPr lang="en-US" altLang="en-US" sz="3300" dirty="0" smtClean="0"/>
              <a:t>Teacher </a:t>
            </a:r>
            <a:r>
              <a:rPr lang="en-US" altLang="en-US" sz="3300" dirty="0"/>
              <a:t>replies, “You are right.  Three students were able to tell me </a:t>
            </a:r>
            <a:r>
              <a:rPr lang="en-US" altLang="en-US" sz="3300" dirty="0" smtClean="0"/>
              <a:t>their </a:t>
            </a:r>
            <a:r>
              <a:rPr lang="en-US" altLang="en-US" sz="3300" dirty="0"/>
              <a:t>sight words.  We need to practice </a:t>
            </a:r>
            <a:r>
              <a:rPr lang="en-US" altLang="en-US" sz="3300" dirty="0" smtClean="0"/>
              <a:t>these </a:t>
            </a:r>
            <a:r>
              <a:rPr lang="en-US" altLang="en-US" sz="3300" dirty="0"/>
              <a:t>words; we are really behind. Every one of you should know </a:t>
            </a:r>
            <a:r>
              <a:rPr lang="en-US" altLang="en-US" sz="3300" dirty="0" smtClean="0"/>
              <a:t>these </a:t>
            </a:r>
            <a:r>
              <a:rPr lang="en-US" altLang="en-US" sz="3300" dirty="0"/>
              <a:t>sight words by now.  You need to practice </a:t>
            </a:r>
            <a:r>
              <a:rPr lang="en-US" altLang="en-US" sz="3300" dirty="0" smtClean="0"/>
              <a:t>these </a:t>
            </a:r>
            <a:r>
              <a:rPr lang="en-US" altLang="en-US" sz="3300" dirty="0"/>
              <a:t>at home.  Don’t you practice </a:t>
            </a:r>
            <a:r>
              <a:rPr lang="en-US" altLang="en-US" sz="3300" dirty="0" smtClean="0"/>
              <a:t>these </a:t>
            </a:r>
            <a:r>
              <a:rPr lang="en-US" altLang="en-US" sz="3300" dirty="0"/>
              <a:t>at home?”  </a:t>
            </a:r>
            <a:r>
              <a:rPr lang="en-US" altLang="en-US" sz="3300" dirty="0" smtClean="0"/>
              <a:t>Teacher </a:t>
            </a:r>
            <a:r>
              <a:rPr lang="en-US" altLang="en-US" sz="3300" dirty="0"/>
              <a:t>says this with frustration in </a:t>
            </a:r>
            <a:r>
              <a:rPr lang="en-US" altLang="en-US" sz="3300" dirty="0" smtClean="0"/>
              <a:t>her </a:t>
            </a:r>
            <a:r>
              <a:rPr lang="en-US" altLang="en-US" sz="3300" dirty="0"/>
              <a:t>face and voice.  </a:t>
            </a:r>
            <a:r>
              <a:rPr lang="en-US" altLang="en-US" sz="3300" dirty="0" smtClean="0"/>
              <a:t>Teacher </a:t>
            </a:r>
            <a:r>
              <a:rPr lang="en-US" altLang="en-US" sz="3300" dirty="0"/>
              <a:t>states, “Only those 3 students will be able to pull from </a:t>
            </a:r>
            <a:r>
              <a:rPr lang="en-US" altLang="en-US" sz="3300" dirty="0" smtClean="0"/>
              <a:t>the </a:t>
            </a:r>
            <a:r>
              <a:rPr lang="en-US" altLang="en-US" sz="3300" dirty="0"/>
              <a:t>treasure </a:t>
            </a:r>
            <a:r>
              <a:rPr lang="en-US" altLang="en-US" sz="3300" dirty="0" smtClean="0"/>
              <a:t>chest</a:t>
            </a:r>
            <a:r>
              <a:rPr lang="en-US" altLang="en-US" sz="3300" dirty="0"/>
              <a:t>.”  … </a:t>
            </a:r>
            <a:r>
              <a:rPr lang="en-US" altLang="en-US" sz="3300" dirty="0" smtClean="0"/>
              <a:t>Teacher </a:t>
            </a:r>
            <a:r>
              <a:rPr lang="en-US" altLang="en-US" sz="3300" dirty="0"/>
              <a:t>begins sight words practice and holds up index cards with-</a:t>
            </a:r>
            <a:r>
              <a:rPr lang="en-US" altLang="en-US" sz="3300" i="1" dirty="0"/>
              <a:t>Big, My, See, Like, I, At, This, And, Up, Have, Too</a:t>
            </a:r>
            <a:r>
              <a:rPr lang="en-US" altLang="en-US" sz="3300" dirty="0"/>
              <a:t>.  Students repeat sight words as </a:t>
            </a:r>
            <a:r>
              <a:rPr lang="en-US" altLang="en-US" sz="3300" dirty="0" smtClean="0"/>
              <a:t>Teacher </a:t>
            </a:r>
            <a:r>
              <a:rPr lang="en-US" altLang="en-US" sz="3300" dirty="0"/>
              <a:t>holds up index cards. This is a repetitive process.  </a:t>
            </a:r>
            <a:r>
              <a:rPr lang="en-US" altLang="en-US" sz="3300" dirty="0" smtClean="0"/>
              <a:t>She then </a:t>
            </a:r>
            <a:r>
              <a:rPr lang="en-US" altLang="en-US" sz="3300" dirty="0"/>
              <a:t>holds up </a:t>
            </a:r>
            <a:r>
              <a:rPr lang="en-US" altLang="en-US" sz="3300" dirty="0" smtClean="0"/>
              <a:t>the </a:t>
            </a:r>
            <a:r>
              <a:rPr lang="en-US" altLang="en-US" sz="3300" dirty="0"/>
              <a:t>word “Big” without saying anything.  One student says </a:t>
            </a:r>
            <a:r>
              <a:rPr lang="en-US" altLang="en-US" sz="3300" dirty="0" smtClean="0"/>
              <a:t>the </a:t>
            </a:r>
            <a:r>
              <a:rPr lang="en-US" altLang="en-US" sz="3300" dirty="0"/>
              <a:t>word “Big.”  </a:t>
            </a:r>
            <a:r>
              <a:rPr lang="en-US" altLang="en-US" sz="3300" dirty="0" smtClean="0"/>
              <a:t>She </a:t>
            </a:r>
            <a:r>
              <a:rPr lang="en-US" altLang="en-US" sz="3300" dirty="0"/>
              <a:t>holds up a </a:t>
            </a:r>
            <a:r>
              <a:rPr lang="en-US" altLang="en-US" sz="3300" dirty="0" smtClean="0"/>
              <a:t>another</a:t>
            </a:r>
            <a:r>
              <a:rPr lang="en-US" altLang="en-US" sz="3300" dirty="0"/>
              <a:t>. “See.” </a:t>
            </a:r>
            <a:r>
              <a:rPr lang="en-US" altLang="en-US" sz="3300" dirty="0" smtClean="0"/>
              <a:t>The </a:t>
            </a:r>
            <a:r>
              <a:rPr lang="en-US" altLang="en-US" sz="3300" dirty="0"/>
              <a:t>same student says </a:t>
            </a:r>
            <a:r>
              <a:rPr lang="en-US" altLang="en-US" sz="3300" dirty="0" smtClean="0"/>
              <a:t>the </a:t>
            </a:r>
            <a:r>
              <a:rPr lang="en-US" altLang="en-US" sz="3300" dirty="0"/>
              <a:t>word again.  </a:t>
            </a:r>
            <a:r>
              <a:rPr lang="en-US" altLang="en-US" sz="3300" dirty="0" smtClean="0"/>
              <a:t>She </a:t>
            </a:r>
            <a:r>
              <a:rPr lang="en-US" altLang="en-US" sz="3300" dirty="0"/>
              <a:t>holds up </a:t>
            </a:r>
            <a:r>
              <a:rPr lang="en-US" altLang="en-US" sz="3300" dirty="0" smtClean="0"/>
              <a:t>the </a:t>
            </a:r>
            <a:r>
              <a:rPr lang="en-US" altLang="en-US" sz="3300" dirty="0"/>
              <a:t>word “see” again and tells </a:t>
            </a:r>
            <a:r>
              <a:rPr lang="en-US" altLang="en-US" sz="3300" dirty="0" smtClean="0"/>
              <a:t>the </a:t>
            </a:r>
            <a:r>
              <a:rPr lang="en-US" altLang="en-US" sz="3300" dirty="0"/>
              <a:t>student who knew </a:t>
            </a:r>
            <a:r>
              <a:rPr lang="en-US" altLang="en-US" sz="3300" dirty="0" smtClean="0"/>
              <a:t>the </a:t>
            </a:r>
            <a:r>
              <a:rPr lang="en-US" altLang="en-US" sz="3300" dirty="0"/>
              <a:t>previous answer not to say anything.  Pause. </a:t>
            </a:r>
            <a:r>
              <a:rPr lang="en-US" altLang="en-US" sz="3300" dirty="0" smtClean="0"/>
              <a:t>Another </a:t>
            </a:r>
            <a:r>
              <a:rPr lang="en-US" altLang="en-US" sz="3300" dirty="0"/>
              <a:t>says “see.”  </a:t>
            </a:r>
            <a:r>
              <a:rPr lang="en-US" altLang="en-US" sz="3300" dirty="0" smtClean="0"/>
              <a:t>She </a:t>
            </a:r>
            <a:r>
              <a:rPr lang="en-US" altLang="en-US" sz="3300" dirty="0"/>
              <a:t>continues to go through this process with all </a:t>
            </a:r>
            <a:r>
              <a:rPr lang="en-US" altLang="en-US" sz="3300" dirty="0" smtClean="0"/>
              <a:t>the </a:t>
            </a:r>
            <a:r>
              <a:rPr lang="en-US" altLang="en-US" sz="3300" dirty="0"/>
              <a:t>words, and says, “Okay guys, you need to practice </a:t>
            </a:r>
            <a:r>
              <a:rPr lang="en-US" altLang="en-US" sz="3300" dirty="0" smtClean="0"/>
              <a:t>these </a:t>
            </a:r>
            <a:r>
              <a:rPr lang="en-US" altLang="en-US" sz="3300" dirty="0"/>
              <a:t>at home, you are not paying attention, you should have known </a:t>
            </a:r>
            <a:r>
              <a:rPr lang="en-US" altLang="en-US" sz="3300" dirty="0" smtClean="0"/>
              <a:t>these </a:t>
            </a:r>
            <a:r>
              <a:rPr lang="en-US" altLang="en-US" sz="3300" dirty="0"/>
              <a:t>words by </a:t>
            </a:r>
            <a:r>
              <a:rPr lang="en-US" altLang="en-US" sz="3300" dirty="0" smtClean="0"/>
              <a:t>now </a:t>
            </a:r>
            <a:r>
              <a:rPr lang="en-US" altLang="en-US" sz="3300" dirty="0"/>
              <a:t>(</a:t>
            </a:r>
            <a:r>
              <a:rPr lang="en-US" altLang="en-US" sz="3300" dirty="0" smtClean="0"/>
              <a:t>Orosco &amp; Klingner, 2010).”</a:t>
            </a:r>
            <a:endParaRPr lang="en-US" altLang="en-US" sz="3300" dirty="0"/>
          </a:p>
          <a:p>
            <a:endParaRPr lang="en-US" dirty="0"/>
          </a:p>
        </p:txBody>
      </p:sp>
    </p:spTree>
    <p:extLst>
      <p:ext uri="{BB962C8B-B14F-4D97-AF65-F5344CB8AC3E}">
        <p14:creationId xmlns:p14="http://schemas.microsoft.com/office/powerpoint/2010/main" val="6013226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15" y="228600"/>
            <a:ext cx="11146421" cy="696686"/>
          </a:xfrm>
        </p:spPr>
        <p:txBody>
          <a:bodyPr>
            <a:noAutofit/>
          </a:bodyPr>
          <a:lstStyle/>
          <a:p>
            <a:pPr algn="ctr"/>
            <a:r>
              <a:rPr lang="en-US" sz="3600" dirty="0" smtClean="0"/>
              <a:t>Mily’s Letter-Word Identification Development</a:t>
            </a:r>
            <a:br>
              <a:rPr lang="en-US" sz="3600" dirty="0" smtClean="0"/>
            </a:br>
            <a:r>
              <a:rPr lang="en-US" sz="3600" dirty="0" smtClean="0"/>
              <a:t>(</a:t>
            </a:r>
            <a:r>
              <a:rPr lang="en-US" sz="3600" dirty="0"/>
              <a:t>Real </a:t>
            </a:r>
            <a:r>
              <a:rPr lang="en-US" sz="3600" dirty="0" smtClean="0"/>
              <a:t>Letter-Word Reading Efficiency) </a:t>
            </a:r>
            <a:endParaRPr lang="en-US" sz="36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654301568"/>
              </p:ext>
            </p:extLst>
          </p:nvPr>
        </p:nvGraphicFramePr>
        <p:xfrm>
          <a:off x="726141" y="1261640"/>
          <a:ext cx="10880714" cy="5225242"/>
        </p:xfrm>
        <a:graphic>
          <a:graphicData uri="http://schemas.openxmlformats.org/drawingml/2006/table">
            <a:tbl>
              <a:tblPr firstRow="1" bandRow="1">
                <a:tableStyleId>{5C22544A-7EE6-4342-B048-85BDC9FD1C3A}</a:tableStyleId>
              </a:tblPr>
              <a:tblGrid>
                <a:gridCol w="1223683"/>
                <a:gridCol w="1922929"/>
                <a:gridCol w="2487706"/>
                <a:gridCol w="3092823"/>
                <a:gridCol w="2153573"/>
              </a:tblGrid>
              <a:tr h="603718">
                <a:tc>
                  <a:txBody>
                    <a:bodyPr/>
                    <a:lstStyle/>
                    <a:p>
                      <a:pPr algn="ctr"/>
                      <a:endParaRPr lang="en-US" sz="2600" dirty="0">
                        <a:latin typeface="+mn-lt"/>
                        <a:ea typeface="Calibri" charset="0"/>
                        <a:cs typeface="Calibri" charset="0"/>
                      </a:endParaRPr>
                    </a:p>
                  </a:txBody>
                  <a:tcPr/>
                </a:tc>
                <a:tc gridSpan="2">
                  <a:txBody>
                    <a:bodyPr/>
                    <a:lstStyle/>
                    <a:p>
                      <a:pPr algn="ctr"/>
                      <a:r>
                        <a:rPr lang="en-US" sz="2600" dirty="0" smtClean="0">
                          <a:latin typeface="+mn-lt"/>
                          <a:ea typeface="Calibri" charset="0"/>
                          <a:cs typeface="Calibri" charset="0"/>
                        </a:rPr>
                        <a:t>English</a:t>
                      </a:r>
                      <a:endParaRPr lang="en-US" sz="2600" dirty="0">
                        <a:latin typeface="+mn-lt"/>
                        <a:ea typeface="Calibri" charset="0"/>
                        <a:cs typeface="Calibri" charset="0"/>
                      </a:endParaRPr>
                    </a:p>
                  </a:txBody>
                  <a:tcPr/>
                </a:tc>
                <a:tc hMerge="1">
                  <a:txBody>
                    <a:bodyPr/>
                    <a:lstStyle/>
                    <a:p>
                      <a:endParaRPr lang="en-US"/>
                    </a:p>
                  </a:txBody>
                  <a:tcPr/>
                </a:tc>
                <a:tc gridSpan="2">
                  <a:txBody>
                    <a:bodyPr/>
                    <a:lstStyle/>
                    <a:p>
                      <a:pPr algn="ctr"/>
                      <a:r>
                        <a:rPr lang="en-US" sz="2600" dirty="0" smtClean="0">
                          <a:latin typeface="+mn-lt"/>
                          <a:ea typeface="Calibri" charset="0"/>
                          <a:cs typeface="Calibri" charset="0"/>
                        </a:rPr>
                        <a:t>Spanish</a:t>
                      </a:r>
                      <a:endParaRPr lang="en-US" sz="2600" dirty="0">
                        <a:latin typeface="+mn-lt"/>
                        <a:ea typeface="Calibri" charset="0"/>
                        <a:cs typeface="Calibri" charset="0"/>
                      </a:endParaRPr>
                    </a:p>
                  </a:txBody>
                  <a:tcPr/>
                </a:tc>
                <a:tc hMerge="1">
                  <a:txBody>
                    <a:bodyPr/>
                    <a:lstStyle/>
                    <a:p>
                      <a:endParaRPr lang="en-US"/>
                    </a:p>
                  </a:txBody>
                  <a:tcPr/>
                </a:tc>
              </a:tr>
              <a:tr h="1274761">
                <a:tc>
                  <a:txBody>
                    <a:bodyPr/>
                    <a:lstStyle/>
                    <a:p>
                      <a:pPr algn="ctr"/>
                      <a:endParaRPr lang="en-US" sz="2600" dirty="0">
                        <a:latin typeface="+mn-lt"/>
                        <a:ea typeface="Calibri" charset="0"/>
                        <a:cs typeface="Calibri" charset="0"/>
                      </a:endParaRPr>
                    </a:p>
                  </a:txBody>
                  <a:tcPr/>
                </a:tc>
                <a:tc>
                  <a:txBody>
                    <a:bodyPr/>
                    <a:lstStyle/>
                    <a:p>
                      <a:pPr algn="ctr"/>
                      <a:r>
                        <a:rPr lang="en-US" sz="2600" dirty="0" smtClean="0">
                          <a:latin typeface="+mn-lt"/>
                          <a:ea typeface="Calibri" charset="0"/>
                          <a:cs typeface="Calibri" charset="0"/>
                        </a:rPr>
                        <a:t>Mily’s Mean Score</a:t>
                      </a:r>
                      <a:endParaRPr lang="en-US" sz="2600" dirty="0">
                        <a:latin typeface="+mn-lt"/>
                        <a:ea typeface="Calibri" charset="0"/>
                        <a:cs typeface="Calibri" charset="0"/>
                      </a:endParaRPr>
                    </a:p>
                  </a:txBody>
                  <a:tcPr/>
                </a:tc>
                <a:tc>
                  <a:txBody>
                    <a:bodyPr/>
                    <a:lstStyle/>
                    <a:p>
                      <a:pPr algn="ctr"/>
                      <a:r>
                        <a:rPr lang="en-US" sz="2600" dirty="0" smtClean="0">
                          <a:latin typeface="+mn-lt"/>
                          <a:ea typeface="Calibri" charset="0"/>
                          <a:cs typeface="Calibri" charset="0"/>
                        </a:rPr>
                        <a:t>Average Standard</a:t>
                      </a:r>
                      <a:r>
                        <a:rPr lang="en-US" sz="2600" baseline="0" dirty="0" smtClean="0">
                          <a:latin typeface="+mn-lt"/>
                          <a:ea typeface="Calibri" charset="0"/>
                          <a:cs typeface="Calibri" charset="0"/>
                        </a:rPr>
                        <a:t> </a:t>
                      </a:r>
                    </a:p>
                    <a:p>
                      <a:pPr algn="ctr"/>
                      <a:r>
                        <a:rPr lang="en-US" sz="2600" baseline="0" dirty="0" smtClean="0">
                          <a:latin typeface="+mn-lt"/>
                          <a:ea typeface="Calibri" charset="0"/>
                          <a:cs typeface="Calibri" charset="0"/>
                        </a:rPr>
                        <a:t>Score</a:t>
                      </a:r>
                      <a:endParaRPr lang="en-US" sz="2600" dirty="0">
                        <a:latin typeface="+mn-lt"/>
                        <a:ea typeface="Calibri" charset="0"/>
                        <a:cs typeface="Calibri" charset="0"/>
                      </a:endParaRPr>
                    </a:p>
                  </a:txBody>
                  <a:tcPr/>
                </a:tc>
                <a:tc>
                  <a:txBody>
                    <a:bodyPr/>
                    <a:lstStyle/>
                    <a:p>
                      <a:pPr algn="ctr"/>
                      <a:r>
                        <a:rPr lang="en-US" sz="2600" dirty="0" smtClean="0">
                          <a:latin typeface="+mn-lt"/>
                          <a:ea typeface="Calibri" charset="0"/>
                          <a:cs typeface="Calibri" charset="0"/>
                        </a:rPr>
                        <a:t>Mily’s Mean </a:t>
                      </a:r>
                    </a:p>
                    <a:p>
                      <a:pPr algn="ctr"/>
                      <a:r>
                        <a:rPr lang="en-US" sz="2600" dirty="0" smtClean="0">
                          <a:latin typeface="+mn-lt"/>
                          <a:ea typeface="Calibri" charset="0"/>
                          <a:cs typeface="Calibri" charset="0"/>
                        </a:rPr>
                        <a:t>Score</a:t>
                      </a:r>
                      <a:endParaRPr lang="en-US" sz="2600" dirty="0">
                        <a:latin typeface="+mn-lt"/>
                        <a:ea typeface="Calibri" charset="0"/>
                        <a:cs typeface="Calibri" charset="0"/>
                      </a:endParaRPr>
                    </a:p>
                  </a:txBody>
                  <a:tcPr/>
                </a:tc>
                <a:tc>
                  <a:txBody>
                    <a:bodyPr/>
                    <a:lstStyle/>
                    <a:p>
                      <a:pPr algn="ctr"/>
                      <a:r>
                        <a:rPr lang="en-US" sz="2600" dirty="0" smtClean="0">
                          <a:latin typeface="+mn-lt"/>
                          <a:ea typeface="Calibri" charset="0"/>
                          <a:cs typeface="Calibri" charset="0"/>
                        </a:rPr>
                        <a:t>Average Standard Score</a:t>
                      </a:r>
                      <a:endParaRPr lang="en-US" sz="2600" dirty="0">
                        <a:latin typeface="+mn-lt"/>
                        <a:ea typeface="Calibri" charset="0"/>
                        <a:cs typeface="Calibri" charset="0"/>
                      </a:endParaRPr>
                    </a:p>
                  </a:txBody>
                  <a:tcPr/>
                </a:tc>
              </a:tr>
              <a:tr h="1113788">
                <a:tc>
                  <a:txBody>
                    <a:bodyPr/>
                    <a:lstStyle/>
                    <a:p>
                      <a:pPr marL="0" marR="0" algn="ctr">
                        <a:lnSpc>
                          <a:spcPct val="115000"/>
                        </a:lnSpc>
                        <a:spcBef>
                          <a:spcPts val="0"/>
                        </a:spcBef>
                        <a:spcAft>
                          <a:spcPts val="0"/>
                        </a:spcAft>
                      </a:pPr>
                      <a:r>
                        <a:rPr lang="en-US" sz="2600" dirty="0">
                          <a:latin typeface="+mn-lt"/>
                          <a:ea typeface="Calibri" charset="0"/>
                          <a:cs typeface="Calibri" charset="0"/>
                        </a:rPr>
                        <a:t>1st</a:t>
                      </a: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charset="0"/>
                          <a:cs typeface="Calibri" charset="0"/>
                        </a:rPr>
                        <a:t>84.93</a:t>
                      </a:r>
                      <a:endParaRPr lang="en-US" sz="2600" dirty="0">
                        <a:latin typeface="+mn-lt"/>
                        <a:ea typeface="Calibri" charset="0"/>
                        <a:cs typeface="Calibri" charset="0"/>
                      </a:endParaRP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c>
                  <a:txBody>
                    <a:bodyPr/>
                    <a:lstStyle/>
                    <a:p>
                      <a:pPr marL="0" marR="0" algn="ctr">
                        <a:lnSpc>
                          <a:spcPct val="115000"/>
                        </a:lnSpc>
                        <a:spcBef>
                          <a:spcPts val="0"/>
                        </a:spcBef>
                        <a:spcAft>
                          <a:spcPts val="0"/>
                        </a:spcAft>
                      </a:pPr>
                      <a:r>
                        <a:rPr lang="en-US" sz="2600" dirty="0">
                          <a:latin typeface="+mn-lt"/>
                          <a:ea typeface="Calibri" charset="0"/>
                          <a:cs typeface="Calibri" charset="0"/>
                        </a:rPr>
                        <a:t>93.15</a:t>
                      </a: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r h="1113788">
                <a:tc>
                  <a:txBody>
                    <a:bodyPr/>
                    <a:lstStyle/>
                    <a:p>
                      <a:pPr marL="0" marR="0" algn="ctr">
                        <a:lnSpc>
                          <a:spcPct val="115000"/>
                        </a:lnSpc>
                        <a:spcBef>
                          <a:spcPts val="0"/>
                        </a:spcBef>
                        <a:spcAft>
                          <a:spcPts val="0"/>
                        </a:spcAft>
                      </a:pPr>
                      <a:r>
                        <a:rPr lang="en-US" sz="2600" dirty="0">
                          <a:latin typeface="+mn-lt"/>
                          <a:ea typeface="Calibri" charset="0"/>
                          <a:cs typeface="Calibri" charset="0"/>
                        </a:rPr>
                        <a:t>2nd</a:t>
                      </a: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charset="0"/>
                          <a:cs typeface="Calibri" charset="0"/>
                        </a:rPr>
                        <a:t>82.83</a:t>
                      </a:r>
                      <a:endParaRPr lang="en-US" sz="2600" dirty="0">
                        <a:latin typeface="+mn-lt"/>
                        <a:ea typeface="Calibri" charset="0"/>
                        <a:cs typeface="Calibri" charset="0"/>
                      </a:endParaRP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c>
                  <a:txBody>
                    <a:bodyPr/>
                    <a:lstStyle/>
                    <a:p>
                      <a:pPr marL="0" marR="0" algn="ctr">
                        <a:lnSpc>
                          <a:spcPct val="115000"/>
                        </a:lnSpc>
                        <a:spcBef>
                          <a:spcPts val="0"/>
                        </a:spcBef>
                        <a:spcAft>
                          <a:spcPts val="0"/>
                        </a:spcAft>
                      </a:pPr>
                      <a:r>
                        <a:rPr lang="en-US" sz="2600" dirty="0">
                          <a:latin typeface="+mn-lt"/>
                          <a:ea typeface="Calibri" charset="0"/>
                          <a:cs typeface="Calibri" charset="0"/>
                        </a:rPr>
                        <a:t>88.61</a:t>
                      </a: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r h="1113788">
                <a:tc>
                  <a:txBody>
                    <a:bodyPr/>
                    <a:lstStyle/>
                    <a:p>
                      <a:pPr marL="0" marR="0" algn="ctr">
                        <a:lnSpc>
                          <a:spcPct val="115000"/>
                        </a:lnSpc>
                        <a:spcBef>
                          <a:spcPts val="0"/>
                        </a:spcBef>
                        <a:spcAft>
                          <a:spcPts val="0"/>
                        </a:spcAft>
                      </a:pPr>
                      <a:r>
                        <a:rPr lang="en-US" sz="2600" dirty="0">
                          <a:latin typeface="+mn-lt"/>
                          <a:ea typeface="Calibri" charset="0"/>
                          <a:cs typeface="Calibri" charset="0"/>
                        </a:rPr>
                        <a:t>3rd</a:t>
                      </a: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charset="0"/>
                          <a:cs typeface="Calibri" charset="0"/>
                        </a:rPr>
                        <a:t>81.12</a:t>
                      </a:r>
                      <a:endParaRPr lang="en-US" sz="2600" dirty="0">
                        <a:latin typeface="+mn-lt"/>
                        <a:ea typeface="Calibri" charset="0"/>
                        <a:cs typeface="Calibri" charset="0"/>
                      </a:endParaRP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charset="0"/>
                          <a:cs typeface="Calibri" charset="0"/>
                        </a:rPr>
                        <a:t>80.37</a:t>
                      </a:r>
                      <a:endParaRPr lang="en-US" sz="2600" dirty="0">
                        <a:latin typeface="+mn-lt"/>
                        <a:ea typeface="Calibri" charset="0"/>
                        <a:cs typeface="Calibri" charset="0"/>
                      </a:endParaRP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bl>
          </a:graphicData>
        </a:graphic>
      </p:graphicFrame>
    </p:spTree>
    <p:extLst>
      <p:ext uri="{BB962C8B-B14F-4D97-AF65-F5344CB8AC3E}">
        <p14:creationId xmlns:p14="http://schemas.microsoft.com/office/powerpoint/2010/main" val="16523894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206"/>
            <a:ext cx="10515600" cy="688171"/>
          </a:xfrm>
        </p:spPr>
        <p:txBody>
          <a:bodyPr>
            <a:normAutofit fontScale="90000"/>
          </a:bodyPr>
          <a:lstStyle/>
          <a:p>
            <a:pPr algn="ctr"/>
            <a:r>
              <a:rPr lang="en-US" dirty="0" smtClean="0"/>
              <a:t>In What Contexts was Mily’s Failure?</a:t>
            </a:r>
            <a:endParaRPr lang="en-US" dirty="0"/>
          </a:p>
        </p:txBody>
      </p:sp>
      <p:sp>
        <p:nvSpPr>
          <p:cNvPr id="3" name="Content Placeholder 2"/>
          <p:cNvSpPr>
            <a:spLocks noGrp="1"/>
          </p:cNvSpPr>
          <p:nvPr>
            <p:ph idx="1"/>
          </p:nvPr>
        </p:nvSpPr>
        <p:spPr>
          <a:xfrm>
            <a:off x="838200" y="1053296"/>
            <a:ext cx="10515600" cy="5123667"/>
          </a:xfrm>
        </p:spPr>
        <p:txBody>
          <a:bodyPr/>
          <a:lstStyle/>
          <a:p>
            <a:r>
              <a:rPr lang="en-US" dirty="0" smtClean="0"/>
              <a:t>When students like Mily struggle, is it the program, the teachers’ implementation, or the school context?</a:t>
            </a:r>
          </a:p>
          <a:p>
            <a:endParaRPr lang="en-US" dirty="0"/>
          </a:p>
          <a:p>
            <a:r>
              <a:rPr lang="en-US" dirty="0" smtClean="0"/>
              <a:t>What is it about the system that facilitates or impedes learning?</a:t>
            </a:r>
          </a:p>
        </p:txBody>
      </p:sp>
    </p:spTree>
    <p:extLst>
      <p:ext uri="{BB962C8B-B14F-4D97-AF65-F5344CB8AC3E}">
        <p14:creationId xmlns:p14="http://schemas.microsoft.com/office/powerpoint/2010/main" val="318730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752353"/>
          </a:xfrm>
        </p:spPr>
        <p:txBody>
          <a:bodyPr>
            <a:normAutofit/>
          </a:bodyPr>
          <a:lstStyle/>
          <a:p>
            <a:pPr algn="ctr"/>
            <a:r>
              <a:rPr lang="en-US" sz="3600" dirty="0" smtClean="0"/>
              <a:t>Case Study</a:t>
            </a:r>
            <a:endParaRPr lang="en-US" sz="3600" dirty="0"/>
          </a:p>
        </p:txBody>
      </p:sp>
      <p:sp>
        <p:nvSpPr>
          <p:cNvPr id="3" name="Content Placeholder 2"/>
          <p:cNvSpPr>
            <a:spLocks noGrp="1"/>
          </p:cNvSpPr>
          <p:nvPr>
            <p:ph idx="1"/>
          </p:nvPr>
        </p:nvSpPr>
        <p:spPr>
          <a:xfrm>
            <a:off x="196769" y="641516"/>
            <a:ext cx="11806177" cy="5577195"/>
          </a:xfrm>
        </p:spPr>
        <p:txBody>
          <a:bodyPr>
            <a:noAutofit/>
          </a:bodyPr>
          <a:lstStyle/>
          <a:p>
            <a:r>
              <a:rPr lang="en-US" sz="2600" dirty="0" smtClean="0"/>
              <a:t>Mily </a:t>
            </a:r>
            <a:r>
              <a:rPr lang="en-US" sz="2600" dirty="0"/>
              <a:t>is a student from a culturally and linguistically diverse (CLD) </a:t>
            </a:r>
            <a:r>
              <a:rPr lang="en-US" sz="2600" dirty="0" smtClean="0"/>
              <a:t>background </a:t>
            </a:r>
            <a:r>
              <a:rPr lang="en-US" sz="2600" dirty="0"/>
              <a:t>who has not yet developed </a:t>
            </a:r>
            <a:r>
              <a:rPr lang="en-US" sz="2600" dirty="0" smtClean="0"/>
              <a:t>the </a:t>
            </a:r>
            <a:r>
              <a:rPr lang="en-US" sz="2600" dirty="0"/>
              <a:t>learning (e.g., </a:t>
            </a:r>
            <a:r>
              <a:rPr lang="en-US" sz="2600" dirty="0" smtClean="0"/>
              <a:t>reading) </a:t>
            </a:r>
            <a:r>
              <a:rPr lang="en-US" sz="2600" dirty="0"/>
              <a:t>skills needed to be successful in </a:t>
            </a:r>
            <a:r>
              <a:rPr lang="en-US" sz="2600" dirty="0" smtClean="0"/>
              <a:t>the </a:t>
            </a:r>
            <a:r>
              <a:rPr lang="en-US" sz="2600" dirty="0"/>
              <a:t>first grade classroom.  It is important to note that in </a:t>
            </a:r>
            <a:r>
              <a:rPr lang="en-US" sz="2600" dirty="0" smtClean="0"/>
              <a:t>the </a:t>
            </a:r>
            <a:r>
              <a:rPr lang="en-US" sz="2600" dirty="0"/>
              <a:t>literature CLD students like </a:t>
            </a:r>
            <a:r>
              <a:rPr lang="en-US" sz="2600" dirty="0" smtClean="0"/>
              <a:t>Mily, </a:t>
            </a:r>
            <a:r>
              <a:rPr lang="en-US" sz="2600" dirty="0"/>
              <a:t>can also be referred to as an English Language Learner (ELL).  </a:t>
            </a:r>
            <a:r>
              <a:rPr lang="en-US" sz="2600" dirty="0" smtClean="0"/>
              <a:t>She </a:t>
            </a:r>
            <a:r>
              <a:rPr lang="en-US" sz="2600" dirty="0"/>
              <a:t>attends school, listens to and observes </a:t>
            </a:r>
            <a:r>
              <a:rPr lang="en-US" sz="2600" dirty="0" smtClean="0"/>
              <a:t>her teachers </a:t>
            </a:r>
            <a:r>
              <a:rPr lang="en-US" sz="2600" dirty="0"/>
              <a:t>select and apply evidence-based practices, skills and strategies for learning, and tries to do </a:t>
            </a:r>
            <a:r>
              <a:rPr lang="en-US" sz="2600" dirty="0" smtClean="0"/>
              <a:t>her homework (all this in English). Also, she is given early intervention to address these learning challenges. However</a:t>
            </a:r>
            <a:r>
              <a:rPr lang="en-US" sz="2600" dirty="0"/>
              <a:t>, </a:t>
            </a:r>
            <a:r>
              <a:rPr lang="en-US" sz="2600" dirty="0" smtClean="0"/>
              <a:t>when she </a:t>
            </a:r>
            <a:r>
              <a:rPr lang="en-US" sz="2600" dirty="0"/>
              <a:t>is given a grade-level assessment, it shows that </a:t>
            </a:r>
            <a:r>
              <a:rPr lang="en-US" sz="2600" dirty="0" smtClean="0"/>
              <a:t>she </a:t>
            </a:r>
            <a:r>
              <a:rPr lang="en-US" sz="2600" dirty="0"/>
              <a:t>is far behind his peers. </a:t>
            </a:r>
            <a:r>
              <a:rPr lang="en-US" sz="2600" dirty="0" smtClean="0"/>
              <a:t>Mily's teacher </a:t>
            </a:r>
            <a:r>
              <a:rPr lang="en-US" sz="2600" dirty="0"/>
              <a:t>believes that </a:t>
            </a:r>
            <a:r>
              <a:rPr lang="en-US" sz="2600" dirty="0" smtClean="0"/>
              <a:t>her </a:t>
            </a:r>
            <a:r>
              <a:rPr lang="en-US" sz="2600" dirty="0"/>
              <a:t>struggles are attributable to acquiring English as a second language and promotes </a:t>
            </a:r>
            <a:r>
              <a:rPr lang="en-US" sz="2600" dirty="0" smtClean="0"/>
              <a:t>her to the </a:t>
            </a:r>
            <a:r>
              <a:rPr lang="en-US" sz="2600" dirty="0"/>
              <a:t>second grade, yet </a:t>
            </a:r>
            <a:r>
              <a:rPr lang="en-US" sz="2600" dirty="0" smtClean="0"/>
              <a:t>she </a:t>
            </a:r>
            <a:r>
              <a:rPr lang="en-US" sz="2600" dirty="0"/>
              <a:t>continues to struggle.  By third grade, school personnel begin to examine </a:t>
            </a:r>
            <a:r>
              <a:rPr lang="en-US" sz="2600" dirty="0" smtClean="0"/>
              <a:t>her </a:t>
            </a:r>
            <a:r>
              <a:rPr lang="en-US" sz="2600" dirty="0"/>
              <a:t>learning difficulties more closely, and </a:t>
            </a:r>
            <a:r>
              <a:rPr lang="en-US" sz="2600" dirty="0" smtClean="0"/>
              <a:t>after three year’s of intervention support (e.g., MTSS), the intervention team </a:t>
            </a:r>
            <a:r>
              <a:rPr lang="en-US" sz="2600" dirty="0"/>
              <a:t>decides to refer </a:t>
            </a:r>
            <a:r>
              <a:rPr lang="en-US" sz="2600" dirty="0" smtClean="0"/>
              <a:t>her </a:t>
            </a:r>
            <a:r>
              <a:rPr lang="en-US" sz="2600" dirty="0"/>
              <a:t>for special education evaluation to determine </a:t>
            </a:r>
            <a:r>
              <a:rPr lang="en-US" sz="2600" dirty="0" smtClean="0"/>
              <a:t>whether she </a:t>
            </a:r>
            <a:r>
              <a:rPr lang="en-US" sz="2600" dirty="0"/>
              <a:t>has a learning disability.  A school psychologist </a:t>
            </a:r>
            <a:r>
              <a:rPr lang="en-US" sz="2600" dirty="0" smtClean="0"/>
              <a:t>tests Mily and </a:t>
            </a:r>
            <a:r>
              <a:rPr lang="en-US" sz="2600" dirty="0"/>
              <a:t>finds that </a:t>
            </a:r>
            <a:r>
              <a:rPr lang="en-US" sz="2600" dirty="0" smtClean="0"/>
              <a:t>she </a:t>
            </a:r>
            <a:r>
              <a:rPr lang="en-US" sz="2600" dirty="0"/>
              <a:t>has average intelligence but is far below average in reading </a:t>
            </a:r>
            <a:r>
              <a:rPr lang="en-US" sz="2600" dirty="0" smtClean="0"/>
              <a:t>comprehension</a:t>
            </a:r>
            <a:r>
              <a:rPr lang="en-US" sz="2600" dirty="0"/>
              <a:t>.  </a:t>
            </a:r>
            <a:r>
              <a:rPr lang="en-US" sz="2600" dirty="0" smtClean="0"/>
              <a:t>The </a:t>
            </a:r>
            <a:r>
              <a:rPr lang="en-US" sz="2600" dirty="0"/>
              <a:t>team decides that </a:t>
            </a:r>
            <a:r>
              <a:rPr lang="en-US" sz="2600" dirty="0" smtClean="0"/>
              <a:t>Mily </a:t>
            </a:r>
            <a:r>
              <a:rPr lang="en-US" sz="2600" dirty="0"/>
              <a:t>has a learning disability and provides special education </a:t>
            </a:r>
            <a:r>
              <a:rPr lang="en-US" sz="2600" dirty="0" smtClean="0"/>
              <a:t>services</a:t>
            </a:r>
            <a:r>
              <a:rPr lang="en-US" sz="2600" dirty="0"/>
              <a:t>.</a:t>
            </a:r>
          </a:p>
        </p:txBody>
      </p:sp>
    </p:spTree>
    <p:extLst>
      <p:ext uri="{BB962C8B-B14F-4D97-AF65-F5344CB8AC3E}">
        <p14:creationId xmlns:p14="http://schemas.microsoft.com/office/powerpoint/2010/main" val="8644489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490" y="71539"/>
            <a:ext cx="11767127" cy="5816977"/>
          </a:xfrm>
          <a:prstGeom prst="rect">
            <a:avLst/>
          </a:prstGeom>
        </p:spPr>
        <p:txBody>
          <a:bodyPr wrap="square">
            <a:spAutoFit/>
          </a:bodyPr>
          <a:lstStyle/>
          <a:p>
            <a:pPr algn="ctr"/>
            <a:r>
              <a:rPr lang="en-US" sz="3600" dirty="0" smtClean="0"/>
              <a:t>Mily’s Language Skills Development </a:t>
            </a:r>
          </a:p>
          <a:p>
            <a:pPr algn="ctr"/>
            <a:endParaRPr lang="en-US" sz="2400" dirty="0"/>
          </a:p>
          <a:p>
            <a:r>
              <a:rPr lang="en-US" sz="2600" dirty="0"/>
              <a:t>Mr. Lloyd, “Okay, it is time to begin our guided reading.  I chose this book because it is about friendship, sharing, and cooperation. It is about character education. Some of </a:t>
            </a:r>
            <a:r>
              <a:rPr lang="en-US" sz="2600" dirty="0" smtClean="0"/>
              <a:t>the </a:t>
            </a:r>
            <a:r>
              <a:rPr lang="en-US" sz="2600" dirty="0"/>
              <a:t>pages remind me of </a:t>
            </a:r>
            <a:r>
              <a:rPr lang="en-US" sz="2600" dirty="0" smtClean="0"/>
              <a:t>when </a:t>
            </a:r>
            <a:r>
              <a:rPr lang="en-US" sz="2600" dirty="0"/>
              <a:t>I lived on </a:t>
            </a:r>
            <a:r>
              <a:rPr lang="en-US" sz="2600" dirty="0" smtClean="0"/>
              <a:t>the </a:t>
            </a:r>
            <a:r>
              <a:rPr lang="en-US" sz="2600" dirty="0"/>
              <a:t>east coast.” (Previously Mr. Lloyd had not pre-taught </a:t>
            </a:r>
            <a:r>
              <a:rPr lang="en-US" sz="2600" dirty="0" smtClean="0"/>
              <a:t>the </a:t>
            </a:r>
            <a:r>
              <a:rPr lang="en-US" sz="2600" dirty="0"/>
              <a:t>term </a:t>
            </a:r>
            <a:r>
              <a:rPr lang="en-US" sz="2600" b="1" i="1" dirty="0"/>
              <a:t>character</a:t>
            </a:r>
            <a:r>
              <a:rPr lang="en-US" sz="2600" dirty="0"/>
              <a:t> or what is meant by living on </a:t>
            </a:r>
            <a:r>
              <a:rPr lang="en-US" sz="2600" dirty="0" smtClean="0"/>
              <a:t>the </a:t>
            </a:r>
            <a:r>
              <a:rPr lang="en-US" sz="2600" dirty="0"/>
              <a:t>east coast.) Mr. Lloyd is holding up a book titled, </a:t>
            </a:r>
            <a:r>
              <a:rPr lang="en-US" sz="2600" i="1" dirty="0"/>
              <a:t>Miss Rumphius </a:t>
            </a:r>
            <a:r>
              <a:rPr lang="en-US" sz="2600" dirty="0"/>
              <a:t>(Conney, 1985). (</a:t>
            </a:r>
            <a:r>
              <a:rPr lang="en-US" sz="2600" dirty="0" smtClean="0"/>
              <a:t>The </a:t>
            </a:r>
            <a:r>
              <a:rPr lang="en-US" sz="2600" dirty="0"/>
              <a:t>title page shows a picture of Miss Rumphius on a meadow of lupines, facing water/sea.) Mr. Lloyd, “</a:t>
            </a:r>
            <a:r>
              <a:rPr lang="en-US" sz="2600" dirty="0" smtClean="0"/>
              <a:t>When </a:t>
            </a:r>
            <a:r>
              <a:rPr lang="en-US" sz="2600" dirty="0"/>
              <a:t>you look at </a:t>
            </a:r>
            <a:r>
              <a:rPr lang="en-US" sz="2600" dirty="0" smtClean="0"/>
              <a:t>the </a:t>
            </a:r>
            <a:r>
              <a:rPr lang="en-US" sz="2600" dirty="0"/>
              <a:t>title page what connections can you make?” (students are thinking…) Mr. Lloyd calls on Manuel. “What do you think Manuel?” Manuel, “…A la…di by da water.” Mr. Lloyd, “Good.” Mr. Lloyd, “Have you ever been given some </a:t>
            </a:r>
            <a:r>
              <a:rPr lang="en-US" sz="2600" b="1" i="1" dirty="0"/>
              <a:t>advice</a:t>
            </a:r>
            <a:r>
              <a:rPr lang="en-US" sz="2600" dirty="0"/>
              <a:t> from your parents or grandparent?” (Students are thinking…no response…Students do not seem to understand </a:t>
            </a:r>
            <a:r>
              <a:rPr lang="en-US" sz="2600" dirty="0" smtClean="0"/>
              <a:t>the </a:t>
            </a:r>
            <a:r>
              <a:rPr lang="en-US" sz="2600" dirty="0"/>
              <a:t>word </a:t>
            </a:r>
            <a:r>
              <a:rPr lang="en-US" sz="2600" i="1" dirty="0"/>
              <a:t>advice</a:t>
            </a:r>
            <a:r>
              <a:rPr lang="en-US" sz="2600" dirty="0"/>
              <a:t>)? “Well that is okay, we will learn about this </a:t>
            </a:r>
            <a:r>
              <a:rPr lang="en-US" sz="2600" dirty="0" smtClean="0"/>
              <a:t>together </a:t>
            </a:r>
            <a:r>
              <a:rPr lang="en-US" sz="2600" dirty="0"/>
              <a:t>reading </a:t>
            </a:r>
            <a:r>
              <a:rPr lang="en-US" sz="2600" i="1" dirty="0"/>
              <a:t>Miss Rumphius</a:t>
            </a:r>
            <a:r>
              <a:rPr lang="en-US" sz="2600" dirty="0"/>
              <a:t>.”</a:t>
            </a:r>
          </a:p>
        </p:txBody>
      </p:sp>
    </p:spTree>
    <p:extLst>
      <p:ext uri="{BB962C8B-B14F-4D97-AF65-F5344CB8AC3E}">
        <p14:creationId xmlns:p14="http://schemas.microsoft.com/office/powerpoint/2010/main" val="172227670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746" y="54588"/>
            <a:ext cx="11397672" cy="6093976"/>
          </a:xfrm>
          <a:prstGeom prst="rect">
            <a:avLst/>
          </a:prstGeom>
        </p:spPr>
        <p:txBody>
          <a:bodyPr wrap="square">
            <a:spAutoFit/>
          </a:bodyPr>
          <a:lstStyle/>
          <a:p>
            <a:r>
              <a:rPr lang="en-US" sz="2600" dirty="0"/>
              <a:t>Mr. Lloyd reading, “</a:t>
            </a:r>
            <a:r>
              <a:rPr lang="en-US" sz="2600" dirty="0" smtClean="0"/>
              <a:t>The </a:t>
            </a:r>
            <a:r>
              <a:rPr lang="en-US" sz="2600" b="1" i="1" dirty="0"/>
              <a:t>Lupine Lady </a:t>
            </a:r>
            <a:r>
              <a:rPr lang="en-US" sz="2600" dirty="0"/>
              <a:t>lives in a small house overlooking </a:t>
            </a:r>
            <a:r>
              <a:rPr lang="en-US" sz="2600" dirty="0" smtClean="0"/>
              <a:t>the </a:t>
            </a:r>
            <a:r>
              <a:rPr lang="en-US" sz="2600" dirty="0"/>
              <a:t>sea. In between </a:t>
            </a:r>
            <a:r>
              <a:rPr lang="en-US" sz="2600" dirty="0" smtClean="0"/>
              <a:t>the </a:t>
            </a:r>
            <a:r>
              <a:rPr lang="en-US" sz="2600" dirty="0"/>
              <a:t>rocks around </a:t>
            </a:r>
            <a:r>
              <a:rPr lang="en-US" sz="2600" dirty="0" smtClean="0"/>
              <a:t>her </a:t>
            </a:r>
            <a:r>
              <a:rPr lang="en-US" sz="2600" dirty="0"/>
              <a:t>house grow blue and purple and rose-colored flowers. </a:t>
            </a:r>
            <a:r>
              <a:rPr lang="en-US" sz="2600" dirty="0" smtClean="0"/>
              <a:t>The </a:t>
            </a:r>
            <a:r>
              <a:rPr lang="en-US" sz="2600" dirty="0"/>
              <a:t>Lupine Lady is little and old. But </a:t>
            </a:r>
            <a:r>
              <a:rPr lang="en-US" sz="2600" dirty="0" smtClean="0"/>
              <a:t>she </a:t>
            </a:r>
            <a:r>
              <a:rPr lang="en-US" sz="2600" dirty="0"/>
              <a:t>has not always been that way. I know. </a:t>
            </a:r>
            <a:r>
              <a:rPr lang="en-US" sz="2600" dirty="0" smtClean="0"/>
              <a:t>She </a:t>
            </a:r>
            <a:r>
              <a:rPr lang="en-US" sz="2600" dirty="0"/>
              <a:t>was my great-aunt, and </a:t>
            </a:r>
            <a:r>
              <a:rPr lang="en-US" sz="2600" dirty="0" smtClean="0"/>
              <a:t>she </a:t>
            </a:r>
            <a:r>
              <a:rPr lang="en-US" sz="2600" dirty="0"/>
              <a:t>told me so. Once upon a time </a:t>
            </a:r>
            <a:r>
              <a:rPr lang="en-US" sz="2600" dirty="0" smtClean="0"/>
              <a:t>she </a:t>
            </a:r>
            <a:r>
              <a:rPr lang="en-US" sz="2600" dirty="0"/>
              <a:t>was a little girl named Alice, who lived in a city by </a:t>
            </a:r>
            <a:r>
              <a:rPr lang="en-US" sz="2600" dirty="0" smtClean="0"/>
              <a:t>the </a:t>
            </a:r>
            <a:r>
              <a:rPr lang="en-US" sz="2600" b="1" i="1" dirty="0"/>
              <a:t>sear</a:t>
            </a:r>
            <a:r>
              <a:rPr lang="en-US" sz="2600" dirty="0"/>
              <a:t>. </a:t>
            </a:r>
            <a:r>
              <a:rPr lang="en-US" sz="2600" b="1" i="1" u="sng" dirty="0"/>
              <a:t>From </a:t>
            </a:r>
            <a:r>
              <a:rPr lang="en-US" sz="2600" b="1" i="1" u="sng" dirty="0" smtClean="0"/>
              <a:t>the </a:t>
            </a:r>
            <a:r>
              <a:rPr lang="en-US" sz="2600" b="1" i="1" u="sng" dirty="0"/>
              <a:t>front stoop </a:t>
            </a:r>
            <a:r>
              <a:rPr lang="en-US" sz="2600" b="1" i="1" u="sng" dirty="0" smtClean="0"/>
              <a:t>she </a:t>
            </a:r>
            <a:r>
              <a:rPr lang="en-US" sz="2600" b="1" i="1" u="sng" dirty="0"/>
              <a:t>could see </a:t>
            </a:r>
            <a:r>
              <a:rPr lang="en-US" sz="2600" b="1" i="1" u="sng" dirty="0" smtClean="0"/>
              <a:t>the </a:t>
            </a:r>
            <a:r>
              <a:rPr lang="en-US" sz="2600" b="1" i="1" u="sng" dirty="0"/>
              <a:t>wharves and </a:t>
            </a:r>
            <a:r>
              <a:rPr lang="en-US" sz="2600" b="1" i="1" u="sng" dirty="0" smtClean="0"/>
              <a:t>the </a:t>
            </a:r>
            <a:r>
              <a:rPr lang="en-US" sz="2600" b="1" i="1" u="sng" dirty="0"/>
              <a:t>bristling masts of tall ships</a:t>
            </a:r>
            <a:r>
              <a:rPr lang="en-US" sz="2600" dirty="0"/>
              <a:t>. Many years ago </a:t>
            </a:r>
            <a:r>
              <a:rPr lang="en-US" sz="2600" dirty="0" smtClean="0"/>
              <a:t>her grandfather </a:t>
            </a:r>
            <a:r>
              <a:rPr lang="en-US" sz="2600" dirty="0"/>
              <a:t>had come to America on a large sailing ship. (Students are listening, trying to follow </a:t>
            </a:r>
            <a:r>
              <a:rPr lang="en-US" sz="2600" dirty="0" smtClean="0"/>
              <a:t>the </a:t>
            </a:r>
            <a:r>
              <a:rPr lang="en-US" sz="2600" dirty="0"/>
              <a:t>story in </a:t>
            </a:r>
            <a:r>
              <a:rPr lang="en-US" sz="2600" dirty="0" smtClean="0"/>
              <a:t>their </a:t>
            </a:r>
            <a:r>
              <a:rPr lang="en-US" sz="2600" dirty="0"/>
              <a:t>guide readers. Mr. Lloyd continues reading and neglects to teach students about key vocabulary words such as stoop, wharves, and bristling masts. </a:t>
            </a:r>
            <a:r>
              <a:rPr lang="en-US" sz="2600" dirty="0" smtClean="0"/>
              <a:t>These </a:t>
            </a:r>
            <a:r>
              <a:rPr lang="en-US" sz="2600" dirty="0"/>
              <a:t>may be new words for many of </a:t>
            </a:r>
            <a:r>
              <a:rPr lang="en-US" sz="2600" dirty="0" smtClean="0"/>
              <a:t>these </a:t>
            </a:r>
            <a:r>
              <a:rPr lang="en-US" sz="2600" dirty="0"/>
              <a:t>learners.) “Now </a:t>
            </a:r>
            <a:r>
              <a:rPr lang="en-US" sz="2600" dirty="0" smtClean="0"/>
              <a:t>he </a:t>
            </a:r>
            <a:r>
              <a:rPr lang="en-US" sz="2600" dirty="0"/>
              <a:t>worked in </a:t>
            </a:r>
            <a:r>
              <a:rPr lang="en-US" sz="2600" dirty="0" smtClean="0"/>
              <a:t>the </a:t>
            </a:r>
            <a:r>
              <a:rPr lang="en-US" sz="2600" dirty="0"/>
              <a:t>shop at </a:t>
            </a:r>
            <a:r>
              <a:rPr lang="en-US" sz="2600" dirty="0" smtClean="0"/>
              <a:t>the </a:t>
            </a:r>
            <a:r>
              <a:rPr lang="en-US" sz="2600" dirty="0"/>
              <a:t>bottom of </a:t>
            </a:r>
            <a:r>
              <a:rPr lang="en-US" sz="2600" dirty="0" smtClean="0"/>
              <a:t>the </a:t>
            </a:r>
            <a:r>
              <a:rPr lang="en-US" sz="2600" dirty="0"/>
              <a:t>house, making </a:t>
            </a:r>
            <a:r>
              <a:rPr lang="en-US" sz="2600" dirty="0" smtClean="0"/>
              <a:t>figureheads </a:t>
            </a:r>
            <a:r>
              <a:rPr lang="en-US" sz="2600" dirty="0"/>
              <a:t>for </a:t>
            </a:r>
            <a:r>
              <a:rPr lang="en-US" sz="2600" dirty="0" smtClean="0"/>
              <a:t>the </a:t>
            </a:r>
            <a:r>
              <a:rPr lang="en-US" sz="2600" dirty="0"/>
              <a:t>prows of ships, and carving Indians out of wood to put in front of cigar store. For Alice’s </a:t>
            </a:r>
            <a:r>
              <a:rPr lang="en-US" sz="2600" dirty="0" smtClean="0"/>
              <a:t>grandfather </a:t>
            </a:r>
            <a:r>
              <a:rPr lang="en-US" sz="2600" dirty="0"/>
              <a:t>was an artist. </a:t>
            </a:r>
            <a:r>
              <a:rPr lang="en-US" sz="2600" dirty="0" smtClean="0"/>
              <a:t>He </a:t>
            </a:r>
            <a:r>
              <a:rPr lang="en-US" sz="2600" dirty="0"/>
              <a:t>painted pictures, too, of sailing ships and places across </a:t>
            </a:r>
            <a:r>
              <a:rPr lang="en-US" sz="2600" dirty="0" smtClean="0"/>
              <a:t>the </a:t>
            </a:r>
            <a:r>
              <a:rPr lang="en-US" sz="2600" dirty="0"/>
              <a:t>sea. </a:t>
            </a:r>
            <a:r>
              <a:rPr lang="en-US" sz="2600" dirty="0" smtClean="0"/>
              <a:t>When he </a:t>
            </a:r>
            <a:r>
              <a:rPr lang="en-US" sz="2600" dirty="0"/>
              <a:t>was very busy, Alice </a:t>
            </a:r>
            <a:r>
              <a:rPr lang="en-US" sz="2600" dirty="0" smtClean="0"/>
              <a:t>helped </a:t>
            </a:r>
            <a:r>
              <a:rPr lang="en-US" sz="2600" dirty="0"/>
              <a:t>him put in </a:t>
            </a:r>
            <a:r>
              <a:rPr lang="en-US" sz="2600" dirty="0" smtClean="0"/>
              <a:t>the </a:t>
            </a:r>
            <a:r>
              <a:rPr lang="en-US" sz="2600" dirty="0"/>
              <a:t>skies.” (Mr. Lloyd continues reading </a:t>
            </a:r>
            <a:r>
              <a:rPr lang="en-US" sz="2600" dirty="0" smtClean="0"/>
              <a:t>the </a:t>
            </a:r>
            <a:r>
              <a:rPr lang="en-US" sz="2600" dirty="0"/>
              <a:t>book. His students are becoming disengaged.) </a:t>
            </a:r>
          </a:p>
        </p:txBody>
      </p:sp>
    </p:spTree>
    <p:extLst>
      <p:ext uri="{BB962C8B-B14F-4D97-AF65-F5344CB8AC3E}">
        <p14:creationId xmlns:p14="http://schemas.microsoft.com/office/powerpoint/2010/main" val="13210175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382" y="151181"/>
            <a:ext cx="11443854" cy="4770537"/>
          </a:xfrm>
          <a:prstGeom prst="rect">
            <a:avLst/>
          </a:prstGeom>
        </p:spPr>
        <p:txBody>
          <a:bodyPr wrap="square">
            <a:spAutoFit/>
          </a:bodyPr>
          <a:lstStyle/>
          <a:p>
            <a:r>
              <a:rPr lang="en-US" sz="2600" dirty="0"/>
              <a:t>Mr. Lloyd, “Let’s stop </a:t>
            </a:r>
            <a:r>
              <a:rPr lang="en-US" sz="2600" dirty="0" smtClean="0"/>
              <a:t>there </a:t>
            </a:r>
            <a:r>
              <a:rPr lang="en-US" sz="2600" dirty="0"/>
              <a:t>and </a:t>
            </a:r>
            <a:r>
              <a:rPr lang="en-US" sz="2600" dirty="0" smtClean="0"/>
              <a:t>check </a:t>
            </a:r>
            <a:r>
              <a:rPr lang="en-US" sz="2600" dirty="0"/>
              <a:t>for understanding.” Mr. Lloyd, “Who was </a:t>
            </a:r>
            <a:r>
              <a:rPr lang="en-US" sz="2600" dirty="0" smtClean="0"/>
              <a:t>the </a:t>
            </a:r>
            <a:r>
              <a:rPr lang="en-US" sz="2600" dirty="0"/>
              <a:t>Lupine Lady?” (No student answers.) Mr. Lloyd, “Okay, who was Alice?” Blanca raises </a:t>
            </a:r>
            <a:r>
              <a:rPr lang="en-US" sz="2600" dirty="0" smtClean="0"/>
              <a:t>her </a:t>
            </a:r>
            <a:r>
              <a:rPr lang="en-US" sz="2600" dirty="0"/>
              <a:t>hand, “</a:t>
            </a:r>
            <a:r>
              <a:rPr lang="en-US" sz="2600" dirty="0" smtClean="0"/>
              <a:t>She </a:t>
            </a:r>
            <a:r>
              <a:rPr lang="en-US" sz="2600" dirty="0"/>
              <a:t>was a girl.” Mr. Lloyd, “Yes, Alice was a girl. </a:t>
            </a:r>
            <a:r>
              <a:rPr lang="en-US" sz="2600" dirty="0" smtClean="0"/>
              <a:t>She </a:t>
            </a:r>
            <a:r>
              <a:rPr lang="en-US" sz="2600" dirty="0"/>
              <a:t>was </a:t>
            </a:r>
            <a:r>
              <a:rPr lang="en-US" sz="2600" dirty="0" smtClean="0"/>
              <a:t>the </a:t>
            </a:r>
            <a:r>
              <a:rPr lang="en-US" sz="2600" dirty="0"/>
              <a:t>Lupine Lady. (Does not explain what are Lupines; </a:t>
            </a:r>
            <a:r>
              <a:rPr lang="en-US" sz="2600" dirty="0" smtClean="0"/>
              <a:t>the </a:t>
            </a:r>
            <a:r>
              <a:rPr lang="en-US" sz="2600" dirty="0"/>
              <a:t>title page has a picture of Lupines.) Mr. Lloyd, “Who did Alice </a:t>
            </a:r>
            <a:r>
              <a:rPr lang="en-US" sz="2600" dirty="0" smtClean="0"/>
              <a:t>help</a:t>
            </a:r>
            <a:r>
              <a:rPr lang="en-US" sz="2600" dirty="0"/>
              <a:t>?” Simon, “His </a:t>
            </a:r>
            <a:r>
              <a:rPr lang="en-US" sz="2600" dirty="0" smtClean="0"/>
              <a:t>grandfather</a:t>
            </a:r>
            <a:r>
              <a:rPr lang="en-US" sz="2600" dirty="0"/>
              <a:t>.” Mr. Lloyd, “Good. What three things did Alice’s </a:t>
            </a:r>
            <a:r>
              <a:rPr lang="en-US" sz="2600" dirty="0" smtClean="0"/>
              <a:t>grandfather </a:t>
            </a:r>
            <a:r>
              <a:rPr lang="en-US" sz="2600" dirty="0"/>
              <a:t>ask </a:t>
            </a:r>
            <a:r>
              <a:rPr lang="en-US" sz="2600" dirty="0" smtClean="0"/>
              <a:t>here </a:t>
            </a:r>
            <a:r>
              <a:rPr lang="en-US" sz="2600" dirty="0"/>
              <a:t>to do?” (No student </a:t>
            </a:r>
            <a:r>
              <a:rPr lang="en-US" sz="2600" dirty="0" smtClean="0"/>
              <a:t>reply…teacher </a:t>
            </a:r>
            <a:r>
              <a:rPr lang="en-US" sz="2600" dirty="0"/>
              <a:t>pauses…no student reply. Mr. Lloyd is </a:t>
            </a:r>
            <a:r>
              <a:rPr lang="en-US" sz="2600" dirty="0" smtClean="0"/>
              <a:t>hesitant…chagrin…hesitant</a:t>
            </a:r>
            <a:r>
              <a:rPr lang="en-US" sz="2600" dirty="0"/>
              <a:t>, doesn’t know what to say. </a:t>
            </a:r>
            <a:r>
              <a:rPr lang="en-US" sz="2600" dirty="0" smtClean="0"/>
              <a:t>He </a:t>
            </a:r>
            <a:r>
              <a:rPr lang="en-US" sz="2600" dirty="0"/>
              <a:t>looks at me…Timer goes off…Transition to </a:t>
            </a:r>
            <a:r>
              <a:rPr lang="en-US" sz="2600" dirty="0" smtClean="0"/>
              <a:t>another </a:t>
            </a:r>
            <a:r>
              <a:rPr lang="en-US" sz="2600" dirty="0"/>
              <a:t>activity).</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26335374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3029"/>
            <a:ext cx="9601200" cy="457200"/>
          </a:xfrm>
        </p:spPr>
        <p:txBody>
          <a:bodyPr>
            <a:noAutofit/>
          </a:bodyPr>
          <a:lstStyle/>
          <a:p>
            <a:pPr algn="ctr"/>
            <a:r>
              <a:rPr lang="en-US" sz="3600" dirty="0" smtClean="0"/>
              <a:t>English Vocabulary Development</a:t>
            </a:r>
            <a:endParaRPr lang="en-US" sz="36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146656300"/>
              </p:ext>
            </p:extLst>
          </p:nvPr>
        </p:nvGraphicFramePr>
        <p:xfrm>
          <a:off x="860611" y="1045031"/>
          <a:ext cx="10542495" cy="4965804"/>
        </p:xfrm>
        <a:graphic>
          <a:graphicData uri="http://schemas.openxmlformats.org/drawingml/2006/table">
            <a:tbl>
              <a:tblPr firstRow="1" bandRow="1">
                <a:tableStyleId>{5C22544A-7EE6-4342-B048-85BDC9FD1C3A}</a:tableStyleId>
              </a:tblPr>
              <a:tblGrid>
                <a:gridCol w="2675965"/>
                <a:gridCol w="4352365"/>
                <a:gridCol w="3514165"/>
              </a:tblGrid>
              <a:tr h="955673">
                <a:tc>
                  <a:txBody>
                    <a:bodyPr/>
                    <a:lstStyle/>
                    <a:p>
                      <a:pPr marL="0" marR="0" algn="ctr">
                        <a:lnSpc>
                          <a:spcPct val="115000"/>
                        </a:lnSpc>
                        <a:spcBef>
                          <a:spcPts val="0"/>
                        </a:spcBef>
                        <a:spcAft>
                          <a:spcPts val="0"/>
                        </a:spcAft>
                      </a:pPr>
                      <a:endParaRPr lang="en-US" sz="2600" dirty="0">
                        <a:latin typeface="+mn-lt"/>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2600" dirty="0" smtClean="0">
                          <a:latin typeface="+mn-lt"/>
                          <a:ea typeface="Calibri"/>
                          <a:cs typeface="Times New Roman"/>
                        </a:rPr>
                        <a:t>English</a:t>
                      </a:r>
                      <a:r>
                        <a:rPr lang="en-US" sz="2600" baseline="0" dirty="0" smtClean="0">
                          <a:latin typeface="+mn-lt"/>
                          <a:ea typeface="Calibri"/>
                          <a:cs typeface="Times New Roman"/>
                        </a:rPr>
                        <a:t> </a:t>
                      </a:r>
                      <a:endParaRPr lang="en-US" sz="2600" dirty="0">
                        <a:latin typeface="+mn-lt"/>
                        <a:ea typeface="Calibri"/>
                        <a:cs typeface="Times New Roman"/>
                      </a:endParaRPr>
                    </a:p>
                  </a:txBody>
                  <a:tcPr marL="68580" marR="68580" marT="0" marB="0" anchor="ctr"/>
                </a:tc>
                <a:tc hMerge="1">
                  <a:txBody>
                    <a:bodyPr/>
                    <a:lstStyle/>
                    <a:p>
                      <a:endParaRPr lang="en-US"/>
                    </a:p>
                  </a:txBody>
                  <a:tcPr/>
                </a:tc>
              </a:tr>
              <a:tr h="1143112">
                <a:tc>
                  <a:txBody>
                    <a:bodyPr/>
                    <a:lstStyle/>
                    <a:p>
                      <a:pPr marL="0" marR="0" algn="ctr">
                        <a:lnSpc>
                          <a:spcPct val="115000"/>
                        </a:lnSpc>
                        <a:spcBef>
                          <a:spcPts val="0"/>
                        </a:spcBef>
                        <a:spcAft>
                          <a:spcPts val="0"/>
                        </a:spcAft>
                      </a:pPr>
                      <a:r>
                        <a:rPr lang="en-US" sz="2600" b="1" dirty="0">
                          <a:latin typeface="+mn-lt"/>
                          <a:ea typeface="Calibri" charset="0"/>
                          <a:cs typeface="Calibri" charset="0"/>
                        </a:rPr>
                        <a:t>Grade</a:t>
                      </a:r>
                    </a:p>
                  </a:txBody>
                  <a:tcPr marL="68580" marR="68580" marT="0" marB="0" anchor="ctr"/>
                </a:tc>
                <a:tc>
                  <a:txBody>
                    <a:bodyPr/>
                    <a:lstStyle/>
                    <a:p>
                      <a:pPr marL="0" marR="0" algn="ctr">
                        <a:lnSpc>
                          <a:spcPct val="115000"/>
                        </a:lnSpc>
                        <a:spcBef>
                          <a:spcPts val="0"/>
                        </a:spcBef>
                        <a:spcAft>
                          <a:spcPts val="0"/>
                        </a:spcAft>
                      </a:pPr>
                      <a:r>
                        <a:rPr lang="en-US" sz="2600" b="1" dirty="0" smtClean="0">
                          <a:latin typeface="+mn-lt"/>
                          <a:ea typeface="Calibri" charset="0"/>
                          <a:cs typeface="Calibri" charset="0"/>
                        </a:rPr>
                        <a:t>Mily’s Mean</a:t>
                      </a:r>
                    </a:p>
                    <a:p>
                      <a:pPr marL="0" marR="0" algn="ctr">
                        <a:lnSpc>
                          <a:spcPct val="115000"/>
                        </a:lnSpc>
                        <a:spcBef>
                          <a:spcPts val="0"/>
                        </a:spcBef>
                        <a:spcAft>
                          <a:spcPts val="0"/>
                        </a:spcAft>
                      </a:pPr>
                      <a:r>
                        <a:rPr lang="en-US" sz="2600" b="1" dirty="0" smtClean="0">
                          <a:latin typeface="+mn-lt"/>
                          <a:ea typeface="Calibri" charset="0"/>
                          <a:cs typeface="Calibri" charset="0"/>
                        </a:rPr>
                        <a:t>Score</a:t>
                      </a:r>
                      <a:endParaRPr lang="en-US" sz="2600" b="1" dirty="0">
                        <a:latin typeface="+mn-lt"/>
                        <a:ea typeface="Calibri" charset="0"/>
                        <a:cs typeface="Calibri" charset="0"/>
                      </a:endParaRPr>
                    </a:p>
                  </a:txBody>
                  <a:tcPr marL="68580" marR="68580" marT="0" marB="0" anchor="ctr"/>
                </a:tc>
                <a:tc>
                  <a:txBody>
                    <a:bodyPr/>
                    <a:lstStyle/>
                    <a:p>
                      <a:pPr algn="ctr"/>
                      <a:r>
                        <a:rPr lang="en-US" sz="2600" b="1" dirty="0" smtClean="0">
                          <a:latin typeface="+mn-lt"/>
                          <a:ea typeface="Calibri" charset="0"/>
                          <a:cs typeface="Calibri" charset="0"/>
                        </a:rPr>
                        <a:t>Average Standard</a:t>
                      </a:r>
                      <a:r>
                        <a:rPr lang="en-US" sz="2600" b="1" baseline="0" dirty="0" smtClean="0">
                          <a:latin typeface="+mn-lt"/>
                          <a:ea typeface="Calibri" charset="0"/>
                          <a:cs typeface="Calibri" charset="0"/>
                        </a:rPr>
                        <a:t> </a:t>
                      </a:r>
                    </a:p>
                    <a:p>
                      <a:pPr algn="ctr"/>
                      <a:r>
                        <a:rPr lang="en-US" sz="2600" b="1" baseline="0" dirty="0" smtClean="0">
                          <a:latin typeface="+mn-lt"/>
                          <a:ea typeface="Calibri" charset="0"/>
                          <a:cs typeface="Calibri" charset="0"/>
                        </a:rPr>
                        <a:t>Score</a:t>
                      </a:r>
                      <a:endParaRPr lang="en-US" sz="2600" b="1" dirty="0">
                        <a:latin typeface="+mn-lt"/>
                        <a:ea typeface="Calibri" charset="0"/>
                        <a:cs typeface="Calibri" charset="0"/>
                      </a:endParaRPr>
                    </a:p>
                  </a:txBody>
                  <a:tcPr/>
                </a:tc>
              </a:tr>
              <a:tr h="955673">
                <a:tc>
                  <a:txBody>
                    <a:bodyPr/>
                    <a:lstStyle/>
                    <a:p>
                      <a:pPr marL="0" marR="0" algn="ctr">
                        <a:lnSpc>
                          <a:spcPct val="115000"/>
                        </a:lnSpc>
                        <a:spcBef>
                          <a:spcPts val="0"/>
                        </a:spcBef>
                        <a:spcAft>
                          <a:spcPts val="0"/>
                        </a:spcAft>
                      </a:pPr>
                      <a:r>
                        <a:rPr lang="en-US" sz="2600" dirty="0">
                          <a:latin typeface="+mn-lt"/>
                          <a:ea typeface="Calibri"/>
                          <a:cs typeface="Times New Roman"/>
                        </a:rPr>
                        <a:t>1</a:t>
                      </a:r>
                      <a:r>
                        <a:rPr lang="en-US" sz="2600" baseline="30000" dirty="0">
                          <a:latin typeface="+mn-lt"/>
                          <a:ea typeface="Calibri"/>
                          <a:cs typeface="Times New Roman"/>
                        </a:rPr>
                        <a:t>st</a:t>
                      </a:r>
                      <a:endParaRPr lang="en-US" sz="26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a:cs typeface="Times New Roman"/>
                        </a:rPr>
                        <a:t>81.90</a:t>
                      </a:r>
                      <a:endParaRPr lang="en-US" sz="2600" dirty="0">
                        <a:latin typeface="+mn-lt"/>
                        <a:ea typeface="Calibri"/>
                        <a:cs typeface="Times New Roman"/>
                      </a:endParaRP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r h="955673">
                <a:tc>
                  <a:txBody>
                    <a:bodyPr/>
                    <a:lstStyle/>
                    <a:p>
                      <a:pPr marL="0" marR="0" algn="ctr">
                        <a:lnSpc>
                          <a:spcPct val="115000"/>
                        </a:lnSpc>
                        <a:spcBef>
                          <a:spcPts val="0"/>
                        </a:spcBef>
                        <a:spcAft>
                          <a:spcPts val="0"/>
                        </a:spcAft>
                      </a:pPr>
                      <a:r>
                        <a:rPr lang="en-US" sz="2600" dirty="0">
                          <a:latin typeface="+mn-lt"/>
                          <a:ea typeface="Calibri"/>
                          <a:cs typeface="Times New Roman"/>
                        </a:rPr>
                        <a:t>2</a:t>
                      </a:r>
                      <a:r>
                        <a:rPr lang="en-US" sz="2600" baseline="30000" dirty="0">
                          <a:latin typeface="+mn-lt"/>
                          <a:ea typeface="Calibri"/>
                          <a:cs typeface="Times New Roman"/>
                        </a:rPr>
                        <a:t>nd</a:t>
                      </a:r>
                      <a:endParaRPr lang="en-US" sz="26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a:cs typeface="Times New Roman"/>
                        </a:rPr>
                        <a:t>82.54</a:t>
                      </a:r>
                      <a:endParaRPr lang="en-US" sz="2600" dirty="0">
                        <a:latin typeface="+mn-lt"/>
                        <a:ea typeface="Calibri"/>
                        <a:cs typeface="Times New Roman"/>
                      </a:endParaRP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r h="955673">
                <a:tc>
                  <a:txBody>
                    <a:bodyPr/>
                    <a:lstStyle/>
                    <a:p>
                      <a:pPr marL="0" marR="0" algn="ctr">
                        <a:lnSpc>
                          <a:spcPct val="115000"/>
                        </a:lnSpc>
                        <a:spcBef>
                          <a:spcPts val="0"/>
                        </a:spcBef>
                        <a:spcAft>
                          <a:spcPts val="0"/>
                        </a:spcAft>
                      </a:pPr>
                      <a:r>
                        <a:rPr lang="en-US" sz="2600" dirty="0">
                          <a:latin typeface="+mn-lt"/>
                          <a:ea typeface="Calibri"/>
                          <a:cs typeface="Times New Roman"/>
                        </a:rPr>
                        <a:t>3</a:t>
                      </a:r>
                      <a:r>
                        <a:rPr lang="en-US" sz="2600" baseline="30000" dirty="0">
                          <a:latin typeface="+mn-lt"/>
                          <a:ea typeface="Calibri"/>
                          <a:cs typeface="Times New Roman"/>
                        </a:rPr>
                        <a:t>rd</a:t>
                      </a:r>
                      <a:endParaRPr lang="en-US" sz="26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smtClean="0">
                          <a:latin typeface="+mn-lt"/>
                          <a:ea typeface="Calibri"/>
                          <a:cs typeface="Times New Roman"/>
                        </a:rPr>
                        <a:t>79.14</a:t>
                      </a:r>
                      <a:endParaRPr lang="en-US" sz="2600" dirty="0">
                        <a:latin typeface="+mn-lt"/>
                        <a:ea typeface="Calibri"/>
                        <a:cs typeface="Times New Roman"/>
                      </a:endParaRP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bl>
          </a:graphicData>
        </a:graphic>
      </p:graphicFrame>
    </p:spTree>
    <p:extLst>
      <p:ext uri="{BB962C8B-B14F-4D97-AF65-F5344CB8AC3E}">
        <p14:creationId xmlns:p14="http://schemas.microsoft.com/office/powerpoint/2010/main" val="2677283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22714" y="108858"/>
            <a:ext cx="7467600" cy="304800"/>
          </a:xfrm>
        </p:spPr>
        <p:txBody>
          <a:bodyPr>
            <a:noAutofit/>
          </a:bodyPr>
          <a:lstStyle/>
          <a:p>
            <a:pPr algn="ctr"/>
            <a:r>
              <a:rPr lang="en-US" sz="3600" dirty="0" smtClean="0"/>
              <a:t>Spanish Vocabulary Development</a:t>
            </a:r>
            <a:endParaRPr lang="en-US" sz="3600"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662300548"/>
              </p:ext>
            </p:extLst>
          </p:nvPr>
        </p:nvGraphicFramePr>
        <p:xfrm>
          <a:off x="1075763" y="772882"/>
          <a:ext cx="10542495" cy="5453105"/>
        </p:xfrm>
        <a:graphic>
          <a:graphicData uri="http://schemas.openxmlformats.org/drawingml/2006/table">
            <a:tbl>
              <a:tblPr firstRow="1" bandRow="1">
                <a:tableStyleId>{5C22544A-7EE6-4342-B048-85BDC9FD1C3A}</a:tableStyleId>
              </a:tblPr>
              <a:tblGrid>
                <a:gridCol w="3514165"/>
                <a:gridCol w="3514165"/>
                <a:gridCol w="3514165"/>
              </a:tblGrid>
              <a:tr h="1062104">
                <a:tc>
                  <a:txBody>
                    <a:bodyPr/>
                    <a:lstStyle/>
                    <a:p>
                      <a:pPr marL="0" marR="0" algn="ctr">
                        <a:lnSpc>
                          <a:spcPct val="115000"/>
                        </a:lnSpc>
                        <a:spcBef>
                          <a:spcPts val="0"/>
                        </a:spcBef>
                        <a:spcAft>
                          <a:spcPts val="0"/>
                        </a:spcAft>
                      </a:pPr>
                      <a:endParaRPr lang="en-US" sz="2600" dirty="0">
                        <a:latin typeface="+mn-lt"/>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2600" b="1" dirty="0" smtClean="0">
                          <a:latin typeface="+mn-lt"/>
                          <a:ea typeface="Calibri"/>
                          <a:cs typeface="Times New Roman"/>
                        </a:rPr>
                        <a:t>Spanish</a:t>
                      </a:r>
                      <a:endParaRPr lang="en-US" sz="2600" dirty="0">
                        <a:latin typeface="+mn-lt"/>
                        <a:ea typeface="Calibri"/>
                        <a:cs typeface="Times New Roman"/>
                      </a:endParaRPr>
                    </a:p>
                  </a:txBody>
                  <a:tcPr marL="68580" marR="68580" marT="0" marB="0" anchor="ctr"/>
                </a:tc>
                <a:tc hMerge="1">
                  <a:txBody>
                    <a:bodyPr/>
                    <a:lstStyle/>
                    <a:p>
                      <a:endParaRPr lang="en-US"/>
                    </a:p>
                  </a:txBody>
                  <a:tcPr/>
                </a:tc>
              </a:tr>
              <a:tr h="1204689">
                <a:tc>
                  <a:txBody>
                    <a:bodyPr/>
                    <a:lstStyle/>
                    <a:p>
                      <a:pPr marL="0" marR="0" algn="ctr">
                        <a:lnSpc>
                          <a:spcPct val="115000"/>
                        </a:lnSpc>
                        <a:spcBef>
                          <a:spcPts val="0"/>
                        </a:spcBef>
                        <a:spcAft>
                          <a:spcPts val="0"/>
                        </a:spcAft>
                      </a:pPr>
                      <a:r>
                        <a:rPr lang="en-US" sz="2600" b="1" dirty="0">
                          <a:latin typeface="+mn-lt"/>
                          <a:ea typeface="Calibri" charset="0"/>
                          <a:cs typeface="Calibri" charset="0"/>
                        </a:rPr>
                        <a:t>Grade</a:t>
                      </a:r>
                    </a:p>
                  </a:txBody>
                  <a:tcPr marL="68580" marR="68580" marT="0" marB="0" anchor="ctr"/>
                </a:tc>
                <a:tc>
                  <a:txBody>
                    <a:bodyPr/>
                    <a:lstStyle/>
                    <a:p>
                      <a:pPr marL="0" marR="0" algn="ctr">
                        <a:lnSpc>
                          <a:spcPct val="115000"/>
                        </a:lnSpc>
                        <a:spcBef>
                          <a:spcPts val="0"/>
                        </a:spcBef>
                        <a:spcAft>
                          <a:spcPts val="0"/>
                        </a:spcAft>
                      </a:pPr>
                      <a:r>
                        <a:rPr lang="en-US" sz="2600" b="1" dirty="0" smtClean="0">
                          <a:latin typeface="+mn-lt"/>
                          <a:ea typeface="Calibri"/>
                          <a:cs typeface="Times New Roman"/>
                        </a:rPr>
                        <a:t>Mily’s Mean Score</a:t>
                      </a:r>
                      <a:endParaRPr lang="en-US" sz="26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b="1" dirty="0" smtClean="0">
                          <a:latin typeface="+mn-lt"/>
                          <a:ea typeface="Calibri"/>
                          <a:cs typeface="Times New Roman"/>
                        </a:rPr>
                        <a:t>Average Standard Score</a:t>
                      </a:r>
                      <a:endParaRPr lang="en-US" sz="2600" dirty="0">
                        <a:latin typeface="+mn-lt"/>
                        <a:ea typeface="Calibri"/>
                        <a:cs typeface="Times New Roman"/>
                      </a:endParaRPr>
                    </a:p>
                  </a:txBody>
                  <a:tcPr marL="68580" marR="68580" marT="0" marB="0" anchor="ctr"/>
                </a:tc>
              </a:tr>
              <a:tr h="1062104">
                <a:tc>
                  <a:txBody>
                    <a:bodyPr/>
                    <a:lstStyle/>
                    <a:p>
                      <a:pPr marL="0" marR="0" algn="ctr">
                        <a:lnSpc>
                          <a:spcPct val="115000"/>
                        </a:lnSpc>
                        <a:spcBef>
                          <a:spcPts val="0"/>
                        </a:spcBef>
                        <a:spcAft>
                          <a:spcPts val="0"/>
                        </a:spcAft>
                      </a:pPr>
                      <a:r>
                        <a:rPr lang="en-US" sz="2600" dirty="0">
                          <a:latin typeface="+mn-lt"/>
                          <a:ea typeface="Calibri"/>
                          <a:cs typeface="Times New Roman"/>
                        </a:rPr>
                        <a:t>1</a:t>
                      </a:r>
                      <a:r>
                        <a:rPr lang="en-US" sz="2600" baseline="30000" dirty="0">
                          <a:latin typeface="+mn-lt"/>
                          <a:ea typeface="Calibri"/>
                          <a:cs typeface="Times New Roman"/>
                        </a:rPr>
                        <a:t>st</a:t>
                      </a:r>
                      <a:endParaRPr lang="en-US" sz="26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a:latin typeface="+mn-lt"/>
                          <a:ea typeface="Calibri"/>
                          <a:cs typeface="Times New Roman"/>
                        </a:rPr>
                        <a:t>83.39</a:t>
                      </a: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r h="1062104">
                <a:tc>
                  <a:txBody>
                    <a:bodyPr/>
                    <a:lstStyle/>
                    <a:p>
                      <a:pPr marL="0" marR="0" algn="ctr">
                        <a:lnSpc>
                          <a:spcPct val="115000"/>
                        </a:lnSpc>
                        <a:spcBef>
                          <a:spcPts val="0"/>
                        </a:spcBef>
                        <a:spcAft>
                          <a:spcPts val="0"/>
                        </a:spcAft>
                      </a:pPr>
                      <a:r>
                        <a:rPr lang="en-US" sz="2600" dirty="0">
                          <a:latin typeface="+mn-lt"/>
                          <a:ea typeface="Calibri"/>
                          <a:cs typeface="Times New Roman"/>
                        </a:rPr>
                        <a:t>2</a:t>
                      </a:r>
                      <a:r>
                        <a:rPr lang="en-US" sz="2600" baseline="30000" dirty="0">
                          <a:latin typeface="+mn-lt"/>
                          <a:ea typeface="Calibri"/>
                          <a:cs typeface="Times New Roman"/>
                        </a:rPr>
                        <a:t>nd</a:t>
                      </a:r>
                      <a:endParaRPr lang="en-US" sz="26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a:latin typeface="+mn-lt"/>
                          <a:ea typeface="Calibri"/>
                          <a:cs typeface="Times New Roman"/>
                        </a:rPr>
                        <a:t>79.82</a:t>
                      </a: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r h="1062104">
                <a:tc>
                  <a:txBody>
                    <a:bodyPr/>
                    <a:lstStyle/>
                    <a:p>
                      <a:pPr marL="0" marR="0" algn="ctr">
                        <a:lnSpc>
                          <a:spcPct val="115000"/>
                        </a:lnSpc>
                        <a:spcBef>
                          <a:spcPts val="0"/>
                        </a:spcBef>
                        <a:spcAft>
                          <a:spcPts val="0"/>
                        </a:spcAft>
                      </a:pPr>
                      <a:r>
                        <a:rPr lang="en-US" sz="2600" dirty="0">
                          <a:latin typeface="+mn-lt"/>
                          <a:ea typeface="Calibri"/>
                          <a:cs typeface="Times New Roman"/>
                        </a:rPr>
                        <a:t>3</a:t>
                      </a:r>
                      <a:r>
                        <a:rPr lang="en-US" sz="2600" baseline="30000" dirty="0">
                          <a:latin typeface="+mn-lt"/>
                          <a:ea typeface="Calibri"/>
                          <a:cs typeface="Times New Roman"/>
                        </a:rPr>
                        <a:t>rd</a:t>
                      </a:r>
                      <a:endParaRPr lang="en-US" sz="26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a:latin typeface="+mn-lt"/>
                          <a:ea typeface="Calibri"/>
                          <a:cs typeface="Times New Roman"/>
                        </a:rPr>
                        <a:t>76.84</a:t>
                      </a:r>
                    </a:p>
                  </a:txBody>
                  <a:tcPr marL="68580" marR="68580" marT="0" marB="0" anchor="ctr"/>
                </a:tc>
                <a:tc>
                  <a:txBody>
                    <a:bodyPr/>
                    <a:lstStyle/>
                    <a:p>
                      <a:pPr algn="ctr"/>
                      <a:r>
                        <a:rPr lang="en-US" sz="2600" dirty="0" smtClean="0">
                          <a:latin typeface="+mn-lt"/>
                          <a:ea typeface="Calibri" charset="0"/>
                          <a:cs typeface="Calibri" charset="0"/>
                        </a:rPr>
                        <a:t>90-109</a:t>
                      </a:r>
                      <a:endParaRPr lang="en-US" sz="2600" dirty="0">
                        <a:latin typeface="+mn-lt"/>
                        <a:ea typeface="Calibri" charset="0"/>
                        <a:cs typeface="Calibri" charset="0"/>
                      </a:endParaRPr>
                    </a:p>
                  </a:txBody>
                  <a:tcPr marL="68580" marR="68580" marT="0" marB="0" anchor="ctr"/>
                </a:tc>
              </a:tr>
            </a:tbl>
          </a:graphicData>
        </a:graphic>
      </p:graphicFrame>
    </p:spTree>
    <p:extLst>
      <p:ext uri="{BB962C8B-B14F-4D97-AF65-F5344CB8AC3E}">
        <p14:creationId xmlns:p14="http://schemas.microsoft.com/office/powerpoint/2010/main" val="8689788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0953"/>
            <a:ext cx="10515600" cy="711320"/>
          </a:xfrm>
        </p:spPr>
        <p:txBody>
          <a:bodyPr/>
          <a:lstStyle/>
          <a:p>
            <a:r>
              <a:rPr lang="en-US" dirty="0" smtClean="0"/>
              <a:t>A Summary of Mily’s Classroom Experience</a:t>
            </a:r>
            <a:endParaRPr lang="en-US" dirty="0"/>
          </a:p>
        </p:txBody>
      </p:sp>
      <p:sp>
        <p:nvSpPr>
          <p:cNvPr id="38914" name="Rectangle 2"/>
          <p:cNvSpPr>
            <a:spLocks noGrp="1" noChangeArrowheads="1"/>
          </p:cNvSpPr>
          <p:nvPr>
            <p:ph idx="1"/>
          </p:nvPr>
        </p:nvSpPr>
        <p:spPr>
          <a:xfrm>
            <a:off x="838200" y="972273"/>
            <a:ext cx="10515600" cy="5204690"/>
          </a:xfrm>
          <a:solidFill>
            <a:schemeClr val="bg1"/>
          </a:solidFill>
        </p:spPr>
        <p:txBody>
          <a:bodyPr>
            <a:normAutofit fontScale="92500" lnSpcReduction="20000"/>
          </a:bodyPr>
          <a:lstStyle/>
          <a:p>
            <a:pPr eaLnBrk="1" hangingPunct="1">
              <a:lnSpc>
                <a:spcPct val="90000"/>
              </a:lnSpc>
              <a:spcBef>
                <a:spcPct val="40000"/>
              </a:spcBef>
            </a:pPr>
            <a:endParaRPr lang="en-US" altLang="en-US" sz="900" dirty="0">
              <a:ea typeface="ＭＳ Ｐゴシック" charset="-128"/>
            </a:endParaRPr>
          </a:p>
          <a:p>
            <a:pPr eaLnBrk="1" hangingPunct="1">
              <a:lnSpc>
                <a:spcPct val="90000"/>
              </a:lnSpc>
              <a:spcBef>
                <a:spcPct val="40000"/>
              </a:spcBef>
            </a:pPr>
            <a:r>
              <a:rPr lang="en-US" altLang="en-US" dirty="0">
                <a:ea typeface="ＭＳ Ｐゴシック" charset="-128"/>
              </a:rPr>
              <a:t>Too few English learners receive high quality, culturally and linguistically responsive instruction</a:t>
            </a:r>
            <a:r>
              <a:rPr lang="en-US" altLang="en-US" dirty="0" smtClean="0">
                <a:ea typeface="ＭＳ Ｐゴシック" charset="-128"/>
              </a:rPr>
              <a:t>.</a:t>
            </a:r>
          </a:p>
          <a:p>
            <a:pPr eaLnBrk="1" hangingPunct="1">
              <a:lnSpc>
                <a:spcPct val="90000"/>
              </a:lnSpc>
              <a:spcBef>
                <a:spcPct val="40000"/>
              </a:spcBef>
            </a:pPr>
            <a:endParaRPr lang="en-US" altLang="en-US" dirty="0">
              <a:ea typeface="ＭＳ Ｐゴシック" charset="-128"/>
            </a:endParaRPr>
          </a:p>
          <a:p>
            <a:pPr lvl="1" eaLnBrk="1" hangingPunct="1">
              <a:lnSpc>
                <a:spcPct val="90000"/>
              </a:lnSpc>
            </a:pPr>
            <a:r>
              <a:rPr lang="en-US" altLang="en-US" dirty="0">
                <a:ea typeface="ＭＳ Ｐゴシック" charset="-128"/>
              </a:rPr>
              <a:t>Not enough focus on developing language and literacy skills (especially comprehension</a:t>
            </a:r>
            <a:r>
              <a:rPr lang="en-US" altLang="en-US" dirty="0" smtClean="0">
                <a:ea typeface="ＭＳ Ｐゴシック" charset="-128"/>
              </a:rPr>
              <a:t>).</a:t>
            </a:r>
          </a:p>
          <a:p>
            <a:pPr lvl="1" eaLnBrk="1" hangingPunct="1">
              <a:lnSpc>
                <a:spcPct val="90000"/>
              </a:lnSpc>
            </a:pPr>
            <a:endParaRPr lang="en-US" altLang="en-US" dirty="0">
              <a:ea typeface="ＭＳ Ｐゴシック" charset="-128"/>
            </a:endParaRPr>
          </a:p>
          <a:p>
            <a:pPr lvl="1" eaLnBrk="1" hangingPunct="1">
              <a:lnSpc>
                <a:spcPct val="90000"/>
              </a:lnSpc>
            </a:pPr>
            <a:r>
              <a:rPr lang="en-US" altLang="en-US" dirty="0">
                <a:ea typeface="ＭＳ Ｐゴシック" charset="-128"/>
              </a:rPr>
              <a:t>Scripted programs and set benchmarks put the responsibility to adjust on the </a:t>
            </a:r>
            <a:r>
              <a:rPr lang="en-US" altLang="en-US" i="1" dirty="0">
                <a:ea typeface="ＭＳ Ｐゴシック" charset="-128"/>
              </a:rPr>
              <a:t>child</a:t>
            </a:r>
            <a:r>
              <a:rPr lang="en-US" altLang="en-US" dirty="0">
                <a:ea typeface="ＭＳ Ｐゴシック" charset="-128"/>
              </a:rPr>
              <a:t> to match the curriculum rather than the other way around. </a:t>
            </a:r>
          </a:p>
          <a:p>
            <a:pPr lvl="2" eaLnBrk="1" hangingPunct="1">
              <a:lnSpc>
                <a:spcPct val="90000"/>
              </a:lnSpc>
            </a:pPr>
            <a:r>
              <a:rPr lang="en-US" altLang="en-US" sz="2600" dirty="0">
                <a:ea typeface="ＭＳ Ｐゴシック" charset="-128"/>
              </a:rPr>
              <a:t>We treat the child as “broken” (or “at risk”) rather than the curriculum.</a:t>
            </a:r>
          </a:p>
          <a:p>
            <a:pPr lvl="2" eaLnBrk="1" hangingPunct="1">
              <a:lnSpc>
                <a:spcPct val="90000"/>
              </a:lnSpc>
            </a:pPr>
            <a:r>
              <a:rPr lang="en-US" altLang="en-US" sz="2600" dirty="0">
                <a:ea typeface="ＭＳ Ｐゴシック" charset="-128"/>
              </a:rPr>
              <a:t>This may especially be true in kindergarten, where the curriculum assumes certain background experiences that may be different than the child’s</a:t>
            </a:r>
            <a:r>
              <a:rPr lang="en-US" altLang="en-US" sz="2600" dirty="0" smtClean="0">
                <a:ea typeface="ＭＳ Ｐゴシック" charset="-128"/>
              </a:rPr>
              <a:t>.</a:t>
            </a:r>
          </a:p>
          <a:p>
            <a:pPr lvl="2" eaLnBrk="1" hangingPunct="1">
              <a:lnSpc>
                <a:spcPct val="90000"/>
              </a:lnSpc>
            </a:pPr>
            <a:endParaRPr lang="en-US" altLang="en-US" sz="2600" dirty="0">
              <a:ea typeface="ＭＳ Ｐゴシック" charset="-128"/>
            </a:endParaRPr>
          </a:p>
          <a:p>
            <a:pPr lvl="1" eaLnBrk="1" hangingPunct="1">
              <a:lnSpc>
                <a:spcPct val="90000"/>
              </a:lnSpc>
            </a:pPr>
            <a:r>
              <a:rPr lang="en-US" altLang="en-US" dirty="0">
                <a:ea typeface="ＭＳ Ｐゴシック" charset="-128"/>
              </a:rPr>
              <a:t>Instruction does not do enough to account for the central role of culture in cognition and learning.</a:t>
            </a:r>
            <a:r>
              <a:rPr lang="en-US" altLang="en-US" sz="2600" dirty="0">
                <a:ea typeface="ＭＳ Ｐゴシック" charset="-128"/>
              </a:rPr>
              <a:t> </a:t>
            </a:r>
          </a:p>
        </p:txBody>
      </p:sp>
    </p:spTree>
    <p:extLst>
      <p:ext uri="{BB962C8B-B14F-4D97-AF65-F5344CB8AC3E}">
        <p14:creationId xmlns:p14="http://schemas.microsoft.com/office/powerpoint/2010/main" val="10699956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212"/>
            <a:ext cx="10515600" cy="516145"/>
          </a:xfrm>
        </p:spPr>
        <p:txBody>
          <a:bodyPr>
            <a:normAutofit fontScale="90000"/>
          </a:bodyPr>
          <a:lstStyle/>
          <a:p>
            <a:pPr algn="ctr"/>
            <a:r>
              <a:rPr lang="en-US" dirty="0" smtClean="0"/>
              <a:t>Thoughts from the Field </a:t>
            </a:r>
            <a:endParaRPr lang="en-US" dirty="0"/>
          </a:p>
        </p:txBody>
      </p:sp>
      <p:sp>
        <p:nvSpPr>
          <p:cNvPr id="40962" name="Rectangle 2"/>
          <p:cNvSpPr>
            <a:spLocks noGrp="1" noChangeArrowheads="1"/>
          </p:cNvSpPr>
          <p:nvPr>
            <p:ph idx="1"/>
          </p:nvPr>
        </p:nvSpPr>
        <p:spPr>
          <a:xfrm>
            <a:off x="838200" y="887896"/>
            <a:ext cx="10515600" cy="5289067"/>
          </a:xfrm>
          <a:solidFill>
            <a:schemeClr val="bg1"/>
          </a:solidFill>
        </p:spPr>
        <p:txBody>
          <a:bodyPr/>
          <a:lstStyle/>
          <a:p>
            <a:pPr eaLnBrk="1" hangingPunct="1"/>
            <a:r>
              <a:rPr lang="en-US" altLang="en-US" dirty="0">
                <a:ea typeface="ＭＳ Ｐゴシック" charset="-128"/>
              </a:rPr>
              <a:t>We are not doing enough to examine underlying assumptions about who can learn and who struggles</a:t>
            </a:r>
            <a:r>
              <a:rPr lang="en-US" altLang="en-US" dirty="0" smtClean="0">
                <a:ea typeface="ＭＳ Ｐゴシック" charset="-128"/>
              </a:rPr>
              <a:t>: </a:t>
            </a:r>
          </a:p>
          <a:p>
            <a:pPr eaLnBrk="1" hangingPunct="1"/>
            <a:endParaRPr lang="en-US" altLang="en-US" dirty="0">
              <a:ea typeface="ＭＳ Ｐゴシック" charset="-128"/>
            </a:endParaRPr>
          </a:p>
          <a:p>
            <a:pPr lvl="1" eaLnBrk="1" hangingPunct="1"/>
            <a:r>
              <a:rPr lang="en-US" altLang="en-US" dirty="0">
                <a:ea typeface="ＭＳ Ｐゴシック" charset="-128"/>
              </a:rPr>
              <a:t>“It was if the failure was invisible, or worse, </a:t>
            </a:r>
            <a:r>
              <a:rPr lang="en-US" altLang="en-US" dirty="0" smtClean="0">
                <a:ea typeface="ＭＳ Ｐゴシック" charset="-128"/>
              </a:rPr>
              <a:t>inevitable.” </a:t>
            </a:r>
            <a:endParaRPr lang="en-US" altLang="en-US" dirty="0">
              <a:ea typeface="ＭＳ Ｐゴシック" charset="-128"/>
            </a:endParaRPr>
          </a:p>
          <a:p>
            <a:pPr lvl="1" eaLnBrk="1" hangingPunct="1"/>
            <a:endParaRPr lang="en-US" altLang="en-US" dirty="0">
              <a:ea typeface="ＭＳ Ｐゴシック" charset="-128"/>
            </a:endParaRPr>
          </a:p>
          <a:p>
            <a:pPr lvl="1" eaLnBrk="1" hangingPunct="1"/>
            <a:r>
              <a:rPr lang="en-US" altLang="en-US" dirty="0">
                <a:ea typeface="ＭＳ Ｐゴシック" charset="-128"/>
              </a:rPr>
              <a:t>We “lament that we have to spend so much of our careers documenting competence, when it should simply be assumed, suggesting that ‘language minority’ students have the intellectual capabilities of any other children, when it should simply be acknowledged, and proposing instructional arrangements that capitalize fully on the many strengths they bring into classrooms, when it should simply be their right” (Moll &amp; Gonzalez, 1997).</a:t>
            </a:r>
          </a:p>
        </p:txBody>
      </p:sp>
    </p:spTree>
    <p:extLst>
      <p:ext uri="{BB962C8B-B14F-4D97-AF65-F5344CB8AC3E}">
        <p14:creationId xmlns:p14="http://schemas.microsoft.com/office/powerpoint/2010/main" val="50534344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extLst/>
          </p:nvPr>
        </p:nvGraphicFramePr>
        <p:xfrm>
          <a:off x="1981200" y="2819401"/>
          <a:ext cx="4038600" cy="2206625"/>
        </p:xfrm>
        <a:graphic>
          <a:graphicData uri="http://schemas.openxmlformats.org/presentationml/2006/ole">
            <mc:AlternateContent xmlns:mc="http://schemas.openxmlformats.org/markup-compatibility/2006">
              <mc:Choice xmlns:v="urn:schemas-microsoft-com:vml" Requires="v">
                <p:oleObj spid="_x0000_s2079" name="Chart" r:id="rId4" imgW="8229600" imgH="4495770" progId="MSGraph.Chart.8">
                  <p:embed followColorScheme="full"/>
                </p:oleObj>
              </mc:Choice>
              <mc:Fallback>
                <p:oleObj name="Chart" r:id="rId4" imgW="8229600" imgH="4495770" progId="MSGraph.Chart.8">
                  <p:embed followColorScheme="full"/>
                  <p:pic>
                    <p:nvPicPr>
                      <p:cNvPr id="0" name=""/>
                      <p:cNvPicPr>
                        <a:picLocks noChangeAspect="1" noChangeArrowheads="1"/>
                      </p:cNvPicPr>
                      <p:nvPr/>
                    </p:nvPicPr>
                    <p:blipFill>
                      <a:blip r:embed="rId5"/>
                      <a:srcRect/>
                      <a:stretch>
                        <a:fillRect/>
                      </a:stretch>
                    </p:blipFill>
                    <p:spPr bwMode="auto">
                      <a:xfrm>
                        <a:off x="1981200" y="2819401"/>
                        <a:ext cx="4038600" cy="22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 name="Diagram 7"/>
          <p:cNvGraphicFramePr/>
          <p:nvPr>
            <p:extLst/>
          </p:nvPr>
        </p:nvGraphicFramePr>
        <p:xfrm>
          <a:off x="1676400" y="2057400"/>
          <a:ext cx="8610600" cy="4800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052" name="Rectangle 11"/>
          <p:cNvSpPr>
            <a:spLocks noChangeArrowheads="1"/>
          </p:cNvSpPr>
          <p:nvPr/>
        </p:nvSpPr>
        <p:spPr bwMode="auto">
          <a:xfrm>
            <a:off x="2209801" y="3048001"/>
            <a:ext cx="24923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Comic Sans MS"/>
                <a:cs typeface="Comic Sans MS"/>
              </a:rPr>
              <a:t>Builds on students</a:t>
            </a:r>
            <a:r>
              <a:rPr lang="ja-JP" altLang="en-US" sz="2000">
                <a:latin typeface="Comic Sans MS"/>
                <a:cs typeface="Comic Sans MS"/>
              </a:rPr>
              <a:t>’</a:t>
            </a:r>
            <a:r>
              <a:rPr lang="en-US" sz="2000" dirty="0">
                <a:latin typeface="Comic Sans MS"/>
                <a:cs typeface="Comic Sans MS"/>
              </a:rPr>
              <a:t> prior knowledge, interests, motivation, and home language. Helps students make connections.</a:t>
            </a:r>
          </a:p>
        </p:txBody>
      </p:sp>
      <p:sp>
        <p:nvSpPr>
          <p:cNvPr id="2053" name="Rectangle 12"/>
          <p:cNvSpPr>
            <a:spLocks noChangeArrowheads="1"/>
          </p:cNvSpPr>
          <p:nvPr/>
        </p:nvSpPr>
        <p:spPr bwMode="auto">
          <a:xfrm>
            <a:off x="7543800" y="3124200"/>
            <a:ext cx="2667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Comic Sans MS"/>
                <a:cs typeface="Comic Sans MS"/>
              </a:rPr>
              <a:t>Includes frequent opportunities to practice with a variety of materials in meaningful contexts.</a:t>
            </a:r>
          </a:p>
        </p:txBody>
      </p:sp>
      <p:sp>
        <p:nvSpPr>
          <p:cNvPr id="2054" name="Rectangle 13"/>
          <p:cNvSpPr>
            <a:spLocks noChangeArrowheads="1"/>
          </p:cNvSpPr>
          <p:nvPr/>
        </p:nvSpPr>
        <p:spPr bwMode="auto">
          <a:xfrm>
            <a:off x="3657600" y="1371600"/>
            <a:ext cx="5257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Comic Sans MS"/>
                <a:cs typeface="Comic Sans MS"/>
              </a:rPr>
              <a:t>Includes explicit instruction in vocabulary development and comprehension.</a:t>
            </a:r>
          </a:p>
        </p:txBody>
      </p:sp>
      <p:sp>
        <p:nvSpPr>
          <p:cNvPr id="580622" name="Rectangle 14"/>
          <p:cNvSpPr>
            <a:spLocks noChangeArrowheads="1"/>
          </p:cNvSpPr>
          <p:nvPr/>
        </p:nvSpPr>
        <p:spPr bwMode="auto">
          <a:xfrm>
            <a:off x="2133600" y="138842"/>
            <a:ext cx="8001000" cy="492843"/>
          </a:xfrm>
          <a:prstGeom prst="rect">
            <a:avLst/>
          </a:prstGeom>
          <a:noFill/>
          <a:ln w="9525">
            <a:noFill/>
            <a:miter lim="800000"/>
            <a:headEnd/>
            <a:tailEnd/>
          </a:ln>
          <a:effectLst/>
        </p:spPr>
        <p:txBody>
          <a:bodyPr anchor="ctr"/>
          <a:lstStyle/>
          <a:p>
            <a:pPr algn="ctr" eaLnBrk="1" hangingPunct="1"/>
            <a:r>
              <a:rPr lang="en-US" dirty="0" smtClean="0">
                <a:effectLst>
                  <a:outerShdw blurRad="38100" dist="38100" dir="2700000" algn="tl">
                    <a:srgbClr val="DDDDDD"/>
                  </a:outerShdw>
                </a:effectLst>
                <a:latin typeface="Comic Sans MS"/>
                <a:cs typeface="Comic Sans MS"/>
              </a:rPr>
              <a:t>What if</a:t>
            </a:r>
            <a:r>
              <a:rPr lang="is-IS" dirty="0">
                <a:effectLst>
                  <a:outerShdw blurRad="38100" dist="38100" dir="2700000" algn="tl">
                    <a:srgbClr val="DDDDDD"/>
                  </a:outerShdw>
                </a:effectLst>
                <a:latin typeface="Comic Sans MS"/>
                <a:cs typeface="Comic Sans MS"/>
              </a:rPr>
              <a:t> </a:t>
            </a:r>
            <a:r>
              <a:rPr lang="is-IS" dirty="0" smtClean="0">
                <a:effectLst>
                  <a:outerShdw blurRad="38100" dist="38100" dir="2700000" algn="tl">
                    <a:srgbClr val="DDDDDD"/>
                  </a:outerShdw>
                </a:effectLst>
                <a:latin typeface="Comic Sans MS"/>
                <a:cs typeface="Comic Sans MS"/>
              </a:rPr>
              <a:t>Mily Would Have Experienced </a:t>
            </a:r>
            <a:r>
              <a:rPr lang="en-US" dirty="0" smtClean="0">
                <a:effectLst>
                  <a:outerShdw blurRad="38100" dist="38100" dir="2700000" algn="tl">
                    <a:srgbClr val="DDDDDD"/>
                  </a:outerShdw>
                </a:effectLst>
                <a:latin typeface="Comic Sans MS"/>
                <a:cs typeface="Comic Sans MS"/>
              </a:rPr>
              <a:t>Culturally </a:t>
            </a:r>
            <a:r>
              <a:rPr lang="en-US" dirty="0">
                <a:effectLst>
                  <a:outerShdw blurRad="38100" dist="38100" dir="2700000" algn="tl">
                    <a:srgbClr val="DDDDDD"/>
                  </a:outerShdw>
                </a:effectLst>
                <a:latin typeface="Comic Sans MS"/>
                <a:cs typeface="Comic Sans MS"/>
              </a:rPr>
              <a:t>Responsive Evidence Based Instruction</a:t>
            </a:r>
          </a:p>
        </p:txBody>
      </p:sp>
    </p:spTree>
    <p:extLst>
      <p:ext uri="{BB962C8B-B14F-4D97-AF65-F5344CB8AC3E}">
        <p14:creationId xmlns:p14="http://schemas.microsoft.com/office/powerpoint/2010/main" val="43545411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639" y="1447801"/>
            <a:ext cx="11269683" cy="4678363"/>
          </a:xfrm>
        </p:spPr>
        <p:txBody>
          <a:bodyPr>
            <a:normAutofit/>
          </a:bodyPr>
          <a:lstStyle/>
          <a:p>
            <a:r>
              <a:rPr lang="en-US" dirty="0" smtClean="0"/>
              <a:t>In the following example Mrs. C’s </a:t>
            </a:r>
            <a:r>
              <a:rPr lang="en-US" dirty="0"/>
              <a:t>teaching style not only included explicit instruction in teaching core math skills but at times also reading elements (e.g., phonological awareness, phonics, vocabulary, comprehension, and oral language) matched with student background knowledge with peer-learning opportunities, cooperative learning, and gradual release of responsibility models in a language-rich </a:t>
            </a:r>
            <a:r>
              <a:rPr lang="en-US" dirty="0" smtClean="0"/>
              <a:t>environment.  </a:t>
            </a:r>
            <a:endParaRPr lang="en-US" dirty="0"/>
          </a:p>
          <a:p>
            <a:endParaRPr lang="en-US" dirty="0"/>
          </a:p>
        </p:txBody>
      </p:sp>
      <p:sp>
        <p:nvSpPr>
          <p:cNvPr id="2" name="Title 1"/>
          <p:cNvSpPr>
            <a:spLocks noGrp="1"/>
          </p:cNvSpPr>
          <p:nvPr>
            <p:ph type="title"/>
          </p:nvPr>
        </p:nvSpPr>
        <p:spPr>
          <a:xfrm>
            <a:off x="427511" y="187474"/>
            <a:ext cx="11257807" cy="1107927"/>
          </a:xfrm>
        </p:spPr>
        <p:txBody>
          <a:bodyPr>
            <a:noAutofit/>
          </a:bodyPr>
          <a:lstStyle/>
          <a:p>
            <a:r>
              <a:rPr lang="en-US" sz="3600" dirty="0" smtClean="0"/>
              <a:t>Rethinking Cultural Validity in Assessment</a:t>
            </a:r>
            <a:endParaRPr lang="en-US" sz="3600" dirty="0"/>
          </a:p>
        </p:txBody>
      </p:sp>
    </p:spTree>
    <p:extLst>
      <p:ext uri="{BB962C8B-B14F-4D97-AF65-F5344CB8AC3E}">
        <p14:creationId xmlns:p14="http://schemas.microsoft.com/office/powerpoint/2010/main" val="1966750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565" y="1007165"/>
            <a:ext cx="11092070" cy="5118999"/>
          </a:xfrm>
        </p:spPr>
        <p:txBody>
          <a:bodyPr/>
          <a:lstStyle/>
          <a:p>
            <a:r>
              <a:rPr lang="en-US" dirty="0"/>
              <a:t>“</a:t>
            </a:r>
            <a:r>
              <a:rPr lang="en-US" b="1" dirty="0"/>
              <a:t>Mr. Thomas made </a:t>
            </a:r>
            <a:r>
              <a:rPr lang="en-US" b="1" dirty="0" smtClean="0"/>
              <a:t>pizza </a:t>
            </a:r>
            <a:r>
              <a:rPr lang="en-US" b="1" dirty="0"/>
              <a:t>for his friends.  He served part of one </a:t>
            </a:r>
            <a:r>
              <a:rPr lang="en-US" b="1" dirty="0" smtClean="0"/>
              <a:t>pizza.  </a:t>
            </a:r>
            <a:r>
              <a:rPr lang="en-US" b="1" dirty="0"/>
              <a:t>What part of </a:t>
            </a:r>
            <a:r>
              <a:rPr lang="en-US" b="1" dirty="0" smtClean="0"/>
              <a:t>the pizza </a:t>
            </a:r>
            <a:r>
              <a:rPr lang="en-US" b="1" dirty="0"/>
              <a:t>was served?  What part was left</a:t>
            </a:r>
            <a:r>
              <a:rPr lang="en-US" b="1" dirty="0" smtClean="0"/>
              <a:t>? Please explain.</a:t>
            </a:r>
            <a:r>
              <a:rPr lang="en-US" dirty="0" smtClean="0"/>
              <a:t>”</a:t>
            </a:r>
            <a:endParaRPr lang="en-US" dirty="0"/>
          </a:p>
        </p:txBody>
      </p:sp>
      <p:sp>
        <p:nvSpPr>
          <p:cNvPr id="2" name="Title 1"/>
          <p:cNvSpPr>
            <a:spLocks noGrp="1"/>
          </p:cNvSpPr>
          <p:nvPr>
            <p:ph type="title"/>
          </p:nvPr>
        </p:nvSpPr>
        <p:spPr>
          <a:xfrm>
            <a:off x="1981200" y="62952"/>
            <a:ext cx="8229600" cy="944213"/>
          </a:xfrm>
        </p:spPr>
        <p:txBody>
          <a:bodyPr>
            <a:normAutofit fontScale="90000"/>
          </a:bodyPr>
          <a:lstStyle/>
          <a:p>
            <a:pPr algn="ctr"/>
            <a:r>
              <a:rPr lang="en-US" dirty="0" smtClean="0"/>
              <a:t>Culturally Valid Assessment Problem</a:t>
            </a:r>
            <a:endParaRPr lang="en-US" dirty="0"/>
          </a:p>
        </p:txBody>
      </p:sp>
      <p:pic>
        <p:nvPicPr>
          <p:cNvPr id="4" name="Picture 3"/>
          <p:cNvPicPr>
            <a:picLocks noChangeAspect="1"/>
          </p:cNvPicPr>
          <p:nvPr/>
        </p:nvPicPr>
        <p:blipFill>
          <a:blip r:embed="rId2"/>
          <a:stretch>
            <a:fillRect/>
          </a:stretch>
        </p:blipFill>
        <p:spPr>
          <a:xfrm>
            <a:off x="5246970" y="3474140"/>
            <a:ext cx="4494957" cy="2108903"/>
          </a:xfrm>
          <a:prstGeom prst="rect">
            <a:avLst/>
          </a:prstGeom>
        </p:spPr>
      </p:pic>
    </p:spTree>
    <p:extLst>
      <p:ext uri="{BB962C8B-B14F-4D97-AF65-F5344CB8AC3E}">
        <p14:creationId xmlns:p14="http://schemas.microsoft.com/office/powerpoint/2010/main" val="82330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726"/>
            <a:ext cx="10515600" cy="659342"/>
          </a:xfrm>
        </p:spPr>
        <p:txBody>
          <a:bodyPr>
            <a:normAutofit/>
          </a:bodyPr>
          <a:lstStyle/>
          <a:p>
            <a:pPr algn="ctr"/>
            <a:r>
              <a:rPr lang="en-US" sz="3600" dirty="0" smtClean="0"/>
              <a:t>Risk Factor 1: Poverty</a:t>
            </a:r>
            <a:endParaRPr lang="en-US" sz="3600" dirty="0"/>
          </a:p>
        </p:txBody>
      </p:sp>
      <p:sp>
        <p:nvSpPr>
          <p:cNvPr id="3" name="Content Placeholder 2"/>
          <p:cNvSpPr>
            <a:spLocks noGrp="1"/>
          </p:cNvSpPr>
          <p:nvPr>
            <p:ph idx="1"/>
          </p:nvPr>
        </p:nvSpPr>
        <p:spPr>
          <a:xfrm>
            <a:off x="838200" y="745068"/>
            <a:ext cx="10515600" cy="5431895"/>
          </a:xfrm>
        </p:spPr>
        <p:txBody>
          <a:bodyPr>
            <a:normAutofit fontScale="92500" lnSpcReduction="10000"/>
          </a:bodyPr>
          <a:lstStyle/>
          <a:p>
            <a:r>
              <a:rPr lang="en-US" dirty="0" smtClean="0"/>
              <a:t>Mily </a:t>
            </a:r>
            <a:r>
              <a:rPr lang="en-US" dirty="0"/>
              <a:t>is part of a growing student population across </a:t>
            </a:r>
            <a:r>
              <a:rPr lang="en-US" dirty="0" smtClean="0"/>
              <a:t>the </a:t>
            </a:r>
            <a:r>
              <a:rPr lang="en-US" dirty="0"/>
              <a:t>United States that is becoming increasingly culturally and linguistically diverse, growing from 39% in 2001 to 48% in 2011 (National Center for Education Statistics, 2013).  </a:t>
            </a:r>
            <a:endParaRPr lang="en-US" dirty="0" smtClean="0"/>
          </a:p>
          <a:p>
            <a:endParaRPr lang="en-US" dirty="0" smtClean="0"/>
          </a:p>
          <a:p>
            <a:r>
              <a:rPr lang="en-US" dirty="0"/>
              <a:t>According to </a:t>
            </a:r>
            <a:r>
              <a:rPr lang="en-US" dirty="0" smtClean="0"/>
              <a:t>The </a:t>
            </a:r>
            <a:r>
              <a:rPr lang="en-US" dirty="0"/>
              <a:t>Condition of Education (2012), in terms of racial/ethnic distribution for students across elementary and secondary public schools of different poverty levels, </a:t>
            </a:r>
            <a:r>
              <a:rPr lang="en-US" dirty="0" smtClean="0"/>
              <a:t>higher </a:t>
            </a:r>
            <a:r>
              <a:rPr lang="en-US" dirty="0"/>
              <a:t>percentages of Hispanic (37 percent), Black (37 percent), and American Indian/Alaska Native students (29 percent) attended high-poverty schools than did White students (6 percent). </a:t>
            </a:r>
            <a:endParaRPr lang="en-US" dirty="0" smtClean="0"/>
          </a:p>
          <a:p>
            <a:endParaRPr lang="en-US" dirty="0" smtClean="0"/>
          </a:p>
          <a:p>
            <a:r>
              <a:rPr lang="en-US" dirty="0" smtClean="0"/>
              <a:t>The </a:t>
            </a:r>
            <a:r>
              <a:rPr lang="en-US" dirty="0"/>
              <a:t>challenges for many students like </a:t>
            </a:r>
            <a:r>
              <a:rPr lang="en-US" dirty="0" smtClean="0"/>
              <a:t>Mily </a:t>
            </a:r>
            <a:r>
              <a:rPr lang="en-US" dirty="0"/>
              <a:t>are not only overcoming cultural and linguistic challenges, but also achieving </a:t>
            </a:r>
            <a:r>
              <a:rPr lang="en-US" dirty="0" smtClean="0"/>
              <a:t>academically (especially in an environment where she may be misdiagnosed for a learning disability). </a:t>
            </a:r>
            <a:endParaRPr lang="en-US" dirty="0"/>
          </a:p>
        </p:txBody>
      </p:sp>
    </p:spTree>
    <p:extLst>
      <p:ext uri="{BB962C8B-B14F-4D97-AF65-F5344CB8AC3E}">
        <p14:creationId xmlns:p14="http://schemas.microsoft.com/office/powerpoint/2010/main" val="107774216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044" y="734377"/>
            <a:ext cx="11774556" cy="5875007"/>
          </a:xfrm>
        </p:spPr>
        <p:txBody>
          <a:bodyPr>
            <a:noAutofit/>
          </a:bodyPr>
          <a:lstStyle/>
          <a:p>
            <a:pPr marL="0" indent="0">
              <a:spcBef>
                <a:spcPts val="0"/>
              </a:spcBef>
            </a:pPr>
            <a:r>
              <a:rPr lang="en-US" sz="1800" dirty="0"/>
              <a:t>Mrs. C.: Do you recall when Davis and Lucy’s mothers came in and showed us how to make sopapillas (round fried pastry made from flour) ? Those were good! [students nod in agreement] Does somebody remember what shape they were?</a:t>
            </a:r>
          </a:p>
          <a:p>
            <a:pPr marL="0" indent="0">
              <a:spcBef>
                <a:spcPts val="0"/>
              </a:spcBef>
            </a:pPr>
            <a:r>
              <a:rPr lang="en-US" sz="1800" dirty="0"/>
              <a:t>Reynaldo:  They were round like a tortilla.</a:t>
            </a:r>
          </a:p>
          <a:p>
            <a:pPr marL="0" indent="0">
              <a:spcBef>
                <a:spcPts val="0"/>
              </a:spcBef>
              <a:buNone/>
            </a:pPr>
            <a:endParaRPr lang="en-US" sz="1800" dirty="0"/>
          </a:p>
          <a:p>
            <a:pPr marL="0" indent="0">
              <a:spcBef>
                <a:spcPts val="0"/>
              </a:spcBef>
            </a:pPr>
            <a:r>
              <a:rPr lang="en-US" sz="1800" dirty="0"/>
              <a:t>Mrs. C.:  Nice job!  Yes, round like a tortilla or circle.  [Teacher draws a big round circle on a dry erase board.]  Today we are going to learn new math words: numerator, denominator, fraction, one-half, one-third, one-fourth, one-fifth, one-sixth, equal, unequal, and whole.  [She has these words on a vocabulary cards she has written and also writes these on chart board for remembering.]  First, we need to practice pronouncing them.  I will say the word and then I would like you to repeat it.  [Mrs. C. with clear enunciation.] “Numerator.”</a:t>
            </a:r>
          </a:p>
          <a:p>
            <a:pPr marL="0" indent="0">
              <a:spcBef>
                <a:spcPts val="0"/>
              </a:spcBef>
              <a:buNone/>
            </a:pPr>
            <a:endParaRPr lang="en-US" sz="1800" dirty="0"/>
          </a:p>
          <a:p>
            <a:pPr marL="0" indent="0">
              <a:spcBef>
                <a:spcPts val="0"/>
              </a:spcBef>
            </a:pPr>
            <a:r>
              <a:rPr lang="en-US" sz="1800" dirty="0"/>
              <a:t>Students:  Num…era…tor.  [Mrs. C.: Let’s read and say it one more time.] </a:t>
            </a:r>
            <a:endParaRPr lang="en-US" sz="1800" dirty="0" smtClean="0"/>
          </a:p>
          <a:p>
            <a:pPr marL="0" indent="0">
              <a:spcBef>
                <a:spcPts val="0"/>
              </a:spcBef>
            </a:pPr>
            <a:endParaRPr lang="en-US" sz="1800" dirty="0"/>
          </a:p>
          <a:p>
            <a:pPr marL="0" indent="0">
              <a:spcBef>
                <a:spcPts val="0"/>
              </a:spcBef>
            </a:pPr>
            <a:r>
              <a:rPr lang="en-US" sz="1800" dirty="0"/>
              <a:t>Students: Numerator.  [Pronouncing the word with more fluently. </a:t>
            </a:r>
            <a:endParaRPr lang="en-US" sz="1800" dirty="0" smtClean="0"/>
          </a:p>
          <a:p>
            <a:pPr marL="0" indent="0">
              <a:spcBef>
                <a:spcPts val="0"/>
              </a:spcBef>
            </a:pPr>
            <a:endParaRPr lang="en-US" sz="1800" dirty="0"/>
          </a:p>
          <a:p>
            <a:pPr marL="0" indent="0">
              <a:spcBef>
                <a:spcPts val="0"/>
              </a:spcBef>
            </a:pPr>
            <a:r>
              <a:rPr lang="en-US" sz="1800" dirty="0"/>
              <a:t>Students also practice pronouncing </a:t>
            </a:r>
            <a:r>
              <a:rPr lang="en-US" sz="1800" i="1" dirty="0"/>
              <a:t>denominator</a:t>
            </a:r>
            <a:r>
              <a:rPr lang="en-US" sz="1800" dirty="0"/>
              <a:t> and </a:t>
            </a:r>
            <a:r>
              <a:rPr lang="en-US" sz="1800" i="1" dirty="0"/>
              <a:t>numerator</a:t>
            </a:r>
            <a:r>
              <a:rPr lang="en-US" sz="1800" dirty="0"/>
              <a:t> words.]</a:t>
            </a:r>
          </a:p>
        </p:txBody>
      </p:sp>
      <p:sp>
        <p:nvSpPr>
          <p:cNvPr id="2" name="Title 1"/>
          <p:cNvSpPr>
            <a:spLocks noGrp="1"/>
          </p:cNvSpPr>
          <p:nvPr>
            <p:ph type="title"/>
          </p:nvPr>
        </p:nvSpPr>
        <p:spPr>
          <a:xfrm>
            <a:off x="185530" y="137696"/>
            <a:ext cx="10025270" cy="474284"/>
          </a:xfrm>
        </p:spPr>
        <p:txBody>
          <a:bodyPr>
            <a:normAutofit fontScale="90000"/>
          </a:bodyPr>
          <a:lstStyle/>
          <a:p>
            <a:r>
              <a:rPr lang="en-US" dirty="0" smtClean="0"/>
              <a:t>Classroom Example</a:t>
            </a:r>
            <a:endParaRPr lang="en-US" dirty="0"/>
          </a:p>
        </p:txBody>
      </p:sp>
    </p:spTree>
    <p:extLst>
      <p:ext uri="{BB962C8B-B14F-4D97-AF65-F5344CB8AC3E}">
        <p14:creationId xmlns:p14="http://schemas.microsoft.com/office/powerpoint/2010/main" val="1770444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951" y="456355"/>
            <a:ext cx="11495314" cy="4093428"/>
          </a:xfrm>
          <a:prstGeom prst="rect">
            <a:avLst/>
          </a:prstGeom>
        </p:spPr>
        <p:txBody>
          <a:bodyPr wrap="square">
            <a:spAutoFit/>
          </a:bodyPr>
          <a:lstStyle/>
          <a:p>
            <a:r>
              <a:rPr lang="en-US" sz="2000" dirty="0"/>
              <a:t>Mrs. C. (working on language development):  Okay, now these next words can be difficult to say.  The </a:t>
            </a:r>
            <a:r>
              <a:rPr lang="en-US" sz="2000" i="1" dirty="0"/>
              <a:t>h</a:t>
            </a:r>
            <a:r>
              <a:rPr lang="en-US" sz="2000" dirty="0"/>
              <a:t> sound in some languages (like Arabic) is light or in Spanish is silent, and because of this can be difficult to say in English.  While, the </a:t>
            </a:r>
            <a:r>
              <a:rPr lang="en-US" sz="2000" i="1" dirty="0"/>
              <a:t>th</a:t>
            </a:r>
            <a:r>
              <a:rPr lang="en-US" sz="2000" dirty="0"/>
              <a:t> sound does not exist in many languages.  So I really need you to listen.  Okay, here goes. [Holding up flash card with the math term one-half]  One h…af (stretching the h sound). Your turn.  [Teacher listening very carefully.]</a:t>
            </a:r>
          </a:p>
          <a:p>
            <a:endParaRPr lang="en-US" sz="2000" dirty="0"/>
          </a:p>
          <a:p>
            <a:r>
              <a:rPr lang="en-US" sz="2000" dirty="0"/>
              <a:t>Students:  Struggling with the pronunciation of </a:t>
            </a:r>
            <a:r>
              <a:rPr lang="en-US" sz="2000" i="1" dirty="0"/>
              <a:t>h</a:t>
            </a:r>
            <a:r>
              <a:rPr lang="en-US" sz="2000" dirty="0"/>
              <a:t> sound…[really making an effort to say the h sound] one-h…af, one-h…af.  Teacher helps them by saying words again.] </a:t>
            </a:r>
          </a:p>
          <a:p>
            <a:endParaRPr lang="en-US" sz="2000" dirty="0"/>
          </a:p>
          <a:p>
            <a:r>
              <a:rPr lang="en-US" sz="2000" dirty="0"/>
              <a:t>Mrs. C.:  Okay one more time.  One-h…af, one-h…af, one-h…af.  Please repeat [holding up the card]. </a:t>
            </a:r>
          </a:p>
          <a:p>
            <a:endParaRPr lang="en-US" sz="2000" dirty="0"/>
          </a:p>
          <a:p>
            <a:r>
              <a:rPr lang="en-US" sz="2000" dirty="0"/>
              <a:t>Students:  One-half, one-half, one-half.</a:t>
            </a:r>
          </a:p>
          <a:p>
            <a:endParaRPr lang="en-US" sz="2000" dirty="0"/>
          </a:p>
        </p:txBody>
      </p:sp>
    </p:spTree>
    <p:extLst>
      <p:ext uri="{BB962C8B-B14F-4D97-AF65-F5344CB8AC3E}">
        <p14:creationId xmlns:p14="http://schemas.microsoft.com/office/powerpoint/2010/main" val="156927751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449" y="420256"/>
            <a:ext cx="11471564" cy="3985706"/>
          </a:xfrm>
          <a:prstGeom prst="rect">
            <a:avLst/>
          </a:prstGeom>
        </p:spPr>
        <p:txBody>
          <a:bodyPr wrap="square">
            <a:spAutoFit/>
          </a:bodyPr>
          <a:lstStyle/>
          <a:p>
            <a:r>
              <a:rPr lang="en-US" sz="2300" dirty="0"/>
              <a:t>Mrs. C:  We will keep working on this sound and math words with it.  Okay, let’s work on the </a:t>
            </a:r>
            <a:r>
              <a:rPr lang="en-US" sz="2300" i="1" dirty="0"/>
              <a:t>th</a:t>
            </a:r>
            <a:r>
              <a:rPr lang="en-US" sz="2300" dirty="0"/>
              <a:t> sound.  [Carefully enunciating th sound.]  Th…th…th.  Please repeat. [students repeat this sound.]  Okay, here’s another word [holding up the one-third vocabulary card, and carefully enunciating the th sound].  One th…urd, one th…urd, one th…urd.  [Mrs. C. does the same activity with other words.]  Now, I want you to take these cards and practice these words by asking “teaching” each other in pairs. [Giving each pair of students a set vocabulary cards with the words: numerator, denominator, one-half, one-third, one-fourth, one-fifth, one-sixth, equal, and unequal].  </a:t>
            </a:r>
          </a:p>
          <a:p>
            <a:endParaRPr lang="en-US" sz="2300" dirty="0"/>
          </a:p>
          <a:p>
            <a:r>
              <a:rPr lang="en-US" sz="2300" dirty="0"/>
              <a:t>[I circulate around and listen to student’s practice.  All students are practicing this activity and are improving their pronunciation skills.  Students transition back to the table.]. </a:t>
            </a:r>
          </a:p>
        </p:txBody>
      </p:sp>
    </p:spTree>
    <p:extLst>
      <p:ext uri="{BB962C8B-B14F-4D97-AF65-F5344CB8AC3E}">
        <p14:creationId xmlns:p14="http://schemas.microsoft.com/office/powerpoint/2010/main" val="57663156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8500" y="222250"/>
            <a:ext cx="8096250" cy="369332"/>
          </a:xfrm>
          <a:prstGeom prst="rect">
            <a:avLst/>
          </a:prstGeom>
          <a:noFill/>
        </p:spPr>
        <p:txBody>
          <a:bodyPr wrap="square" rtlCol="0">
            <a:spAutoFit/>
          </a:bodyPr>
          <a:lstStyle/>
          <a:p>
            <a:endParaRPr lang="en-US" dirty="0"/>
          </a:p>
        </p:txBody>
      </p:sp>
      <p:sp>
        <p:nvSpPr>
          <p:cNvPr id="3" name="Rectangle 2"/>
          <p:cNvSpPr/>
          <p:nvPr/>
        </p:nvSpPr>
        <p:spPr>
          <a:xfrm>
            <a:off x="498764" y="259019"/>
            <a:ext cx="11370623" cy="4001095"/>
          </a:xfrm>
          <a:prstGeom prst="rect">
            <a:avLst/>
          </a:prstGeom>
        </p:spPr>
        <p:txBody>
          <a:bodyPr wrap="square">
            <a:spAutoFit/>
          </a:bodyPr>
          <a:lstStyle/>
          <a:p>
            <a:r>
              <a:rPr lang="en-US" dirty="0"/>
              <a:t>Mrs. C.:  “Now let’s take this math language and think about it with fractions. [She has a cloth circle with interchangeable pieces that stick to the board].  Now let’s look at the sopapilla I have made with six equal pieces.  Okay now were are going to practice our vocabulary showing and naming the part of this shape.  Look at the shape with all six pieces.  What in the shape represents the whole? The pieces represent the whole.  How many equal pieces are there?”</a:t>
            </a:r>
          </a:p>
          <a:p>
            <a:r>
              <a:rPr lang="en-US" dirty="0"/>
              <a:t>	</a:t>
            </a:r>
          </a:p>
          <a:p>
            <a:r>
              <a:rPr lang="en-US" dirty="0"/>
              <a:t>Lucas (raising his hand), “(pause)…There are six equal pieces.”</a:t>
            </a:r>
          </a:p>
          <a:p>
            <a:endParaRPr lang="en-US" dirty="0"/>
          </a:p>
          <a:p>
            <a:r>
              <a:rPr lang="en-US" dirty="0"/>
              <a:t>Mrs. C.:  “Very good, you are smart!  Now let’s look at this word problem, and think about what it is asking.  “</a:t>
            </a:r>
            <a:r>
              <a:rPr lang="en-US" b="1" dirty="0"/>
              <a:t>Mr. Thomas made sopapillas for his friends.  He served part of one sopapilla.  What part of the sopapilla was served?  What part was left?</a:t>
            </a:r>
            <a:r>
              <a:rPr lang="en-US" dirty="0"/>
              <a:t>”  We will use the fraction to name the slices served and the slices left.  First, we need to learn what a fraction is, please listen (writing the following sentence on board).  A fraction, such as one-sixth (pulling 1 slice from the diagram) names equal parts of a whole.  I can write the fraction to name the one equal piece of sopapilla served by using the mathematical terms numerator/denominator.  In this case, I served one slice out of six slices or one-sixth of the sopapilla.  Can someone model for the class another fraction? [student are hesitant…Jennifer volunteers</a:t>
            </a:r>
            <a:r>
              <a:rPr lang="en-US" sz="2000" dirty="0"/>
              <a:t>].”</a:t>
            </a:r>
          </a:p>
        </p:txBody>
      </p:sp>
    </p:spTree>
    <p:extLst>
      <p:ext uri="{BB962C8B-B14F-4D97-AF65-F5344CB8AC3E}">
        <p14:creationId xmlns:p14="http://schemas.microsoft.com/office/powerpoint/2010/main" val="62578527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4" y="326573"/>
            <a:ext cx="11180618" cy="4801314"/>
          </a:xfrm>
          <a:prstGeom prst="rect">
            <a:avLst/>
          </a:prstGeom>
        </p:spPr>
        <p:txBody>
          <a:bodyPr wrap="square">
            <a:spAutoFit/>
          </a:bodyPr>
          <a:lstStyle/>
          <a:p>
            <a:r>
              <a:rPr lang="en-US" sz="2200" dirty="0"/>
              <a:t>Mrs. C.: Okay Jennifer, let’s say that you have a whole sopapilla or six equally cut pieces.  How many pieces would you like to serve?”</a:t>
            </a:r>
          </a:p>
          <a:p>
            <a:endParaRPr lang="en-US" sz="2200" dirty="0"/>
          </a:p>
          <a:p>
            <a:r>
              <a:rPr lang="en-US" sz="2200" dirty="0"/>
              <a:t>Jennifer:  I would like to serve four pieces. </a:t>
            </a:r>
          </a:p>
          <a:p>
            <a:endParaRPr lang="en-US" sz="2200" dirty="0"/>
          </a:p>
          <a:p>
            <a:r>
              <a:rPr lang="en-US" sz="2200" dirty="0"/>
              <a:t>Mrs. C.:  How would you say and write the fraction?</a:t>
            </a:r>
          </a:p>
          <a:p>
            <a:endParaRPr lang="en-US" sz="2200" dirty="0"/>
          </a:p>
          <a:p>
            <a:r>
              <a:rPr lang="en-US" sz="2200" dirty="0"/>
              <a:t>Jennifer:  My numerator would be four and my denominator would be 2 [writing 4/2 on the board].</a:t>
            </a:r>
          </a:p>
          <a:p>
            <a:endParaRPr lang="en-US" sz="2200" dirty="0"/>
          </a:p>
          <a:p>
            <a:r>
              <a:rPr lang="en-US" sz="2200" dirty="0"/>
              <a:t>Mrs. C.:  Let’s check your work, and look back at the numerator and denominator definitions.  Your numerator is the number of pieces served, which is 4.  For the denominator, you would use the total (with emphasis) number of pieces in the whole. How many total pieces did you have?</a:t>
            </a:r>
          </a:p>
          <a:p>
            <a:endParaRPr lang="en-US" sz="2000" dirty="0"/>
          </a:p>
        </p:txBody>
      </p:sp>
    </p:spTree>
    <p:extLst>
      <p:ext uri="{BB962C8B-B14F-4D97-AF65-F5344CB8AC3E}">
        <p14:creationId xmlns:p14="http://schemas.microsoft.com/office/powerpoint/2010/main" val="12383741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075" y="267388"/>
            <a:ext cx="11269683" cy="2677656"/>
          </a:xfrm>
          <a:prstGeom prst="rect">
            <a:avLst/>
          </a:prstGeom>
        </p:spPr>
        <p:txBody>
          <a:bodyPr wrap="square">
            <a:spAutoFit/>
          </a:bodyPr>
          <a:lstStyle/>
          <a:p>
            <a:r>
              <a:rPr lang="en-US" sz="2400" dirty="0"/>
              <a:t>Jennifer: [looking at her problem…thinking].  Oh, I have six total pieces and not two.  I served four sixths [erasing 4/2 and writing 4/6].  This is my fraction.     </a:t>
            </a:r>
          </a:p>
          <a:p>
            <a:endParaRPr lang="en-US" sz="2400" dirty="0"/>
          </a:p>
          <a:p>
            <a:r>
              <a:rPr lang="en-US" sz="2400" dirty="0"/>
              <a:t>Mrs. C.:  Great job!  [Mrs. C. gives others students the opportunity to demonstrate that they understand the concept of a fraction.  She then gives them word problems to practice independently with the same concept.  I circulate and all students are getting the concept of a fraction.]</a:t>
            </a:r>
          </a:p>
        </p:txBody>
      </p:sp>
    </p:spTree>
    <p:extLst>
      <p:ext uri="{BB962C8B-B14F-4D97-AF65-F5344CB8AC3E}">
        <p14:creationId xmlns:p14="http://schemas.microsoft.com/office/powerpoint/2010/main" val="263707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extLst/>
          </p:nvPr>
        </p:nvGraphicFramePr>
        <p:xfrm>
          <a:off x="1981200" y="2819401"/>
          <a:ext cx="4038600" cy="2206625"/>
        </p:xfrm>
        <a:graphic>
          <a:graphicData uri="http://schemas.openxmlformats.org/presentationml/2006/ole">
            <mc:AlternateContent xmlns:mc="http://schemas.openxmlformats.org/markup-compatibility/2006">
              <mc:Choice xmlns:v="urn:schemas-microsoft-com:vml" Requires="v">
                <p:oleObj spid="_x0000_s1060" name="Chart" r:id="rId4" imgW="8229600" imgH="4495770" progId="MSGraph.Chart.8">
                  <p:embed followColorScheme="full"/>
                </p:oleObj>
              </mc:Choice>
              <mc:Fallback>
                <p:oleObj name="Chart" r:id="rId4" imgW="8229600" imgH="4495770" progId="MSGraph.Chart.8">
                  <p:embed followColorScheme="full"/>
                  <p:pic>
                    <p:nvPicPr>
                      <p:cNvPr id="0" name=""/>
                      <p:cNvPicPr>
                        <a:picLocks noChangeAspect="1" noChangeArrowheads="1"/>
                      </p:cNvPicPr>
                      <p:nvPr/>
                    </p:nvPicPr>
                    <p:blipFill>
                      <a:blip r:embed="rId5"/>
                      <a:srcRect/>
                      <a:stretch>
                        <a:fillRect/>
                      </a:stretch>
                    </p:blipFill>
                    <p:spPr bwMode="auto">
                      <a:xfrm>
                        <a:off x="1981200" y="2819401"/>
                        <a:ext cx="4038600" cy="22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 name="Diagram 7"/>
          <p:cNvGraphicFramePr/>
          <p:nvPr>
            <p:extLst>
              <p:ext uri="{D42A27DB-BD31-4B8C-83A1-F6EECF244321}">
                <p14:modId xmlns:p14="http://schemas.microsoft.com/office/powerpoint/2010/main" val="171654509"/>
              </p:ext>
            </p:extLst>
          </p:nvPr>
        </p:nvGraphicFramePr>
        <p:xfrm>
          <a:off x="1676400" y="1695313"/>
          <a:ext cx="8610600" cy="516268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052" name="Rectangle 11"/>
          <p:cNvSpPr>
            <a:spLocks noChangeArrowheads="1"/>
          </p:cNvSpPr>
          <p:nvPr/>
        </p:nvSpPr>
        <p:spPr bwMode="auto">
          <a:xfrm>
            <a:off x="1063488" y="2595152"/>
            <a:ext cx="24923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Comic Sans MS"/>
                <a:cs typeface="Comic Sans MS"/>
              </a:rPr>
              <a:t>Builds on students</a:t>
            </a:r>
            <a:r>
              <a:rPr lang="ja-JP" altLang="en-US" sz="2000" dirty="0">
                <a:latin typeface="Comic Sans MS"/>
                <a:cs typeface="Comic Sans MS"/>
              </a:rPr>
              <a:t>’</a:t>
            </a:r>
            <a:r>
              <a:rPr lang="en-US" sz="2000" dirty="0">
                <a:latin typeface="Comic Sans MS"/>
                <a:cs typeface="Comic Sans MS"/>
              </a:rPr>
              <a:t> prior knowledge, interests, motivation, and home language. Helps students make connections.</a:t>
            </a:r>
          </a:p>
        </p:txBody>
      </p:sp>
      <p:sp>
        <p:nvSpPr>
          <p:cNvPr id="2053" name="Rectangle 12"/>
          <p:cNvSpPr>
            <a:spLocks noChangeArrowheads="1"/>
          </p:cNvSpPr>
          <p:nvPr/>
        </p:nvSpPr>
        <p:spPr bwMode="auto">
          <a:xfrm>
            <a:off x="8955156" y="2738493"/>
            <a:ext cx="2667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Comic Sans MS"/>
                <a:cs typeface="Comic Sans MS"/>
              </a:rPr>
              <a:t>Includes frequent opportunities to practice with a variety of materials in meaningful contexts.</a:t>
            </a:r>
          </a:p>
        </p:txBody>
      </p:sp>
      <p:sp>
        <p:nvSpPr>
          <p:cNvPr id="2054" name="Rectangle 13"/>
          <p:cNvSpPr>
            <a:spLocks noChangeArrowheads="1"/>
          </p:cNvSpPr>
          <p:nvPr/>
        </p:nvSpPr>
        <p:spPr bwMode="auto">
          <a:xfrm>
            <a:off x="3770242" y="1066887"/>
            <a:ext cx="5257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Comic Sans MS"/>
                <a:cs typeface="Comic Sans MS"/>
              </a:rPr>
              <a:t>Includes explicit instruction in vocabulary development and comprehension.</a:t>
            </a:r>
          </a:p>
        </p:txBody>
      </p:sp>
      <p:sp>
        <p:nvSpPr>
          <p:cNvPr id="580622" name="Rectangle 14"/>
          <p:cNvSpPr>
            <a:spLocks noChangeArrowheads="1"/>
          </p:cNvSpPr>
          <p:nvPr/>
        </p:nvSpPr>
        <p:spPr bwMode="auto">
          <a:xfrm>
            <a:off x="2209800" y="-104717"/>
            <a:ext cx="8001000" cy="755402"/>
          </a:xfrm>
          <a:prstGeom prst="rect">
            <a:avLst/>
          </a:prstGeom>
          <a:noFill/>
          <a:ln w="9525">
            <a:noFill/>
            <a:miter lim="800000"/>
            <a:headEnd/>
            <a:tailEnd/>
          </a:ln>
          <a:effectLst/>
        </p:spPr>
        <p:txBody>
          <a:bodyPr anchor="ctr"/>
          <a:lstStyle/>
          <a:p>
            <a:pPr algn="ctr" eaLnBrk="1" hangingPunct="1"/>
            <a:r>
              <a:rPr lang="en-US" dirty="0">
                <a:effectLst>
                  <a:outerShdw blurRad="38100" dist="38100" dir="2700000" algn="tl">
                    <a:srgbClr val="DDDDDD"/>
                  </a:outerShdw>
                </a:effectLst>
                <a:latin typeface="Comic Sans MS"/>
                <a:cs typeface="Comic Sans MS"/>
              </a:rPr>
              <a:t>Culturally Responsive Evidence Based Instruction</a:t>
            </a:r>
          </a:p>
        </p:txBody>
      </p:sp>
    </p:spTree>
    <p:extLst>
      <p:ext uri="{BB962C8B-B14F-4D97-AF65-F5344CB8AC3E}">
        <p14:creationId xmlns:p14="http://schemas.microsoft.com/office/powerpoint/2010/main" val="121267820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620"/>
            <a:ext cx="10515600" cy="751156"/>
          </a:xfrm>
        </p:spPr>
        <p:txBody>
          <a:bodyPr/>
          <a:lstStyle/>
          <a:p>
            <a:pPr algn="ctr"/>
            <a:r>
              <a:rPr lang="en-US" dirty="0" smtClean="0"/>
              <a:t>Discussion and Reflection </a:t>
            </a:r>
            <a:endParaRPr lang="en-US" dirty="0"/>
          </a:p>
        </p:txBody>
      </p:sp>
      <p:sp>
        <p:nvSpPr>
          <p:cNvPr id="3" name="Content Placeholder 2"/>
          <p:cNvSpPr>
            <a:spLocks noGrp="1"/>
          </p:cNvSpPr>
          <p:nvPr>
            <p:ph idx="1"/>
          </p:nvPr>
        </p:nvSpPr>
        <p:spPr>
          <a:xfrm>
            <a:off x="838200" y="973777"/>
            <a:ext cx="10515600" cy="5203186"/>
          </a:xfrm>
        </p:spPr>
        <p:txBody>
          <a:bodyPr/>
          <a:lstStyle/>
          <a:p>
            <a:r>
              <a:rPr lang="en-US" dirty="0" smtClean="0"/>
              <a:t>How important is it to</a:t>
            </a:r>
            <a:r>
              <a:rPr lang="is-IS" dirty="0" smtClean="0"/>
              <a:t>…</a:t>
            </a:r>
          </a:p>
          <a:p>
            <a:endParaRPr lang="en-US" dirty="0" smtClean="0"/>
          </a:p>
          <a:p>
            <a:r>
              <a:rPr lang="en-US" dirty="0" smtClean="0"/>
              <a:t>Understand the classroom learning process that Mily experienced?</a:t>
            </a:r>
          </a:p>
          <a:p>
            <a:endParaRPr lang="en-US" dirty="0" smtClean="0"/>
          </a:p>
          <a:p>
            <a:r>
              <a:rPr lang="en-US" dirty="0"/>
              <a:t>Look at the quality of instruction and students’ opportunities to </a:t>
            </a:r>
            <a:r>
              <a:rPr lang="en-US"/>
              <a:t>learn</a:t>
            </a:r>
            <a:r>
              <a:rPr lang="en-US" smtClean="0"/>
              <a:t>?</a:t>
            </a:r>
          </a:p>
          <a:p>
            <a:endParaRPr lang="en-US" dirty="0"/>
          </a:p>
          <a:p>
            <a:r>
              <a:rPr lang="en-US" dirty="0" smtClean="0"/>
              <a:t>Know the possible characteristics associated with LD?</a:t>
            </a:r>
          </a:p>
          <a:p>
            <a:endParaRPr lang="en-US" dirty="0"/>
          </a:p>
        </p:txBody>
      </p:sp>
    </p:spTree>
    <p:extLst>
      <p:ext uri="{BB962C8B-B14F-4D97-AF65-F5344CB8AC3E}">
        <p14:creationId xmlns:p14="http://schemas.microsoft.com/office/powerpoint/2010/main" val="2647977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655"/>
            <a:ext cx="10515600" cy="769194"/>
          </a:xfrm>
        </p:spPr>
        <p:txBody>
          <a:bodyPr/>
          <a:lstStyle/>
          <a:p>
            <a:pPr algn="ctr"/>
            <a:r>
              <a:rPr lang="en-US" dirty="0" smtClean="0"/>
              <a:t>References </a:t>
            </a:r>
            <a:endParaRPr lang="en-US" dirty="0"/>
          </a:p>
        </p:txBody>
      </p:sp>
      <p:sp>
        <p:nvSpPr>
          <p:cNvPr id="3" name="Content Placeholder 2"/>
          <p:cNvSpPr>
            <a:spLocks noGrp="1"/>
          </p:cNvSpPr>
          <p:nvPr>
            <p:ph idx="1"/>
          </p:nvPr>
        </p:nvSpPr>
        <p:spPr>
          <a:xfrm>
            <a:off x="838200" y="983850"/>
            <a:ext cx="10515600" cy="5193114"/>
          </a:xfrm>
        </p:spPr>
        <p:txBody>
          <a:bodyPr>
            <a:normAutofit fontScale="92500" lnSpcReduction="20000"/>
          </a:bodyPr>
          <a:lstStyle/>
          <a:p>
            <a:r>
              <a:rPr lang="en-US" dirty="0" err="1"/>
              <a:t>Cozolino</a:t>
            </a:r>
            <a:r>
              <a:rPr lang="en-US" dirty="0"/>
              <a:t>, L. (2013). </a:t>
            </a:r>
            <a:r>
              <a:rPr lang="en-US" i="1" dirty="0"/>
              <a:t>The Social Neuroscience of Education: Optimizing Attachment and Learning in the Classroom (The Norton Series on the Social Neuroscience of Education)</a:t>
            </a:r>
            <a:r>
              <a:rPr lang="en-US" dirty="0"/>
              <a:t>. WW Norton &amp; Company.</a:t>
            </a:r>
          </a:p>
          <a:p>
            <a:r>
              <a:rPr lang="en-US" dirty="0"/>
              <a:t>González, N. Moll, L. &amp; </a:t>
            </a:r>
            <a:r>
              <a:rPr lang="en-US" dirty="0" err="1"/>
              <a:t>Amanti</a:t>
            </a:r>
            <a:r>
              <a:rPr lang="en-US" dirty="0"/>
              <a:t>, C. (Eds.) (2005). Funds of knowledge: Theorizing practices in households and classrooms. Mahwah, N.J.: Lawrence Erlbaum.</a:t>
            </a:r>
          </a:p>
          <a:p>
            <a:r>
              <a:rPr lang="en-US" dirty="0" smtClean="0"/>
              <a:t>National </a:t>
            </a:r>
            <a:r>
              <a:rPr lang="en-US" dirty="0"/>
              <a:t>Center for Education Statistics (2013). Washington, DC: Institute of Education Sciences, U.S. Department of Education</a:t>
            </a:r>
            <a:r>
              <a:rPr lang="en-US" dirty="0" smtClean="0"/>
              <a:t>.</a:t>
            </a:r>
          </a:p>
          <a:p>
            <a:r>
              <a:rPr lang="en-US" dirty="0" err="1"/>
              <a:t>Orosco</a:t>
            </a:r>
            <a:r>
              <a:rPr lang="en-US" dirty="0"/>
              <a:t>, M. J. &amp; </a:t>
            </a:r>
            <a:r>
              <a:rPr lang="en-US" dirty="0" err="1"/>
              <a:t>Klingner</a:t>
            </a:r>
            <a:r>
              <a:rPr lang="en-US" dirty="0"/>
              <a:t>, J. K. (2010). One school’s implementation of </a:t>
            </a:r>
            <a:r>
              <a:rPr lang="en-US" dirty="0" err="1"/>
              <a:t>rti</a:t>
            </a:r>
            <a:r>
              <a:rPr lang="en-US" dirty="0"/>
              <a:t> with English </a:t>
            </a:r>
            <a:r>
              <a:rPr lang="en-US" dirty="0" smtClean="0"/>
              <a:t>language </a:t>
            </a:r>
            <a:r>
              <a:rPr lang="en-US" dirty="0"/>
              <a:t>learners: “Referring into </a:t>
            </a:r>
            <a:r>
              <a:rPr lang="en-US" dirty="0" err="1"/>
              <a:t>rti</a:t>
            </a:r>
            <a:r>
              <a:rPr lang="en-US" dirty="0"/>
              <a:t>.” </a:t>
            </a:r>
            <a:r>
              <a:rPr lang="en-US" i="1" dirty="0"/>
              <a:t>Journal of Learning Disabilities, 43</a:t>
            </a:r>
            <a:r>
              <a:rPr lang="en-US" dirty="0"/>
              <a:t>(3), 269-288. </a:t>
            </a:r>
            <a:endParaRPr lang="en-US" dirty="0" smtClean="0"/>
          </a:p>
          <a:p>
            <a:r>
              <a:rPr lang="en-US" dirty="0" err="1"/>
              <a:t>Aud</a:t>
            </a:r>
            <a:r>
              <a:rPr lang="en-US" dirty="0"/>
              <a:t>, S., Hussar, W., Johnson, F., </a:t>
            </a:r>
            <a:r>
              <a:rPr lang="en-US" dirty="0" err="1"/>
              <a:t>Kena</a:t>
            </a:r>
            <a:r>
              <a:rPr lang="en-US" dirty="0"/>
              <a:t>, G., Roth, E., Manning, E., ... &amp; Zhang, J. (2012). The Condition of Education 2012. NCES 2012-045. </a:t>
            </a:r>
            <a:r>
              <a:rPr lang="en-US" i="1" dirty="0"/>
              <a:t>National Center for Education Statistics</a:t>
            </a:r>
            <a:r>
              <a:rPr lang="en-US" dirty="0" smtClean="0"/>
              <a:t>.</a:t>
            </a:r>
          </a:p>
          <a:p>
            <a:r>
              <a:rPr lang="en-US" dirty="0" err="1"/>
              <a:t>Tomasello</a:t>
            </a:r>
            <a:r>
              <a:rPr lang="en-US" dirty="0"/>
              <a:t>, M. (2009). </a:t>
            </a:r>
            <a:r>
              <a:rPr lang="en-US" i="1" dirty="0"/>
              <a:t>The cultural origins of human cognition</a:t>
            </a:r>
            <a:r>
              <a:rPr lang="en-US" dirty="0"/>
              <a:t>. Harvard University Press.</a:t>
            </a:r>
          </a:p>
          <a:p>
            <a:endParaRPr lang="en-US" dirty="0"/>
          </a:p>
          <a:p>
            <a:endParaRPr lang="en-US" dirty="0"/>
          </a:p>
        </p:txBody>
      </p:sp>
    </p:spTree>
    <p:extLst>
      <p:ext uri="{BB962C8B-B14F-4D97-AF65-F5344CB8AC3E}">
        <p14:creationId xmlns:p14="http://schemas.microsoft.com/office/powerpoint/2010/main" val="1771321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Thanks!</a:t>
            </a:r>
            <a:endParaRPr lang="en-US" dirty="0"/>
          </a:p>
        </p:txBody>
      </p:sp>
      <p:sp>
        <p:nvSpPr>
          <p:cNvPr id="3" name="Content Placeholder 2"/>
          <p:cNvSpPr>
            <a:spLocks noGrp="1"/>
          </p:cNvSpPr>
          <p:nvPr>
            <p:ph idx="1"/>
          </p:nvPr>
        </p:nvSpPr>
        <p:spPr>
          <a:xfrm>
            <a:off x="838200" y="1690688"/>
            <a:ext cx="10515600" cy="4486275"/>
          </a:xfrm>
        </p:spPr>
        <p:txBody>
          <a:bodyPr/>
          <a:lstStyle/>
          <a:p>
            <a:pPr marL="0" indent="0">
              <a:buNone/>
            </a:pPr>
            <a:r>
              <a:rPr lang="en-US" dirty="0" smtClean="0"/>
              <a:t>Michael J. </a:t>
            </a:r>
            <a:r>
              <a:rPr lang="en-US" dirty="0" err="1" smtClean="0"/>
              <a:t>Orosco</a:t>
            </a:r>
            <a:r>
              <a:rPr lang="en-US" dirty="0" smtClean="0"/>
              <a:t>, PhD</a:t>
            </a:r>
          </a:p>
          <a:p>
            <a:pPr marL="0" indent="0">
              <a:buNone/>
            </a:pPr>
            <a:r>
              <a:rPr lang="en-US" dirty="0" smtClean="0"/>
              <a:t>Associate Professor, Bilingual Special Education</a:t>
            </a:r>
          </a:p>
          <a:p>
            <a:pPr marL="0" indent="0">
              <a:buNone/>
            </a:pPr>
            <a:r>
              <a:rPr lang="en-US" dirty="0" smtClean="0">
                <a:hlinkClick r:id="rId2"/>
              </a:rPr>
              <a:t>mjorosco@ku.edu</a:t>
            </a:r>
            <a:endParaRPr lang="en-US" dirty="0">
              <a:hlinkClick r:id="rId2"/>
            </a:endParaRPr>
          </a:p>
          <a:p>
            <a:pPr marL="0" indent="0">
              <a:buNone/>
            </a:pPr>
            <a:r>
              <a:rPr lang="en-US" dirty="0"/>
              <a:t>785-864-4954</a:t>
            </a:r>
          </a:p>
          <a:p>
            <a:pPr marL="0" indent="0">
              <a:buNone/>
            </a:pPr>
            <a:r>
              <a:rPr lang="en-US" dirty="0"/>
              <a:t>Joseph R. Pearson Hall, Rm. 539</a:t>
            </a:r>
          </a:p>
          <a:p>
            <a:pPr marL="0" indent="0">
              <a:buNone/>
            </a:pPr>
            <a:r>
              <a:rPr lang="en-US" dirty="0"/>
              <a:t>University of Kansas</a:t>
            </a:r>
          </a:p>
          <a:p>
            <a:pPr marL="0" indent="0">
              <a:buNone/>
            </a:pPr>
            <a:r>
              <a:rPr lang="en-US" dirty="0"/>
              <a:t>1122 W. Campus Rd.</a:t>
            </a:r>
          </a:p>
          <a:p>
            <a:pPr marL="0" indent="0">
              <a:buNone/>
            </a:pPr>
            <a:r>
              <a:rPr lang="en-US" dirty="0"/>
              <a:t>Lawrence, KS 66045-3101 </a:t>
            </a:r>
          </a:p>
          <a:p>
            <a:endParaRPr lang="en-US" dirty="0"/>
          </a:p>
        </p:txBody>
      </p:sp>
    </p:spTree>
    <p:extLst>
      <p:ext uri="{BB962C8B-B14F-4D97-AF65-F5344CB8AC3E}">
        <p14:creationId xmlns:p14="http://schemas.microsoft.com/office/powerpoint/2010/main" val="643700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11" y="130845"/>
            <a:ext cx="11806178" cy="667808"/>
          </a:xfrm>
        </p:spPr>
        <p:txBody>
          <a:bodyPr>
            <a:noAutofit/>
          </a:bodyPr>
          <a:lstStyle/>
          <a:p>
            <a:pPr algn="ctr"/>
            <a:r>
              <a:rPr lang="en-US" sz="3600" dirty="0" smtClean="0"/>
              <a:t>Risk Factor 2: Identification of a Specific Learning Disability</a:t>
            </a:r>
            <a:endParaRPr lang="en-US" sz="3600" dirty="0"/>
          </a:p>
        </p:txBody>
      </p:sp>
      <p:sp>
        <p:nvSpPr>
          <p:cNvPr id="3" name="Content Placeholder 2"/>
          <p:cNvSpPr>
            <a:spLocks noGrp="1"/>
          </p:cNvSpPr>
          <p:nvPr>
            <p:ph idx="1"/>
          </p:nvPr>
        </p:nvSpPr>
        <p:spPr>
          <a:xfrm>
            <a:off x="838200" y="1064871"/>
            <a:ext cx="10515600" cy="5112092"/>
          </a:xfrm>
        </p:spPr>
        <p:txBody>
          <a:bodyPr/>
          <a:lstStyle/>
          <a:p>
            <a:r>
              <a:rPr lang="en-US" sz="2600" dirty="0"/>
              <a:t>(a) </a:t>
            </a:r>
            <a:r>
              <a:rPr lang="en-US" sz="2600" dirty="0" smtClean="0"/>
              <a:t>The </a:t>
            </a:r>
            <a:r>
              <a:rPr lang="en-US" sz="2600" dirty="0"/>
              <a:t>child does not achieve commensurate with </a:t>
            </a:r>
            <a:r>
              <a:rPr lang="en-US" sz="2600" dirty="0" smtClean="0"/>
              <a:t>his/her </a:t>
            </a:r>
            <a:r>
              <a:rPr lang="en-US" sz="2600" dirty="0"/>
              <a:t>age and ability levels in one or more of </a:t>
            </a:r>
            <a:r>
              <a:rPr lang="en-US" sz="2600" dirty="0" smtClean="0"/>
              <a:t>the </a:t>
            </a:r>
            <a:r>
              <a:rPr lang="en-US" sz="2600" dirty="0"/>
              <a:t>seven areas (oral expression, listening </a:t>
            </a:r>
            <a:r>
              <a:rPr lang="en-US" sz="2600" dirty="0" smtClean="0"/>
              <a:t>comprehension</a:t>
            </a:r>
            <a:r>
              <a:rPr lang="en-US" sz="2600" dirty="0"/>
              <a:t>, written expression, basic reading skill, reading </a:t>
            </a:r>
            <a:r>
              <a:rPr lang="en-US" sz="2600" dirty="0" smtClean="0"/>
              <a:t>comprehension</a:t>
            </a:r>
            <a:r>
              <a:rPr lang="en-US" sz="2600" dirty="0"/>
              <a:t>, </a:t>
            </a:r>
            <a:r>
              <a:rPr lang="en-US" sz="2600" dirty="0" smtClean="0"/>
              <a:t>mathematical </a:t>
            </a:r>
            <a:r>
              <a:rPr lang="en-US" sz="2600" dirty="0"/>
              <a:t>calculations, or </a:t>
            </a:r>
            <a:r>
              <a:rPr lang="en-US" sz="2600" dirty="0" smtClean="0"/>
              <a:t>mathematical </a:t>
            </a:r>
            <a:r>
              <a:rPr lang="en-US" sz="2600" dirty="0"/>
              <a:t>reasoning) </a:t>
            </a:r>
            <a:r>
              <a:rPr lang="en-US" sz="2600" dirty="0" smtClean="0"/>
              <a:t>when </a:t>
            </a:r>
            <a:r>
              <a:rPr lang="en-US" sz="2600" dirty="0"/>
              <a:t>provided with learning experiences appropriate for </a:t>
            </a:r>
            <a:r>
              <a:rPr lang="en-US" sz="2600" dirty="0" smtClean="0"/>
              <a:t>the </a:t>
            </a:r>
            <a:r>
              <a:rPr lang="en-US" sz="2600" dirty="0"/>
              <a:t>child's age and ability levels. </a:t>
            </a:r>
          </a:p>
          <a:p>
            <a:endParaRPr lang="en-US" sz="2600" dirty="0" smtClean="0"/>
          </a:p>
          <a:p>
            <a:r>
              <a:rPr lang="en-US" sz="2600" dirty="0" smtClean="0"/>
              <a:t>(b) </a:t>
            </a:r>
            <a:r>
              <a:rPr lang="en-US" sz="2600" b="1" dirty="0" smtClean="0"/>
              <a:t>In </a:t>
            </a:r>
            <a:r>
              <a:rPr lang="en-US" sz="2600" b="1" dirty="0"/>
              <a:t>addition, learning difficulties must not be explained by environmental variables, such as limited English proficiency or cultural differences </a:t>
            </a:r>
            <a:r>
              <a:rPr lang="en-US" sz="2600" dirty="0"/>
              <a:t>(IDEIA, </a:t>
            </a:r>
            <a:r>
              <a:rPr lang="en-US" sz="2600" dirty="0" smtClean="0"/>
              <a:t>2004; </a:t>
            </a:r>
            <a:r>
              <a:rPr lang="en-US" sz="2600" dirty="0"/>
              <a:t>34 CFR 300.541 </a:t>
            </a:r>
            <a:r>
              <a:rPr lang="en-US" sz="2600" dirty="0" smtClean="0"/>
              <a:t>). </a:t>
            </a:r>
          </a:p>
          <a:p>
            <a:endParaRPr lang="en-US" dirty="0"/>
          </a:p>
        </p:txBody>
      </p:sp>
    </p:spTree>
    <p:extLst>
      <p:ext uri="{BB962C8B-B14F-4D97-AF65-F5344CB8AC3E}">
        <p14:creationId xmlns:p14="http://schemas.microsoft.com/office/powerpoint/2010/main" val="15932003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19" y="194734"/>
            <a:ext cx="11887200" cy="603920"/>
          </a:xfrm>
        </p:spPr>
        <p:txBody>
          <a:bodyPr>
            <a:noAutofit/>
          </a:bodyPr>
          <a:lstStyle/>
          <a:p>
            <a:r>
              <a:rPr lang="en-US" sz="3600" dirty="0" smtClean="0"/>
              <a:t>Risk Factor 3: Inconsistency to Assessment and Identification </a:t>
            </a:r>
            <a:endParaRPr lang="en-US" sz="3600" dirty="0"/>
          </a:p>
        </p:txBody>
      </p:sp>
      <p:sp>
        <p:nvSpPr>
          <p:cNvPr id="3" name="Content Placeholder 2"/>
          <p:cNvSpPr>
            <a:spLocks noGrp="1"/>
          </p:cNvSpPr>
          <p:nvPr>
            <p:ph idx="1"/>
          </p:nvPr>
        </p:nvSpPr>
        <p:spPr>
          <a:xfrm>
            <a:off x="838200" y="960699"/>
            <a:ext cx="10515600" cy="5216264"/>
          </a:xfrm>
        </p:spPr>
        <p:txBody>
          <a:bodyPr>
            <a:normAutofit/>
          </a:bodyPr>
          <a:lstStyle/>
          <a:p>
            <a:r>
              <a:rPr lang="en-US" sz="2600" dirty="0" smtClean="0"/>
              <a:t>There </a:t>
            </a:r>
            <a:r>
              <a:rPr lang="en-US" sz="2600" dirty="0"/>
              <a:t>is inconsistency in </a:t>
            </a:r>
            <a:r>
              <a:rPr lang="en-US" sz="2600" dirty="0" smtClean="0"/>
              <a:t>approaches </a:t>
            </a:r>
            <a:r>
              <a:rPr lang="en-US" sz="2600" dirty="0"/>
              <a:t>to </a:t>
            </a:r>
            <a:r>
              <a:rPr lang="en-US" sz="2600" dirty="0" smtClean="0"/>
              <a:t>the </a:t>
            </a:r>
            <a:r>
              <a:rPr lang="en-US" sz="2600" dirty="0"/>
              <a:t>assessment and identification of children for special education services who have limited English </a:t>
            </a:r>
            <a:r>
              <a:rPr lang="en-US" sz="2600" dirty="0" smtClean="0"/>
              <a:t>proficiency.  </a:t>
            </a:r>
          </a:p>
          <a:p>
            <a:endParaRPr lang="en-US" sz="2600" dirty="0" smtClean="0"/>
          </a:p>
          <a:p>
            <a:r>
              <a:rPr lang="en-US" sz="2600" dirty="0" smtClean="0"/>
              <a:t>In </a:t>
            </a:r>
            <a:r>
              <a:rPr lang="en-US" sz="2600" dirty="0"/>
              <a:t>addition, variability in </a:t>
            </a:r>
            <a:r>
              <a:rPr lang="en-US" sz="2600" dirty="0" smtClean="0"/>
              <a:t>the </a:t>
            </a:r>
            <a:r>
              <a:rPr lang="en-US" sz="2600" dirty="0"/>
              <a:t>definition and identification of LD adds to </a:t>
            </a:r>
            <a:r>
              <a:rPr lang="en-US" sz="2600" dirty="0" smtClean="0"/>
              <a:t>the </a:t>
            </a:r>
            <a:r>
              <a:rPr lang="en-US" sz="2600" dirty="0"/>
              <a:t>complex interaction between language and learning for children who are learning in a second language. </a:t>
            </a:r>
            <a:endParaRPr lang="en-US" sz="2600" dirty="0" smtClean="0"/>
          </a:p>
          <a:p>
            <a:endParaRPr lang="en-US" sz="2600" dirty="0" smtClean="0"/>
          </a:p>
          <a:p>
            <a:r>
              <a:rPr lang="en-US" sz="2600" dirty="0" smtClean="0"/>
              <a:t>No </a:t>
            </a:r>
            <a:r>
              <a:rPr lang="en-US" sz="2600" dirty="0"/>
              <a:t>doubt, testing in a child’s native language (e.g., Spanish) provides a more accurate assessment of his or </a:t>
            </a:r>
            <a:r>
              <a:rPr lang="en-US" sz="2600" dirty="0" smtClean="0"/>
              <a:t>her </a:t>
            </a:r>
            <a:r>
              <a:rPr lang="en-US" sz="2600" dirty="0"/>
              <a:t>skills than testing in English, but such an approach is less predictive for learning to read in </a:t>
            </a:r>
            <a:r>
              <a:rPr lang="en-US" sz="2600" dirty="0" smtClean="0"/>
              <a:t>English.</a:t>
            </a:r>
          </a:p>
        </p:txBody>
      </p:sp>
    </p:spTree>
    <p:extLst>
      <p:ext uri="{BB962C8B-B14F-4D97-AF65-F5344CB8AC3E}">
        <p14:creationId xmlns:p14="http://schemas.microsoft.com/office/powerpoint/2010/main" val="13633340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1884" y="118534"/>
            <a:ext cx="10440364" cy="431800"/>
          </a:xfrm>
        </p:spPr>
        <p:txBody>
          <a:bodyPr>
            <a:noAutofit/>
          </a:bodyPr>
          <a:lstStyle/>
          <a:p>
            <a:pPr algn="ctr" eaLnBrk="1" hangingPunct="1"/>
            <a:r>
              <a:rPr lang="en-US" sz="3600" dirty="0" smtClean="0">
                <a:ea typeface="ＭＳ Ｐゴシック" pitchFamily="-107" charset="-128"/>
                <a:cs typeface="ＭＳ Ｐゴシック" pitchFamily="-107" charset="-128"/>
              </a:rPr>
              <a:t>Risk Factor 4: Quality of Classroom Instruction </a:t>
            </a:r>
            <a:endParaRPr lang="en-US" sz="3600" dirty="0">
              <a:ea typeface="ＭＳ Ｐゴシック" pitchFamily="-107" charset="-128"/>
              <a:cs typeface="ＭＳ Ｐゴシック" pitchFamily="-107" charset="-128"/>
            </a:endParaRPr>
          </a:p>
        </p:txBody>
      </p:sp>
      <p:pic>
        <p:nvPicPr>
          <p:cNvPr id="23555" name="Picture 3" descr="3gaxkh2l[1]"/>
          <p:cNvPicPr>
            <a:picLocks noGrp="1" noChangeAspect="1" noChangeArrowheads="1"/>
          </p:cNvPicPr>
          <p:nvPr>
            <p:ph idx="1"/>
          </p:nvPr>
        </p:nvPicPr>
        <p:blipFill>
          <a:blip r:embed="rId2" cstate="print"/>
          <a:srcRect/>
          <a:stretch>
            <a:fillRect/>
          </a:stretch>
        </p:blipFill>
        <p:spPr>
          <a:xfrm>
            <a:off x="4953000" y="1447801"/>
            <a:ext cx="2260600" cy="4314825"/>
          </a:xfrm>
          <a:noFill/>
        </p:spPr>
      </p:pic>
      <p:sp>
        <p:nvSpPr>
          <p:cNvPr id="23556" name="Oval 4"/>
          <p:cNvSpPr>
            <a:spLocks noChangeArrowheads="1"/>
          </p:cNvSpPr>
          <p:nvPr/>
        </p:nvSpPr>
        <p:spPr bwMode="auto">
          <a:xfrm>
            <a:off x="1981200" y="2209800"/>
            <a:ext cx="2514600" cy="12192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dirty="0"/>
          </a:p>
        </p:txBody>
      </p:sp>
      <p:sp>
        <p:nvSpPr>
          <p:cNvPr id="23557" name="Oval 5"/>
          <p:cNvSpPr>
            <a:spLocks noChangeArrowheads="1"/>
          </p:cNvSpPr>
          <p:nvPr/>
        </p:nvSpPr>
        <p:spPr bwMode="auto">
          <a:xfrm>
            <a:off x="2362200" y="3886200"/>
            <a:ext cx="2514600" cy="1295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dirty="0"/>
          </a:p>
        </p:txBody>
      </p:sp>
      <p:sp>
        <p:nvSpPr>
          <p:cNvPr id="23558" name="Oval 6"/>
          <p:cNvSpPr>
            <a:spLocks noChangeArrowheads="1"/>
          </p:cNvSpPr>
          <p:nvPr/>
        </p:nvSpPr>
        <p:spPr bwMode="auto">
          <a:xfrm>
            <a:off x="7086600" y="1752600"/>
            <a:ext cx="2362200" cy="11430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sz="1400" dirty="0"/>
              <a:t>Learning context</a:t>
            </a:r>
          </a:p>
        </p:txBody>
      </p:sp>
      <p:sp>
        <p:nvSpPr>
          <p:cNvPr id="23559" name="Oval 7"/>
          <p:cNvSpPr>
            <a:spLocks noChangeArrowheads="1"/>
          </p:cNvSpPr>
          <p:nvPr/>
        </p:nvSpPr>
        <p:spPr bwMode="auto">
          <a:xfrm>
            <a:off x="7772400" y="3276600"/>
            <a:ext cx="2286000" cy="11430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dirty="0"/>
          </a:p>
        </p:txBody>
      </p:sp>
      <p:sp>
        <p:nvSpPr>
          <p:cNvPr id="23560" name="Text Box 8"/>
          <p:cNvSpPr txBox="1">
            <a:spLocks noChangeArrowheads="1"/>
          </p:cNvSpPr>
          <p:nvPr/>
        </p:nvSpPr>
        <p:spPr bwMode="auto">
          <a:xfrm>
            <a:off x="2209801" y="2590801"/>
            <a:ext cx="2022475" cy="523220"/>
          </a:xfrm>
          <a:prstGeom prst="rect">
            <a:avLst/>
          </a:prstGeom>
          <a:noFill/>
          <a:ln w="9525">
            <a:noFill/>
            <a:miter lim="800000"/>
            <a:headEnd/>
            <a:tailEnd/>
          </a:ln>
        </p:spPr>
        <p:txBody>
          <a:bodyPr>
            <a:prstTxWarp prst="textNoShape">
              <a:avLst/>
            </a:prstTxWarp>
            <a:spAutoFit/>
          </a:bodyPr>
          <a:lstStyle/>
          <a:p>
            <a:pPr algn="ctr"/>
            <a:r>
              <a:rPr lang="en-US" sz="1400" dirty="0" smtClean="0"/>
              <a:t>Learning </a:t>
            </a:r>
            <a:r>
              <a:rPr lang="en-US" sz="1400" dirty="0"/>
              <a:t>skills in </a:t>
            </a:r>
            <a:r>
              <a:rPr lang="en-US" sz="1400" dirty="0" smtClean="0"/>
              <a:t>Native Language</a:t>
            </a:r>
            <a:endParaRPr lang="en-US" sz="1400" dirty="0"/>
          </a:p>
        </p:txBody>
      </p:sp>
      <p:sp>
        <p:nvSpPr>
          <p:cNvPr id="23561" name="Text Box 9"/>
          <p:cNvSpPr txBox="1">
            <a:spLocks noChangeArrowheads="1"/>
          </p:cNvSpPr>
          <p:nvPr/>
        </p:nvSpPr>
        <p:spPr bwMode="auto">
          <a:xfrm>
            <a:off x="2667000" y="4267201"/>
            <a:ext cx="1981200" cy="523220"/>
          </a:xfrm>
          <a:prstGeom prst="rect">
            <a:avLst/>
          </a:prstGeom>
          <a:noFill/>
          <a:ln w="9525">
            <a:noFill/>
            <a:miter lim="800000"/>
            <a:headEnd/>
            <a:tailEnd/>
          </a:ln>
        </p:spPr>
        <p:txBody>
          <a:bodyPr>
            <a:prstTxWarp prst="textNoShape">
              <a:avLst/>
            </a:prstTxWarp>
            <a:spAutoFit/>
          </a:bodyPr>
          <a:lstStyle/>
          <a:p>
            <a:pPr algn="ctr"/>
            <a:r>
              <a:rPr lang="en-US" sz="1400" dirty="0" smtClean="0"/>
              <a:t>Academic Language Proficiency</a:t>
            </a:r>
            <a:endParaRPr lang="en-US" sz="1400" dirty="0"/>
          </a:p>
        </p:txBody>
      </p:sp>
      <p:sp>
        <p:nvSpPr>
          <p:cNvPr id="23562" name="Text Box 10"/>
          <p:cNvSpPr txBox="1">
            <a:spLocks noChangeArrowheads="1"/>
          </p:cNvSpPr>
          <p:nvPr/>
        </p:nvSpPr>
        <p:spPr bwMode="auto">
          <a:xfrm>
            <a:off x="8108877" y="3581400"/>
            <a:ext cx="1255857" cy="523220"/>
          </a:xfrm>
          <a:prstGeom prst="rect">
            <a:avLst/>
          </a:prstGeom>
          <a:noFill/>
          <a:ln w="9525">
            <a:noFill/>
            <a:miter lim="800000"/>
            <a:headEnd/>
            <a:tailEnd/>
          </a:ln>
        </p:spPr>
        <p:txBody>
          <a:bodyPr wrap="none">
            <a:prstTxWarp prst="textNoShape">
              <a:avLst/>
            </a:prstTxWarp>
            <a:spAutoFit/>
          </a:bodyPr>
          <a:lstStyle/>
          <a:p>
            <a:pPr algn="ctr"/>
            <a:r>
              <a:rPr lang="en-US" sz="1400" dirty="0" smtClean="0"/>
              <a:t>Teacher’s </a:t>
            </a:r>
            <a:r>
              <a:rPr lang="en-US" sz="1400" dirty="0"/>
              <a:t>skills</a:t>
            </a:r>
          </a:p>
          <a:p>
            <a:pPr algn="ctr"/>
            <a:r>
              <a:rPr lang="en-US" sz="1400" dirty="0"/>
              <a:t>&amp; behaviors</a:t>
            </a:r>
          </a:p>
        </p:txBody>
      </p:sp>
      <p:sp>
        <p:nvSpPr>
          <p:cNvPr id="23563" name="Oval 11"/>
          <p:cNvSpPr>
            <a:spLocks noChangeArrowheads="1"/>
          </p:cNvSpPr>
          <p:nvPr/>
        </p:nvSpPr>
        <p:spPr bwMode="auto">
          <a:xfrm>
            <a:off x="7315200" y="4800600"/>
            <a:ext cx="2286000" cy="11430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dirty="0"/>
          </a:p>
        </p:txBody>
      </p:sp>
      <p:sp>
        <p:nvSpPr>
          <p:cNvPr id="23564" name="Text Box 12"/>
          <p:cNvSpPr txBox="1">
            <a:spLocks noChangeArrowheads="1"/>
          </p:cNvSpPr>
          <p:nvPr/>
        </p:nvSpPr>
        <p:spPr bwMode="auto">
          <a:xfrm>
            <a:off x="7855466" y="5029200"/>
            <a:ext cx="1173718" cy="523220"/>
          </a:xfrm>
          <a:prstGeom prst="rect">
            <a:avLst/>
          </a:prstGeom>
          <a:noFill/>
          <a:ln w="9525">
            <a:noFill/>
            <a:miter lim="800000"/>
            <a:headEnd/>
            <a:tailEnd/>
          </a:ln>
        </p:spPr>
        <p:txBody>
          <a:bodyPr wrap="none">
            <a:prstTxWarp prst="textNoShape">
              <a:avLst/>
            </a:prstTxWarp>
            <a:spAutoFit/>
          </a:bodyPr>
          <a:lstStyle/>
          <a:p>
            <a:pPr algn="ctr"/>
            <a:r>
              <a:rPr lang="en-US" sz="1400" dirty="0"/>
              <a:t>Instructional </a:t>
            </a:r>
          </a:p>
          <a:p>
            <a:pPr algn="ctr"/>
            <a:r>
              <a:rPr lang="en-US" sz="1400" dirty="0"/>
              <a:t>practices</a:t>
            </a:r>
          </a:p>
        </p:txBody>
      </p:sp>
      <p:sp>
        <p:nvSpPr>
          <p:cNvPr id="13" name="Oval 7"/>
          <p:cNvSpPr>
            <a:spLocks noChangeArrowheads="1"/>
          </p:cNvSpPr>
          <p:nvPr/>
        </p:nvSpPr>
        <p:spPr bwMode="auto">
          <a:xfrm>
            <a:off x="5334000" y="1828800"/>
            <a:ext cx="1143000" cy="914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sz="1400" dirty="0" smtClean="0"/>
              <a:t>Cognitive </a:t>
            </a:r>
            <a:endParaRPr lang="en-US" sz="1400" dirty="0"/>
          </a:p>
          <a:p>
            <a:pPr algn="ctr"/>
            <a:r>
              <a:rPr lang="en-US" sz="1400" dirty="0"/>
              <a:t>Load</a:t>
            </a:r>
          </a:p>
        </p:txBody>
      </p:sp>
    </p:spTree>
    <p:extLst>
      <p:ext uri="{BB962C8B-B14F-4D97-AF65-F5344CB8AC3E}">
        <p14:creationId xmlns:p14="http://schemas.microsoft.com/office/powerpoint/2010/main" val="20724472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02306" y="197328"/>
            <a:ext cx="10776030" cy="519954"/>
          </a:xfrm>
        </p:spPr>
        <p:txBody>
          <a:bodyPr>
            <a:normAutofit fontScale="90000"/>
          </a:bodyPr>
          <a:lstStyle/>
          <a:p>
            <a:pPr algn="ctr">
              <a:defRPr/>
            </a:pPr>
            <a:r>
              <a:rPr lang="en-US" sz="3600" dirty="0"/>
              <a:t/>
            </a:r>
            <a:br>
              <a:rPr lang="en-US" sz="3600" dirty="0"/>
            </a:br>
            <a:endParaRPr lang="en-US" sz="3600" dirty="0">
              <a:solidFill>
                <a:schemeClr val="accent4">
                  <a:lumMod val="75000"/>
                </a:schemeClr>
              </a:solidFill>
              <a:latin typeface="Comic Sans MS" charset="0"/>
            </a:endParaRPr>
          </a:p>
        </p:txBody>
      </p:sp>
      <p:grpSp>
        <p:nvGrpSpPr>
          <p:cNvPr id="20484" name="Diagram 4"/>
          <p:cNvGrpSpPr>
            <a:grpSpLocks noGrp="1" noChangeAspect="1"/>
          </p:cNvGrpSpPr>
          <p:nvPr/>
        </p:nvGrpSpPr>
        <p:grpSpPr bwMode="auto">
          <a:xfrm>
            <a:off x="6134100" y="1828800"/>
            <a:ext cx="3771900" cy="1766888"/>
            <a:chOff x="1680" y="1472"/>
            <a:chExt cx="2400" cy="1379"/>
          </a:xfrm>
        </p:grpSpPr>
        <p:sp>
          <p:nvSpPr>
            <p:cNvPr id="20509" name="AutoShape 5"/>
            <p:cNvSpPr>
              <a:spLocks noChangeAspect="1" noChangeArrowheads="1" noTextEdit="1"/>
            </p:cNvSpPr>
            <p:nvPr/>
          </p:nvSpPr>
          <p:spPr bwMode="auto">
            <a:xfrm>
              <a:off x="1680" y="1472"/>
              <a:ext cx="2400" cy="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grpSp>
      <p:grpSp>
        <p:nvGrpSpPr>
          <p:cNvPr id="20485" name="Diagram 6"/>
          <p:cNvGrpSpPr>
            <a:grpSpLocks noGrp="1" noChangeAspect="1"/>
          </p:cNvGrpSpPr>
          <p:nvPr/>
        </p:nvGrpSpPr>
        <p:grpSpPr bwMode="auto">
          <a:xfrm>
            <a:off x="2208214" y="1219201"/>
            <a:ext cx="7697787" cy="4244975"/>
            <a:chOff x="3072" y="2500"/>
            <a:chExt cx="2400" cy="1344"/>
          </a:xfrm>
        </p:grpSpPr>
        <p:sp>
          <p:nvSpPr>
            <p:cNvPr id="20486" name="AutoShape 7"/>
            <p:cNvSpPr>
              <a:spLocks noChangeAspect="1" noChangeArrowheads="1" noTextEdit="1"/>
            </p:cNvSpPr>
            <p:nvPr/>
          </p:nvSpPr>
          <p:spPr bwMode="auto">
            <a:xfrm>
              <a:off x="3072" y="2500"/>
              <a:ext cx="2400"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7" name="_s1030"/>
            <p:cNvSpPr>
              <a:spLocks noChangeArrowheads="1" noTextEdit="1"/>
            </p:cNvSpPr>
            <p:nvPr/>
          </p:nvSpPr>
          <p:spPr bwMode="auto">
            <a:xfrm>
              <a:off x="4020" y="2728"/>
              <a:ext cx="504" cy="504"/>
            </a:xfrm>
            <a:prstGeom prst="ellipse">
              <a:avLst/>
            </a:prstGeom>
            <a:solidFill>
              <a:schemeClr val="hlink">
                <a:alpha val="50195"/>
              </a:schemeClr>
            </a:solidFill>
            <a:ln w="4669">
              <a:solidFill>
                <a:schemeClr val="hlink"/>
              </a:solidFill>
              <a:round/>
              <a:headEnd/>
              <a:tailEnd/>
            </a:ln>
          </p:spPr>
          <p:txBody>
            <a:bodyPr anchor="ctr"/>
            <a:lstStyle/>
            <a:p>
              <a:endParaRPr lang="en-US" dirty="0"/>
            </a:p>
          </p:txBody>
        </p:sp>
        <p:sp>
          <p:nvSpPr>
            <p:cNvPr id="20488" name="_s1031"/>
            <p:cNvSpPr>
              <a:spLocks noChangeArrowheads="1"/>
            </p:cNvSpPr>
            <p:nvPr/>
          </p:nvSpPr>
          <p:spPr bwMode="auto">
            <a:xfrm>
              <a:off x="4020" y="2552"/>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Racism</a:t>
              </a:r>
            </a:p>
          </p:txBody>
        </p:sp>
        <p:sp>
          <p:nvSpPr>
            <p:cNvPr id="20489" name="_s1032"/>
            <p:cNvSpPr>
              <a:spLocks noChangeArrowheads="1" noTextEdit="1"/>
            </p:cNvSpPr>
            <p:nvPr/>
          </p:nvSpPr>
          <p:spPr bwMode="auto">
            <a:xfrm>
              <a:off x="4123" y="2758"/>
              <a:ext cx="504" cy="504"/>
            </a:xfrm>
            <a:prstGeom prst="ellipse">
              <a:avLst/>
            </a:prstGeom>
            <a:solidFill>
              <a:schemeClr val="folHlink">
                <a:alpha val="50195"/>
              </a:schemeClr>
            </a:solidFill>
            <a:ln w="4669">
              <a:solidFill>
                <a:schemeClr val="folHlink"/>
              </a:solidFill>
              <a:round/>
              <a:headEnd/>
              <a:tailEnd/>
            </a:ln>
          </p:spPr>
          <p:txBody>
            <a:bodyPr anchor="ctr"/>
            <a:lstStyle/>
            <a:p>
              <a:endParaRPr lang="en-US" dirty="0"/>
            </a:p>
          </p:txBody>
        </p:sp>
        <p:sp>
          <p:nvSpPr>
            <p:cNvPr id="20490" name="_s1033"/>
            <p:cNvSpPr>
              <a:spLocks noChangeArrowheads="1"/>
            </p:cNvSpPr>
            <p:nvPr/>
          </p:nvSpPr>
          <p:spPr bwMode="auto">
            <a:xfrm>
              <a:off x="4539" y="2630"/>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Linguistic</a:t>
              </a:r>
            </a:p>
            <a:p>
              <a:pPr algn="ctr" eaLnBrk="1" hangingPunct="1"/>
              <a:r>
                <a:rPr lang="en-US" altLang="en-US" sz="1200" dirty="0"/>
                <a:t>Differences</a:t>
              </a:r>
            </a:p>
          </p:txBody>
        </p:sp>
        <p:sp>
          <p:nvSpPr>
            <p:cNvPr id="20491" name="_s1034"/>
            <p:cNvSpPr>
              <a:spLocks noChangeArrowheads="1" noTextEdit="1"/>
            </p:cNvSpPr>
            <p:nvPr/>
          </p:nvSpPr>
          <p:spPr bwMode="auto">
            <a:xfrm>
              <a:off x="4194" y="2839"/>
              <a:ext cx="504" cy="504"/>
            </a:xfrm>
            <a:prstGeom prst="ellipse">
              <a:avLst/>
            </a:prstGeom>
            <a:solidFill>
              <a:schemeClr val="bg2">
                <a:alpha val="50195"/>
              </a:schemeClr>
            </a:solidFill>
            <a:ln w="4669">
              <a:solidFill>
                <a:schemeClr val="bg2"/>
              </a:solidFill>
              <a:round/>
              <a:headEnd/>
              <a:tailEnd/>
            </a:ln>
          </p:spPr>
          <p:txBody>
            <a:bodyPr anchor="ctr"/>
            <a:lstStyle/>
            <a:p>
              <a:endParaRPr lang="en-US" dirty="0"/>
            </a:p>
          </p:txBody>
        </p:sp>
        <p:sp>
          <p:nvSpPr>
            <p:cNvPr id="20492" name="_s1035"/>
            <p:cNvSpPr>
              <a:spLocks noChangeArrowheads="1"/>
            </p:cNvSpPr>
            <p:nvPr/>
          </p:nvSpPr>
          <p:spPr bwMode="auto">
            <a:xfrm>
              <a:off x="4721" y="2840"/>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Poverty</a:t>
              </a:r>
            </a:p>
          </p:txBody>
        </p:sp>
        <p:sp>
          <p:nvSpPr>
            <p:cNvPr id="20493" name="_s1036"/>
            <p:cNvSpPr>
              <a:spLocks noChangeArrowheads="1" noTextEdit="1"/>
            </p:cNvSpPr>
            <p:nvPr/>
          </p:nvSpPr>
          <p:spPr bwMode="auto">
            <a:xfrm>
              <a:off x="4210" y="2945"/>
              <a:ext cx="504" cy="504"/>
            </a:xfrm>
            <a:prstGeom prst="ellipse">
              <a:avLst/>
            </a:prstGeom>
            <a:solidFill>
              <a:schemeClr val="accent1">
                <a:alpha val="50195"/>
              </a:schemeClr>
            </a:solidFill>
            <a:ln w="4669">
              <a:solidFill>
                <a:schemeClr val="accent1"/>
              </a:solidFill>
              <a:round/>
              <a:headEnd/>
              <a:tailEnd/>
            </a:ln>
          </p:spPr>
          <p:txBody>
            <a:bodyPr anchor="ctr"/>
            <a:lstStyle/>
            <a:p>
              <a:endParaRPr lang="en-US" dirty="0"/>
            </a:p>
          </p:txBody>
        </p:sp>
        <p:sp>
          <p:nvSpPr>
            <p:cNvPr id="20494" name="_s1037"/>
            <p:cNvSpPr>
              <a:spLocks noChangeArrowheads="1"/>
            </p:cNvSpPr>
            <p:nvPr/>
          </p:nvSpPr>
          <p:spPr bwMode="auto">
            <a:xfrm>
              <a:off x="4761" y="3241"/>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Cultural </a:t>
              </a:r>
            </a:p>
            <a:p>
              <a:pPr algn="ctr" eaLnBrk="1" hangingPunct="1"/>
              <a:r>
                <a:rPr lang="en-US" altLang="en-US" sz="1200" dirty="0"/>
                <a:t>Differences</a:t>
              </a:r>
            </a:p>
          </p:txBody>
        </p:sp>
        <p:sp>
          <p:nvSpPr>
            <p:cNvPr id="20495" name="_s1038"/>
            <p:cNvSpPr>
              <a:spLocks noChangeArrowheads="1" noTextEdit="1"/>
            </p:cNvSpPr>
            <p:nvPr/>
          </p:nvSpPr>
          <p:spPr bwMode="auto">
            <a:xfrm>
              <a:off x="4166" y="3043"/>
              <a:ext cx="504" cy="504"/>
            </a:xfrm>
            <a:prstGeom prst="ellipse">
              <a:avLst/>
            </a:prstGeom>
            <a:solidFill>
              <a:schemeClr val="accent2">
                <a:alpha val="50195"/>
              </a:schemeClr>
            </a:solidFill>
            <a:ln w="4669">
              <a:solidFill>
                <a:schemeClr val="accent2"/>
              </a:solidFill>
              <a:round/>
              <a:headEnd/>
              <a:tailEnd/>
            </a:ln>
          </p:spPr>
          <p:txBody>
            <a:bodyPr anchor="ctr"/>
            <a:lstStyle/>
            <a:p>
              <a:endParaRPr lang="en-US" dirty="0"/>
            </a:p>
          </p:txBody>
        </p:sp>
        <p:sp>
          <p:nvSpPr>
            <p:cNvPr id="20496" name="_s1039"/>
            <p:cNvSpPr>
              <a:spLocks noChangeArrowheads="1"/>
            </p:cNvSpPr>
            <p:nvPr/>
          </p:nvSpPr>
          <p:spPr bwMode="auto">
            <a:xfrm>
              <a:off x="4646" y="3494"/>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Teacher </a:t>
              </a:r>
            </a:p>
            <a:p>
              <a:pPr algn="ctr" eaLnBrk="1" hangingPunct="1"/>
              <a:r>
                <a:rPr lang="en-US" altLang="en-US" sz="1200" dirty="0"/>
                <a:t>Biasness</a:t>
              </a:r>
            </a:p>
          </p:txBody>
        </p:sp>
        <p:sp>
          <p:nvSpPr>
            <p:cNvPr id="20497" name="_s1040"/>
            <p:cNvSpPr>
              <a:spLocks noChangeArrowheads="1" noTextEdit="1"/>
            </p:cNvSpPr>
            <p:nvPr/>
          </p:nvSpPr>
          <p:spPr bwMode="auto">
            <a:xfrm>
              <a:off x="4076" y="3102"/>
              <a:ext cx="504" cy="504"/>
            </a:xfrm>
            <a:prstGeom prst="ellipse">
              <a:avLst/>
            </a:prstGeom>
            <a:solidFill>
              <a:schemeClr val="accent2">
                <a:alpha val="50195"/>
              </a:schemeClr>
            </a:solidFill>
            <a:ln w="4669">
              <a:solidFill>
                <a:schemeClr val="accent2"/>
              </a:solidFill>
              <a:round/>
              <a:headEnd/>
              <a:tailEnd/>
            </a:ln>
          </p:spPr>
          <p:txBody>
            <a:bodyPr anchor="ctr"/>
            <a:lstStyle/>
            <a:p>
              <a:endParaRPr lang="en-US" dirty="0"/>
            </a:p>
          </p:txBody>
        </p:sp>
        <p:sp>
          <p:nvSpPr>
            <p:cNvPr id="20498" name="_s1041"/>
            <p:cNvSpPr>
              <a:spLocks noChangeArrowheads="1"/>
            </p:cNvSpPr>
            <p:nvPr/>
          </p:nvSpPr>
          <p:spPr bwMode="auto">
            <a:xfrm>
              <a:off x="4412" y="3645"/>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Policy</a:t>
              </a:r>
            </a:p>
          </p:txBody>
        </p:sp>
        <p:sp>
          <p:nvSpPr>
            <p:cNvPr id="20499" name="_s1042"/>
            <p:cNvSpPr>
              <a:spLocks noChangeArrowheads="1" noTextEdit="1"/>
            </p:cNvSpPr>
            <p:nvPr/>
          </p:nvSpPr>
          <p:spPr bwMode="auto">
            <a:xfrm>
              <a:off x="3968" y="3103"/>
              <a:ext cx="504" cy="504"/>
            </a:xfrm>
            <a:prstGeom prst="ellipse">
              <a:avLst/>
            </a:prstGeom>
            <a:solidFill>
              <a:schemeClr val="hlink">
                <a:alpha val="50195"/>
              </a:schemeClr>
            </a:solidFill>
            <a:ln w="4669">
              <a:solidFill>
                <a:schemeClr val="hlink"/>
              </a:solidFill>
              <a:round/>
              <a:headEnd/>
              <a:tailEnd/>
            </a:ln>
          </p:spPr>
          <p:txBody>
            <a:bodyPr anchor="ctr"/>
            <a:lstStyle/>
            <a:p>
              <a:endParaRPr lang="en-US" dirty="0"/>
            </a:p>
          </p:txBody>
        </p:sp>
        <p:sp>
          <p:nvSpPr>
            <p:cNvPr id="20500" name="_s1043"/>
            <p:cNvSpPr>
              <a:spLocks noChangeArrowheads="1"/>
            </p:cNvSpPr>
            <p:nvPr/>
          </p:nvSpPr>
          <p:spPr bwMode="auto">
            <a:xfrm>
              <a:off x="3630" y="3645"/>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Assessment </a:t>
              </a:r>
            </a:p>
            <a:p>
              <a:pPr algn="ctr" eaLnBrk="1" hangingPunct="1"/>
              <a:r>
                <a:rPr lang="en-US" altLang="en-US" sz="1200" dirty="0"/>
                <a:t>Practices</a:t>
              </a:r>
            </a:p>
          </p:txBody>
        </p:sp>
        <p:sp>
          <p:nvSpPr>
            <p:cNvPr id="20501" name="_s1044"/>
            <p:cNvSpPr>
              <a:spLocks noChangeArrowheads="1" noTextEdit="1"/>
            </p:cNvSpPr>
            <p:nvPr/>
          </p:nvSpPr>
          <p:spPr bwMode="auto">
            <a:xfrm>
              <a:off x="3877" y="3045"/>
              <a:ext cx="504" cy="504"/>
            </a:xfrm>
            <a:prstGeom prst="ellipse">
              <a:avLst/>
            </a:prstGeom>
            <a:solidFill>
              <a:schemeClr val="folHlink">
                <a:alpha val="50195"/>
              </a:schemeClr>
            </a:solidFill>
            <a:ln w="4669">
              <a:solidFill>
                <a:schemeClr val="folHlink"/>
              </a:solidFill>
              <a:round/>
              <a:headEnd/>
              <a:tailEnd/>
            </a:ln>
          </p:spPr>
          <p:txBody>
            <a:bodyPr anchor="ctr"/>
            <a:lstStyle/>
            <a:p>
              <a:endParaRPr lang="en-US" dirty="0"/>
            </a:p>
          </p:txBody>
        </p:sp>
        <p:sp>
          <p:nvSpPr>
            <p:cNvPr id="20502" name="_s1045"/>
            <p:cNvSpPr>
              <a:spLocks noChangeArrowheads="1"/>
            </p:cNvSpPr>
            <p:nvPr/>
          </p:nvSpPr>
          <p:spPr bwMode="auto">
            <a:xfrm>
              <a:off x="3396" y="3495"/>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Curriculum</a:t>
              </a:r>
            </a:p>
          </p:txBody>
        </p:sp>
        <p:sp>
          <p:nvSpPr>
            <p:cNvPr id="20503" name="_s1046"/>
            <p:cNvSpPr>
              <a:spLocks noChangeArrowheads="1" noTextEdit="1"/>
            </p:cNvSpPr>
            <p:nvPr/>
          </p:nvSpPr>
          <p:spPr bwMode="auto">
            <a:xfrm>
              <a:off x="3832" y="2947"/>
              <a:ext cx="504" cy="504"/>
            </a:xfrm>
            <a:prstGeom prst="ellipse">
              <a:avLst/>
            </a:prstGeom>
            <a:solidFill>
              <a:schemeClr val="bg2">
                <a:alpha val="50195"/>
              </a:schemeClr>
            </a:solidFill>
            <a:ln w="4669">
              <a:solidFill>
                <a:schemeClr val="bg2"/>
              </a:solidFill>
              <a:round/>
              <a:headEnd/>
              <a:tailEnd/>
            </a:ln>
          </p:spPr>
          <p:txBody>
            <a:bodyPr anchor="ctr"/>
            <a:lstStyle/>
            <a:p>
              <a:endParaRPr lang="en-US" dirty="0"/>
            </a:p>
          </p:txBody>
        </p:sp>
        <p:sp>
          <p:nvSpPr>
            <p:cNvPr id="20504" name="_s1047"/>
            <p:cNvSpPr>
              <a:spLocks noChangeArrowheads="1"/>
            </p:cNvSpPr>
            <p:nvPr/>
          </p:nvSpPr>
          <p:spPr bwMode="auto">
            <a:xfrm>
              <a:off x="3280" y="3242"/>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Prejudices</a:t>
              </a:r>
            </a:p>
          </p:txBody>
        </p:sp>
        <p:sp>
          <p:nvSpPr>
            <p:cNvPr id="20505" name="_s1048"/>
            <p:cNvSpPr>
              <a:spLocks noChangeArrowheads="1" noTextEdit="1"/>
            </p:cNvSpPr>
            <p:nvPr/>
          </p:nvSpPr>
          <p:spPr bwMode="auto">
            <a:xfrm>
              <a:off x="3847" y="2841"/>
              <a:ext cx="504" cy="504"/>
            </a:xfrm>
            <a:prstGeom prst="ellipse">
              <a:avLst/>
            </a:prstGeom>
            <a:solidFill>
              <a:schemeClr val="accent1">
                <a:alpha val="50195"/>
              </a:schemeClr>
            </a:solidFill>
            <a:ln w="4669">
              <a:solidFill>
                <a:schemeClr val="accent1"/>
              </a:solidFill>
              <a:round/>
              <a:headEnd/>
              <a:tailEnd/>
            </a:ln>
          </p:spPr>
          <p:txBody>
            <a:bodyPr anchor="ctr"/>
            <a:lstStyle/>
            <a:p>
              <a:endParaRPr lang="en-US" dirty="0"/>
            </a:p>
          </p:txBody>
        </p:sp>
        <p:sp>
          <p:nvSpPr>
            <p:cNvPr id="20506" name="_s1049"/>
            <p:cNvSpPr>
              <a:spLocks noChangeArrowheads="1"/>
            </p:cNvSpPr>
            <p:nvPr/>
          </p:nvSpPr>
          <p:spPr bwMode="auto">
            <a:xfrm>
              <a:off x="3319" y="2841"/>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Discrimination</a:t>
              </a:r>
            </a:p>
          </p:txBody>
        </p:sp>
        <p:sp>
          <p:nvSpPr>
            <p:cNvPr id="20507" name="_s1050"/>
            <p:cNvSpPr>
              <a:spLocks noChangeArrowheads="1" noTextEdit="1"/>
            </p:cNvSpPr>
            <p:nvPr/>
          </p:nvSpPr>
          <p:spPr bwMode="auto">
            <a:xfrm>
              <a:off x="3917" y="2760"/>
              <a:ext cx="504" cy="504"/>
            </a:xfrm>
            <a:prstGeom prst="ellipse">
              <a:avLst/>
            </a:prstGeom>
            <a:solidFill>
              <a:schemeClr val="accent2">
                <a:alpha val="50195"/>
              </a:schemeClr>
            </a:solidFill>
            <a:ln w="4669">
              <a:solidFill>
                <a:schemeClr val="accent2"/>
              </a:solidFill>
              <a:round/>
              <a:headEnd/>
              <a:tailEnd/>
            </a:ln>
          </p:spPr>
          <p:txBody>
            <a:bodyPr anchor="ctr"/>
            <a:lstStyle/>
            <a:p>
              <a:endParaRPr lang="en-US" dirty="0"/>
            </a:p>
          </p:txBody>
        </p:sp>
        <p:sp>
          <p:nvSpPr>
            <p:cNvPr id="20508" name="_s1051"/>
            <p:cNvSpPr>
              <a:spLocks noChangeArrowheads="1"/>
            </p:cNvSpPr>
            <p:nvPr/>
          </p:nvSpPr>
          <p:spPr bwMode="auto">
            <a:xfrm>
              <a:off x="3501" y="2630"/>
              <a:ext cx="5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200" dirty="0"/>
                <a:t>Poor </a:t>
              </a:r>
            </a:p>
            <a:p>
              <a:pPr algn="ctr" eaLnBrk="1" hangingPunct="1"/>
              <a:r>
                <a:rPr lang="en-US" altLang="en-US" sz="1200" dirty="0"/>
                <a:t>Instruction</a:t>
              </a:r>
            </a:p>
          </p:txBody>
        </p:sp>
      </p:grpSp>
      <p:sp>
        <p:nvSpPr>
          <p:cNvPr id="29" name="Rectangle 2"/>
          <p:cNvSpPr txBox="1">
            <a:spLocks noChangeArrowheads="1"/>
          </p:cNvSpPr>
          <p:nvPr/>
        </p:nvSpPr>
        <p:spPr>
          <a:xfrm>
            <a:off x="502306" y="263991"/>
            <a:ext cx="10776030" cy="519954"/>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smtClean="0">
                <a:latin typeface="Comic Sans MS" charset="0"/>
              </a:rPr>
              <a:t>Factors that Impact the Education</a:t>
            </a:r>
            <a:r>
              <a:rPr lang="en-US" sz="3600" dirty="0">
                <a:latin typeface="Comic Sans MS" charset="0"/>
              </a:rPr>
              <a:t> </a:t>
            </a:r>
            <a:r>
              <a:rPr lang="en-US" sz="3600" dirty="0" smtClean="0">
                <a:latin typeface="Comic Sans MS" charset="0"/>
              </a:rPr>
              <a:t>of Mily</a:t>
            </a:r>
            <a:endParaRPr lang="en-US" sz="3600" dirty="0">
              <a:latin typeface="Comic Sans MS" charset="0"/>
            </a:endParaRPr>
          </a:p>
        </p:txBody>
      </p:sp>
    </p:spTree>
    <p:extLst>
      <p:ext uri="{BB962C8B-B14F-4D97-AF65-F5344CB8AC3E}">
        <p14:creationId xmlns:p14="http://schemas.microsoft.com/office/powerpoint/2010/main" val="21267339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699" y="151369"/>
            <a:ext cx="10515600" cy="798657"/>
          </a:xfrm>
        </p:spPr>
        <p:txBody>
          <a:bodyPr>
            <a:normAutofit/>
          </a:bodyPr>
          <a:lstStyle/>
          <a:p>
            <a:pPr algn="ctr"/>
            <a:r>
              <a:rPr lang="en-US" sz="3600" dirty="0" smtClean="0"/>
              <a:t>Reflection and Discussion</a:t>
            </a:r>
            <a:endParaRPr lang="en-US" sz="3600" dirty="0"/>
          </a:p>
        </p:txBody>
      </p:sp>
      <p:sp>
        <p:nvSpPr>
          <p:cNvPr id="3" name="Content Placeholder 2"/>
          <p:cNvSpPr>
            <a:spLocks noGrp="1"/>
          </p:cNvSpPr>
          <p:nvPr>
            <p:ph idx="1"/>
          </p:nvPr>
        </p:nvSpPr>
        <p:spPr>
          <a:xfrm>
            <a:off x="838200" y="1086592"/>
            <a:ext cx="10515600" cy="5090371"/>
          </a:xfrm>
        </p:spPr>
        <p:txBody>
          <a:bodyPr>
            <a:normAutofit/>
          </a:bodyPr>
          <a:lstStyle/>
          <a:p>
            <a:r>
              <a:rPr lang="en-US" sz="2600" dirty="0" smtClean="0"/>
              <a:t>At what stage are you in understanding these factors during the assessment/intervention process?</a:t>
            </a:r>
          </a:p>
          <a:p>
            <a:endParaRPr lang="en-US" sz="2600" dirty="0" smtClean="0"/>
          </a:p>
          <a:p>
            <a:r>
              <a:rPr lang="en-US" sz="2600" dirty="0" smtClean="0"/>
              <a:t>What are some challenges you are facing?</a:t>
            </a:r>
            <a:endParaRPr lang="en-US" sz="2600" dirty="0"/>
          </a:p>
        </p:txBody>
      </p:sp>
    </p:spTree>
    <p:extLst>
      <p:ext uri="{BB962C8B-B14F-4D97-AF65-F5344CB8AC3E}">
        <p14:creationId xmlns:p14="http://schemas.microsoft.com/office/powerpoint/2010/main" val="14635759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206"/>
            <a:ext cx="10515600" cy="827067"/>
          </a:xfrm>
        </p:spPr>
        <p:txBody>
          <a:bodyPr>
            <a:normAutofit/>
          </a:bodyPr>
          <a:lstStyle/>
          <a:p>
            <a:pPr algn="ctr"/>
            <a:r>
              <a:rPr lang="en-US" sz="3600" dirty="0" smtClean="0"/>
              <a:t>Cultural Validity in Assessment </a:t>
            </a:r>
            <a:endParaRPr lang="en-US" sz="3600" dirty="0"/>
          </a:p>
        </p:txBody>
      </p:sp>
      <p:sp>
        <p:nvSpPr>
          <p:cNvPr id="4" name="Content Placeholder 3"/>
          <p:cNvSpPr>
            <a:spLocks noGrp="1"/>
          </p:cNvSpPr>
          <p:nvPr>
            <p:ph sz="half" idx="1"/>
          </p:nvPr>
        </p:nvSpPr>
        <p:spPr>
          <a:xfrm>
            <a:off x="405114" y="1107995"/>
            <a:ext cx="5475790" cy="4926897"/>
          </a:xfrm>
        </p:spPr>
        <p:txBody>
          <a:bodyPr/>
          <a:lstStyle/>
          <a:p>
            <a:r>
              <a:rPr lang="en-US" sz="2600" dirty="0" smtClean="0"/>
              <a:t>The majority of cultural validity research investigates </a:t>
            </a:r>
            <a:r>
              <a:rPr lang="en-US" sz="2600" dirty="0"/>
              <a:t>how cultural background influences </a:t>
            </a:r>
            <a:r>
              <a:rPr lang="en-US" sz="2600" dirty="0" smtClean="0"/>
              <a:t>the </a:t>
            </a:r>
            <a:r>
              <a:rPr lang="en-US" sz="2600" dirty="0"/>
              <a:t>ways in which students interpret </a:t>
            </a:r>
            <a:r>
              <a:rPr lang="en-US" sz="2600" dirty="0" smtClean="0"/>
              <a:t>assessment </a:t>
            </a:r>
            <a:r>
              <a:rPr lang="en-US" sz="2600" dirty="0"/>
              <a:t>items and </a:t>
            </a:r>
            <a:r>
              <a:rPr lang="en-US" sz="2600" dirty="0" smtClean="0"/>
              <a:t>the </a:t>
            </a:r>
            <a:r>
              <a:rPr lang="en-US" sz="2600" dirty="0"/>
              <a:t>cognitive activities </a:t>
            </a:r>
            <a:r>
              <a:rPr lang="en-US" sz="2600" dirty="0" smtClean="0"/>
              <a:t>they </a:t>
            </a:r>
            <a:r>
              <a:rPr lang="en-US" sz="2600" dirty="0"/>
              <a:t>use in completing those items</a:t>
            </a:r>
            <a:r>
              <a:rPr lang="en-US" sz="2600" dirty="0" smtClean="0"/>
              <a:t>.</a:t>
            </a:r>
          </a:p>
          <a:p>
            <a:endParaRPr lang="en-US" dirty="0"/>
          </a:p>
        </p:txBody>
      </p:sp>
      <p:sp>
        <p:nvSpPr>
          <p:cNvPr id="5" name="Content Placeholder 4"/>
          <p:cNvSpPr>
            <a:spLocks noGrp="1"/>
          </p:cNvSpPr>
          <p:nvPr>
            <p:ph sz="half" idx="2"/>
          </p:nvPr>
        </p:nvSpPr>
        <p:spPr>
          <a:xfrm>
            <a:off x="6172200" y="1119570"/>
            <a:ext cx="5379334" cy="4910840"/>
          </a:xfrm>
        </p:spPr>
        <p:txBody>
          <a:bodyPr/>
          <a:lstStyle/>
          <a:p>
            <a:r>
              <a:rPr lang="en-US" sz="2600" dirty="0"/>
              <a:t>While advancements have been made in </a:t>
            </a:r>
            <a:r>
              <a:rPr lang="en-US" sz="2600" dirty="0" smtClean="0"/>
              <a:t>the </a:t>
            </a:r>
            <a:r>
              <a:rPr lang="en-US" sz="2600" dirty="0"/>
              <a:t>field of cognitive assessment in terms of evaluating </a:t>
            </a:r>
            <a:r>
              <a:rPr lang="en-US" sz="2600" dirty="0" smtClean="0"/>
              <a:t>the </a:t>
            </a:r>
            <a:r>
              <a:rPr lang="en-US" sz="2600" dirty="0"/>
              <a:t>effect that culture (e.g., language) has on assessment performance, much less attention has been paid to how </a:t>
            </a:r>
            <a:r>
              <a:rPr lang="en-US" sz="2600" dirty="0" smtClean="0"/>
              <a:t>classroom instructional factors impact this performance. </a:t>
            </a:r>
            <a:endParaRPr lang="en-US" sz="2600" dirty="0"/>
          </a:p>
          <a:p>
            <a:endParaRPr lang="en-US" dirty="0"/>
          </a:p>
        </p:txBody>
      </p:sp>
    </p:spTree>
    <p:extLst>
      <p:ext uri="{BB962C8B-B14F-4D97-AF65-F5344CB8AC3E}">
        <p14:creationId xmlns:p14="http://schemas.microsoft.com/office/powerpoint/2010/main" val="3296485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844</TotalTime>
  <Words>4469</Words>
  <Application>Microsoft Macintosh PowerPoint</Application>
  <PresentationFormat>Custom</PresentationFormat>
  <Paragraphs>261</Paragraphs>
  <Slides>39</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Chart</vt:lpstr>
      <vt:lpstr>Understanding Cultural Validity in Assessment </vt:lpstr>
      <vt:lpstr>Case Study</vt:lpstr>
      <vt:lpstr>Risk Factor 1: Poverty</vt:lpstr>
      <vt:lpstr>Risk Factor 2: Identification of a Specific Learning Disability</vt:lpstr>
      <vt:lpstr>Risk Factor 3: Inconsistency to Assessment and Identification </vt:lpstr>
      <vt:lpstr>Risk Factor 4: Quality of Classroom Instruction </vt:lpstr>
      <vt:lpstr> </vt:lpstr>
      <vt:lpstr>Reflection and Discussion</vt:lpstr>
      <vt:lpstr>Cultural Validity in Assessment </vt:lpstr>
      <vt:lpstr>Reflection and Discussion</vt:lpstr>
      <vt:lpstr>Reason #1</vt:lpstr>
      <vt:lpstr>Reason #2</vt:lpstr>
      <vt:lpstr>The Influence of Culture</vt:lpstr>
      <vt:lpstr>Defining Culture</vt:lpstr>
      <vt:lpstr>Who’s Culture?</vt:lpstr>
      <vt:lpstr>Phonemic Awareness Instruction Example</vt:lpstr>
      <vt:lpstr>Sight Word Example</vt:lpstr>
      <vt:lpstr>Mily’s Letter-Word Identification Development (Real Letter-Word Reading Efficiency) </vt:lpstr>
      <vt:lpstr>In What Contexts was Mily’s Failure?</vt:lpstr>
      <vt:lpstr>PowerPoint Presentation</vt:lpstr>
      <vt:lpstr>PowerPoint Presentation</vt:lpstr>
      <vt:lpstr>PowerPoint Presentation</vt:lpstr>
      <vt:lpstr>English Vocabulary Development</vt:lpstr>
      <vt:lpstr>Spanish Vocabulary Development</vt:lpstr>
      <vt:lpstr>A Summary of Mily’s Classroom Experience</vt:lpstr>
      <vt:lpstr>Thoughts from the Field </vt:lpstr>
      <vt:lpstr>PowerPoint Presentation</vt:lpstr>
      <vt:lpstr>Rethinking Cultural Validity in Assessment</vt:lpstr>
      <vt:lpstr>Culturally Valid Assessment Problem</vt:lpstr>
      <vt:lpstr>Classroom Example</vt:lpstr>
      <vt:lpstr>PowerPoint Presentation</vt:lpstr>
      <vt:lpstr>PowerPoint Presentation</vt:lpstr>
      <vt:lpstr>PowerPoint Presentation</vt:lpstr>
      <vt:lpstr>PowerPoint Presentation</vt:lpstr>
      <vt:lpstr>PowerPoint Presentation</vt:lpstr>
      <vt:lpstr>PowerPoint Presentation</vt:lpstr>
      <vt:lpstr>Discussion and Reflection </vt:lpstr>
      <vt:lpstr>References </vt:lpstr>
      <vt:lpstr>Thanks!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Cultural Validity in Assessment </dc:title>
  <dc:creator>Michael J. Orosco</dc:creator>
  <cp:lastModifiedBy>D'Imperio Kimberly</cp:lastModifiedBy>
  <cp:revision>63</cp:revision>
  <dcterms:created xsi:type="dcterms:W3CDTF">2016-02-09T19:20:42Z</dcterms:created>
  <dcterms:modified xsi:type="dcterms:W3CDTF">2016-04-12T00:29:13Z</dcterms:modified>
</cp:coreProperties>
</file>