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5"/>
  </p:notesMasterIdLst>
  <p:handoutMasterIdLst>
    <p:handoutMasterId r:id="rId56"/>
  </p:handoutMasterIdLst>
  <p:sldIdLst>
    <p:sldId id="526" r:id="rId2"/>
    <p:sldId id="519" r:id="rId3"/>
    <p:sldId id="523" r:id="rId4"/>
    <p:sldId id="518" r:id="rId5"/>
    <p:sldId id="490" r:id="rId6"/>
    <p:sldId id="504" r:id="rId7"/>
    <p:sldId id="503" r:id="rId8"/>
    <p:sldId id="508" r:id="rId9"/>
    <p:sldId id="500" r:id="rId10"/>
    <p:sldId id="512" r:id="rId11"/>
    <p:sldId id="513" r:id="rId12"/>
    <p:sldId id="291" r:id="rId13"/>
    <p:sldId id="449" r:id="rId14"/>
    <p:sldId id="292" r:id="rId15"/>
    <p:sldId id="452" r:id="rId16"/>
    <p:sldId id="458" r:id="rId17"/>
    <p:sldId id="343" r:id="rId18"/>
    <p:sldId id="359" r:id="rId19"/>
    <p:sldId id="342" r:id="rId20"/>
    <p:sldId id="356" r:id="rId21"/>
    <p:sldId id="358" r:id="rId22"/>
    <p:sldId id="438" r:id="rId23"/>
    <p:sldId id="440" r:id="rId24"/>
    <p:sldId id="454" r:id="rId25"/>
    <p:sldId id="451" r:id="rId26"/>
    <p:sldId id="459" r:id="rId27"/>
    <p:sldId id="460" r:id="rId28"/>
    <p:sldId id="461" r:id="rId29"/>
    <p:sldId id="462" r:id="rId30"/>
    <p:sldId id="313" r:id="rId31"/>
    <p:sldId id="369" r:id="rId32"/>
    <p:sldId id="371" r:id="rId33"/>
    <p:sldId id="320" r:id="rId34"/>
    <p:sldId id="370" r:id="rId35"/>
    <p:sldId id="321" r:id="rId36"/>
    <p:sldId id="373" r:id="rId37"/>
    <p:sldId id="341" r:id="rId38"/>
    <p:sldId id="383" r:id="rId39"/>
    <p:sldId id="375" r:id="rId40"/>
    <p:sldId id="428" r:id="rId41"/>
    <p:sldId id="464" r:id="rId42"/>
    <p:sldId id="509" r:id="rId43"/>
    <p:sldId id="467" r:id="rId44"/>
    <p:sldId id="468" r:id="rId45"/>
    <p:sldId id="469" r:id="rId46"/>
    <p:sldId id="511" r:id="rId47"/>
    <p:sldId id="524" r:id="rId48"/>
    <p:sldId id="514" r:id="rId49"/>
    <p:sldId id="516" r:id="rId50"/>
    <p:sldId id="337" r:id="rId51"/>
    <p:sldId id="437" r:id="rId52"/>
    <p:sldId id="507" r:id="rId53"/>
    <p:sldId id="527" r:id="rId54"/>
  </p:sldIdLst>
  <p:sldSz cx="9144000" cy="6858000" type="screen4x3"/>
  <p:notesSz cx="7010400" cy="9296400"/>
  <p:defaultTextStyle>
    <a:defPPr>
      <a:defRPr lang="en-US"/>
    </a:defPPr>
    <a:lvl1pPr algn="l" rtl="0" eaLnBrk="0" fontAlgn="base" hangingPunct="0">
      <a:lnSpc>
        <a:spcPct val="120000"/>
      </a:lnSpc>
      <a:spcBef>
        <a:spcPct val="0"/>
      </a:spcBef>
      <a:spcAft>
        <a:spcPct val="0"/>
      </a:spcAft>
      <a:buClr>
        <a:schemeClr val="tx1"/>
      </a:buClr>
      <a:buChar char="•"/>
      <a:defRPr sz="2000" kern="1200" baseline="30000">
        <a:solidFill>
          <a:schemeClr val="hlink"/>
        </a:solidFill>
        <a:effectLst>
          <a:outerShdw blurRad="38100" dist="38100" dir="2700000" algn="tl">
            <a:srgbClr val="000000">
              <a:alpha val="43137"/>
            </a:srgbClr>
          </a:outerShdw>
        </a:effectLst>
        <a:latin typeface="Tahoma" pitchFamily="34" charset="0"/>
        <a:ea typeface="+mn-ea"/>
        <a:cs typeface="+mn-cs"/>
      </a:defRPr>
    </a:lvl1pPr>
    <a:lvl2pPr marL="457200" algn="l" rtl="0" eaLnBrk="0" fontAlgn="base" hangingPunct="0">
      <a:lnSpc>
        <a:spcPct val="120000"/>
      </a:lnSpc>
      <a:spcBef>
        <a:spcPct val="0"/>
      </a:spcBef>
      <a:spcAft>
        <a:spcPct val="0"/>
      </a:spcAft>
      <a:buClr>
        <a:schemeClr val="tx1"/>
      </a:buClr>
      <a:buChar char="•"/>
      <a:defRPr sz="2000" kern="1200" baseline="30000">
        <a:solidFill>
          <a:schemeClr val="hlink"/>
        </a:solidFill>
        <a:effectLst>
          <a:outerShdw blurRad="38100" dist="38100" dir="2700000" algn="tl">
            <a:srgbClr val="000000">
              <a:alpha val="43137"/>
            </a:srgbClr>
          </a:outerShdw>
        </a:effectLst>
        <a:latin typeface="Tahoma" pitchFamily="34" charset="0"/>
        <a:ea typeface="+mn-ea"/>
        <a:cs typeface="+mn-cs"/>
      </a:defRPr>
    </a:lvl2pPr>
    <a:lvl3pPr marL="914400" algn="l" rtl="0" eaLnBrk="0" fontAlgn="base" hangingPunct="0">
      <a:lnSpc>
        <a:spcPct val="120000"/>
      </a:lnSpc>
      <a:spcBef>
        <a:spcPct val="0"/>
      </a:spcBef>
      <a:spcAft>
        <a:spcPct val="0"/>
      </a:spcAft>
      <a:buClr>
        <a:schemeClr val="tx1"/>
      </a:buClr>
      <a:buChar char="•"/>
      <a:defRPr sz="2000" kern="1200" baseline="30000">
        <a:solidFill>
          <a:schemeClr val="hlink"/>
        </a:solidFill>
        <a:effectLst>
          <a:outerShdw blurRad="38100" dist="38100" dir="2700000" algn="tl">
            <a:srgbClr val="000000">
              <a:alpha val="43137"/>
            </a:srgbClr>
          </a:outerShdw>
        </a:effectLst>
        <a:latin typeface="Tahoma" pitchFamily="34" charset="0"/>
        <a:ea typeface="+mn-ea"/>
        <a:cs typeface="+mn-cs"/>
      </a:defRPr>
    </a:lvl3pPr>
    <a:lvl4pPr marL="1371600" algn="l" rtl="0" eaLnBrk="0" fontAlgn="base" hangingPunct="0">
      <a:lnSpc>
        <a:spcPct val="120000"/>
      </a:lnSpc>
      <a:spcBef>
        <a:spcPct val="0"/>
      </a:spcBef>
      <a:spcAft>
        <a:spcPct val="0"/>
      </a:spcAft>
      <a:buClr>
        <a:schemeClr val="tx1"/>
      </a:buClr>
      <a:buChar char="•"/>
      <a:defRPr sz="2000" kern="1200" baseline="30000">
        <a:solidFill>
          <a:schemeClr val="hlink"/>
        </a:solidFill>
        <a:effectLst>
          <a:outerShdw blurRad="38100" dist="38100" dir="2700000" algn="tl">
            <a:srgbClr val="000000">
              <a:alpha val="43137"/>
            </a:srgbClr>
          </a:outerShdw>
        </a:effectLst>
        <a:latin typeface="Tahoma" pitchFamily="34" charset="0"/>
        <a:ea typeface="+mn-ea"/>
        <a:cs typeface="+mn-cs"/>
      </a:defRPr>
    </a:lvl4pPr>
    <a:lvl5pPr marL="1828800" algn="l" rtl="0" eaLnBrk="0" fontAlgn="base" hangingPunct="0">
      <a:lnSpc>
        <a:spcPct val="120000"/>
      </a:lnSpc>
      <a:spcBef>
        <a:spcPct val="0"/>
      </a:spcBef>
      <a:spcAft>
        <a:spcPct val="0"/>
      </a:spcAft>
      <a:buClr>
        <a:schemeClr val="tx1"/>
      </a:buClr>
      <a:buChar char="•"/>
      <a:defRPr sz="2000" kern="1200" baseline="30000">
        <a:solidFill>
          <a:schemeClr val="hlink"/>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baseline="30000">
        <a:solidFill>
          <a:schemeClr val="hlink"/>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baseline="30000">
        <a:solidFill>
          <a:schemeClr val="hlink"/>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baseline="30000">
        <a:solidFill>
          <a:schemeClr val="hlink"/>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baseline="30000">
        <a:solidFill>
          <a:schemeClr val="hlink"/>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CC6600"/>
    <a:srgbClr val="0000FF"/>
    <a:srgbClr val="FF00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1" autoAdjust="0"/>
    <p:restoredTop sz="95840" autoAdjust="0"/>
  </p:normalViewPr>
  <p:slideViewPr>
    <p:cSldViewPr>
      <p:cViewPr varScale="1">
        <p:scale>
          <a:sx n="107" d="100"/>
          <a:sy n="107" d="100"/>
        </p:scale>
        <p:origin x="164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4"/>
    </p:cViewPr>
  </p:sorterViewPr>
  <p:notesViewPr>
    <p:cSldViewPr>
      <p:cViewPr varScale="1">
        <p:scale>
          <a:sx n="58" d="100"/>
          <a:sy n="58" d="100"/>
        </p:scale>
        <p:origin x="-1764" y="-7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8650E-5784-4304-9657-9273E259E744}" type="doc">
      <dgm:prSet loTypeId="urn:microsoft.com/office/officeart/2005/8/layout/venn1" loCatId="relationship" qsTypeId="urn:microsoft.com/office/officeart/2005/8/quickstyle/simple1" qsCatId="simple" csTypeId="urn:microsoft.com/office/officeart/2005/8/colors/accent1_2" csCatId="accent1"/>
      <dgm:spPr/>
    </dgm:pt>
    <dgm:pt modelId="{277881E2-0DA1-4BF7-B20F-3E8ADD33E36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Times New Roman" pitchFamily="18" charset="0"/>
            </a:rPr>
            <a:t> </a:t>
          </a:r>
        </a:p>
      </dgm:t>
    </dgm:pt>
    <dgm:pt modelId="{815D83F4-CA75-4B18-8148-A0A6A10D8A8B}" type="parTrans" cxnId="{62120643-D513-4AC1-A477-241C755555D6}">
      <dgm:prSet/>
      <dgm:spPr/>
    </dgm:pt>
    <dgm:pt modelId="{A0DD1ED2-BFDF-4DF1-A156-2D04313AF5E1}" type="sibTrans" cxnId="{62120643-D513-4AC1-A477-241C755555D6}">
      <dgm:prSet/>
      <dgm:spPr/>
    </dgm:pt>
    <dgm:pt modelId="{19083B1E-78D6-4E01-BF53-969E684D0AB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Times New Roman" pitchFamily="18" charset="0"/>
            </a:rPr>
            <a:t> </a:t>
          </a:r>
        </a:p>
      </dgm:t>
    </dgm:pt>
    <dgm:pt modelId="{B2369008-7F76-42D7-B874-83548E2A7C96}" type="parTrans" cxnId="{B6B6DAFA-2ABE-409A-849D-1DD3E2B99CA0}">
      <dgm:prSet/>
      <dgm:spPr/>
    </dgm:pt>
    <dgm:pt modelId="{5547C628-999B-4D98-A1DE-BA2AF94DF62C}" type="sibTrans" cxnId="{B6B6DAFA-2ABE-409A-849D-1DD3E2B99CA0}">
      <dgm:prSet/>
      <dgm:spPr/>
    </dgm:pt>
    <dgm:pt modelId="{0D61ECA8-1475-4837-BCDD-AF0982A47E8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Times New Roman" pitchFamily="18" charset="0"/>
            </a:rPr>
            <a:t> </a:t>
          </a:r>
        </a:p>
      </dgm:t>
    </dgm:pt>
    <dgm:pt modelId="{6570F0D4-7147-47A8-BCD2-BCF2F5F6500F}" type="parTrans" cxnId="{6ADDA817-1203-4AFD-B955-D2994C2ACB76}">
      <dgm:prSet/>
      <dgm:spPr/>
    </dgm:pt>
    <dgm:pt modelId="{9F8ADB23-5957-4EDC-84F0-CB36BE4FBFE3}" type="sibTrans" cxnId="{6ADDA817-1203-4AFD-B955-D2994C2ACB76}">
      <dgm:prSet/>
      <dgm:spPr/>
    </dgm:pt>
    <dgm:pt modelId="{275275C3-4DFB-45DB-ABFF-E1ACEAF62702}" type="pres">
      <dgm:prSet presAssocID="{1D68650E-5784-4304-9657-9273E259E744}" presName="compositeShape" presStyleCnt="0">
        <dgm:presLayoutVars>
          <dgm:chMax val="7"/>
          <dgm:dir/>
          <dgm:resizeHandles val="exact"/>
        </dgm:presLayoutVars>
      </dgm:prSet>
      <dgm:spPr/>
    </dgm:pt>
    <dgm:pt modelId="{AB486C7C-1F4D-4827-9686-2FE68AB60422}" type="pres">
      <dgm:prSet presAssocID="{277881E2-0DA1-4BF7-B20F-3E8ADD33E366}" presName="circ1" presStyleLbl="vennNode1" presStyleIdx="0" presStyleCnt="3"/>
      <dgm:spPr/>
    </dgm:pt>
    <dgm:pt modelId="{5643AC20-4D17-445C-B7D5-99FF3476BD2B}" type="pres">
      <dgm:prSet presAssocID="{277881E2-0DA1-4BF7-B20F-3E8ADD33E366}" presName="circ1Tx" presStyleLbl="revTx" presStyleIdx="0" presStyleCnt="0">
        <dgm:presLayoutVars>
          <dgm:chMax val="0"/>
          <dgm:chPref val="0"/>
          <dgm:bulletEnabled val="1"/>
        </dgm:presLayoutVars>
      </dgm:prSet>
      <dgm:spPr/>
    </dgm:pt>
    <dgm:pt modelId="{65FEB926-DF07-46A3-94F9-8CE7C38661E2}" type="pres">
      <dgm:prSet presAssocID="{19083B1E-78D6-4E01-BF53-969E684D0AB7}" presName="circ2" presStyleLbl="vennNode1" presStyleIdx="1" presStyleCnt="3"/>
      <dgm:spPr/>
    </dgm:pt>
    <dgm:pt modelId="{0211B1B8-32C8-44F4-9749-476E7054D225}" type="pres">
      <dgm:prSet presAssocID="{19083B1E-78D6-4E01-BF53-969E684D0AB7}" presName="circ2Tx" presStyleLbl="revTx" presStyleIdx="0" presStyleCnt="0">
        <dgm:presLayoutVars>
          <dgm:chMax val="0"/>
          <dgm:chPref val="0"/>
          <dgm:bulletEnabled val="1"/>
        </dgm:presLayoutVars>
      </dgm:prSet>
      <dgm:spPr/>
    </dgm:pt>
    <dgm:pt modelId="{2187E95E-6CCD-4326-B273-0E20F2DBEA1A}" type="pres">
      <dgm:prSet presAssocID="{0D61ECA8-1475-4837-BCDD-AF0982A47E81}" presName="circ3" presStyleLbl="vennNode1" presStyleIdx="2" presStyleCnt="3"/>
      <dgm:spPr/>
    </dgm:pt>
    <dgm:pt modelId="{79CED98E-E581-4CA4-8C91-B08D94AA5E39}" type="pres">
      <dgm:prSet presAssocID="{0D61ECA8-1475-4837-BCDD-AF0982A47E81}" presName="circ3Tx" presStyleLbl="revTx" presStyleIdx="0" presStyleCnt="0">
        <dgm:presLayoutVars>
          <dgm:chMax val="0"/>
          <dgm:chPref val="0"/>
          <dgm:bulletEnabled val="1"/>
        </dgm:presLayoutVars>
      </dgm:prSet>
      <dgm:spPr/>
    </dgm:pt>
  </dgm:ptLst>
  <dgm:cxnLst>
    <dgm:cxn modelId="{6ADDA817-1203-4AFD-B955-D2994C2ACB76}" srcId="{1D68650E-5784-4304-9657-9273E259E744}" destId="{0D61ECA8-1475-4837-BCDD-AF0982A47E81}" srcOrd="2" destOrd="0" parTransId="{6570F0D4-7147-47A8-BCD2-BCF2F5F6500F}" sibTransId="{9F8ADB23-5957-4EDC-84F0-CB36BE4FBFE3}"/>
    <dgm:cxn modelId="{62120643-D513-4AC1-A477-241C755555D6}" srcId="{1D68650E-5784-4304-9657-9273E259E744}" destId="{277881E2-0DA1-4BF7-B20F-3E8ADD33E366}" srcOrd="0" destOrd="0" parTransId="{815D83F4-CA75-4B18-8148-A0A6A10D8A8B}" sibTransId="{A0DD1ED2-BFDF-4DF1-A156-2D04313AF5E1}"/>
    <dgm:cxn modelId="{B7E03B4B-B338-4507-B07D-E2617E10165D}" type="presOf" srcId="{0D61ECA8-1475-4837-BCDD-AF0982A47E81}" destId="{2187E95E-6CCD-4326-B273-0E20F2DBEA1A}" srcOrd="0" destOrd="0" presId="urn:microsoft.com/office/officeart/2005/8/layout/venn1"/>
    <dgm:cxn modelId="{44C8866E-21C6-4524-9F04-5A83A0C87C9B}" type="presOf" srcId="{1D68650E-5784-4304-9657-9273E259E744}" destId="{275275C3-4DFB-45DB-ABFF-E1ACEAF62702}" srcOrd="0" destOrd="0" presId="urn:microsoft.com/office/officeart/2005/8/layout/venn1"/>
    <dgm:cxn modelId="{B52A2A91-AC57-4F40-815E-BD9B93FCBD26}" type="presOf" srcId="{19083B1E-78D6-4E01-BF53-969E684D0AB7}" destId="{65FEB926-DF07-46A3-94F9-8CE7C38661E2}" srcOrd="0" destOrd="0" presId="urn:microsoft.com/office/officeart/2005/8/layout/venn1"/>
    <dgm:cxn modelId="{833740B7-2B0B-4685-A9A8-551D8165D9C5}" type="presOf" srcId="{277881E2-0DA1-4BF7-B20F-3E8ADD33E366}" destId="{AB486C7C-1F4D-4827-9686-2FE68AB60422}" srcOrd="0" destOrd="0" presId="urn:microsoft.com/office/officeart/2005/8/layout/venn1"/>
    <dgm:cxn modelId="{12E03BCF-0755-463D-8076-FB1D61FE21F7}" type="presOf" srcId="{0D61ECA8-1475-4837-BCDD-AF0982A47E81}" destId="{79CED98E-E581-4CA4-8C91-B08D94AA5E39}" srcOrd="1" destOrd="0" presId="urn:microsoft.com/office/officeart/2005/8/layout/venn1"/>
    <dgm:cxn modelId="{7E3543DB-37A2-4633-A07F-34292AB62C79}" type="presOf" srcId="{277881E2-0DA1-4BF7-B20F-3E8ADD33E366}" destId="{5643AC20-4D17-445C-B7D5-99FF3476BD2B}" srcOrd="1" destOrd="0" presId="urn:microsoft.com/office/officeart/2005/8/layout/venn1"/>
    <dgm:cxn modelId="{1F18EEF5-C2B6-4626-9AEB-95E078B50E12}" type="presOf" srcId="{19083B1E-78D6-4E01-BF53-969E684D0AB7}" destId="{0211B1B8-32C8-44F4-9749-476E7054D225}" srcOrd="1" destOrd="0" presId="urn:microsoft.com/office/officeart/2005/8/layout/venn1"/>
    <dgm:cxn modelId="{B6B6DAFA-2ABE-409A-849D-1DD3E2B99CA0}" srcId="{1D68650E-5784-4304-9657-9273E259E744}" destId="{19083B1E-78D6-4E01-BF53-969E684D0AB7}" srcOrd="1" destOrd="0" parTransId="{B2369008-7F76-42D7-B874-83548E2A7C96}" sibTransId="{5547C628-999B-4D98-A1DE-BA2AF94DF62C}"/>
    <dgm:cxn modelId="{5ADBC680-EE0C-4884-9331-9E309D5B1D85}" type="presParOf" srcId="{275275C3-4DFB-45DB-ABFF-E1ACEAF62702}" destId="{AB486C7C-1F4D-4827-9686-2FE68AB60422}" srcOrd="0" destOrd="0" presId="urn:microsoft.com/office/officeart/2005/8/layout/venn1"/>
    <dgm:cxn modelId="{E3EB7DAB-BEA9-4CB2-BBCF-A874A0919152}" type="presParOf" srcId="{275275C3-4DFB-45DB-ABFF-E1ACEAF62702}" destId="{5643AC20-4D17-445C-B7D5-99FF3476BD2B}" srcOrd="1" destOrd="0" presId="urn:microsoft.com/office/officeart/2005/8/layout/venn1"/>
    <dgm:cxn modelId="{2EB65851-EEBA-4409-8774-14144684A25F}" type="presParOf" srcId="{275275C3-4DFB-45DB-ABFF-E1ACEAF62702}" destId="{65FEB926-DF07-46A3-94F9-8CE7C38661E2}" srcOrd="2" destOrd="0" presId="urn:microsoft.com/office/officeart/2005/8/layout/venn1"/>
    <dgm:cxn modelId="{8A39A456-5FAE-461B-BE85-09639794C8D0}" type="presParOf" srcId="{275275C3-4DFB-45DB-ABFF-E1ACEAF62702}" destId="{0211B1B8-32C8-44F4-9749-476E7054D225}" srcOrd="3" destOrd="0" presId="urn:microsoft.com/office/officeart/2005/8/layout/venn1"/>
    <dgm:cxn modelId="{26AD3F7A-3FDD-4848-9A51-573820CFCD1F}" type="presParOf" srcId="{275275C3-4DFB-45DB-ABFF-E1ACEAF62702}" destId="{2187E95E-6CCD-4326-B273-0E20F2DBEA1A}" srcOrd="4" destOrd="0" presId="urn:microsoft.com/office/officeart/2005/8/layout/venn1"/>
    <dgm:cxn modelId="{E81A1233-76CE-42E8-8D57-4A6E430ABDE0}" type="presParOf" srcId="{275275C3-4DFB-45DB-ABFF-E1ACEAF62702}" destId="{79CED98E-E581-4CA4-8C91-B08D94AA5E3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B7038-1BDB-43B6-898E-7DD8558AA568}" type="doc">
      <dgm:prSet loTypeId="urn:microsoft.com/office/officeart/2005/8/layout/venn1" loCatId="relationship" qsTypeId="urn:microsoft.com/office/officeart/2005/8/quickstyle/simple1" qsCatId="simple" csTypeId="urn:microsoft.com/office/officeart/2005/8/colors/accent1_2" csCatId="accent1"/>
      <dgm:spPr/>
    </dgm:pt>
    <dgm:pt modelId="{D1C8D2F6-7AAF-4FDA-9190-AB722F6A732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Times New Roman" pitchFamily="18" charset="0"/>
            </a:rPr>
            <a:t> </a:t>
          </a:r>
        </a:p>
      </dgm:t>
    </dgm:pt>
    <dgm:pt modelId="{D063AF26-5DEF-4383-B4D2-9A33D06FBB7B}" type="parTrans" cxnId="{43C932E4-890B-4B9E-9517-F2BF24D5E9DD}">
      <dgm:prSet/>
      <dgm:spPr/>
    </dgm:pt>
    <dgm:pt modelId="{7704DC74-9B32-40DF-9714-317F4E895333}" type="sibTrans" cxnId="{43C932E4-890B-4B9E-9517-F2BF24D5E9DD}">
      <dgm:prSet/>
      <dgm:spPr/>
    </dgm:pt>
    <dgm:pt modelId="{75C5DE92-08C6-4592-98E7-864EE6935D5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Times New Roman" pitchFamily="18" charset="0"/>
            </a:rPr>
            <a:t> </a:t>
          </a:r>
        </a:p>
      </dgm:t>
    </dgm:pt>
    <dgm:pt modelId="{D06DB6FE-7D68-4761-9039-79141CA3FDA2}" type="parTrans" cxnId="{5FC0E191-5AD1-475F-B7AA-87CA3D89E528}">
      <dgm:prSet/>
      <dgm:spPr/>
    </dgm:pt>
    <dgm:pt modelId="{7695801A-0208-4FFC-A06B-511CBB3CE2C2}" type="sibTrans" cxnId="{5FC0E191-5AD1-475F-B7AA-87CA3D89E528}">
      <dgm:prSet/>
      <dgm:spPr/>
    </dgm:pt>
    <dgm:pt modelId="{2FEC782B-0A5A-4A64-A9D8-F68A48E8593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Times New Roman" pitchFamily="18" charset="0"/>
            </a:rPr>
            <a:t> </a:t>
          </a:r>
        </a:p>
      </dgm:t>
    </dgm:pt>
    <dgm:pt modelId="{B92AE433-D669-4890-814A-807F45A7CC2A}" type="parTrans" cxnId="{2CE1797E-983C-4A7A-874C-7633BD36435A}">
      <dgm:prSet/>
      <dgm:spPr/>
    </dgm:pt>
    <dgm:pt modelId="{9A5D2C9F-EEC8-4D01-A8D5-B4300198E8D3}" type="sibTrans" cxnId="{2CE1797E-983C-4A7A-874C-7633BD36435A}">
      <dgm:prSet/>
      <dgm:spPr/>
    </dgm:pt>
    <dgm:pt modelId="{BCD74601-7366-4100-8198-3F483A9EB0B0}" type="pres">
      <dgm:prSet presAssocID="{462B7038-1BDB-43B6-898E-7DD8558AA568}" presName="compositeShape" presStyleCnt="0">
        <dgm:presLayoutVars>
          <dgm:chMax val="7"/>
          <dgm:dir/>
          <dgm:resizeHandles val="exact"/>
        </dgm:presLayoutVars>
      </dgm:prSet>
      <dgm:spPr/>
    </dgm:pt>
    <dgm:pt modelId="{6F5FFEE0-9789-480C-A744-92D209B5E930}" type="pres">
      <dgm:prSet presAssocID="{D1C8D2F6-7AAF-4FDA-9190-AB722F6A732E}" presName="circ1" presStyleLbl="vennNode1" presStyleIdx="0" presStyleCnt="3"/>
      <dgm:spPr/>
    </dgm:pt>
    <dgm:pt modelId="{6F294999-3D2F-49BE-A69B-B625416D282F}" type="pres">
      <dgm:prSet presAssocID="{D1C8D2F6-7AAF-4FDA-9190-AB722F6A732E}" presName="circ1Tx" presStyleLbl="revTx" presStyleIdx="0" presStyleCnt="0">
        <dgm:presLayoutVars>
          <dgm:chMax val="0"/>
          <dgm:chPref val="0"/>
          <dgm:bulletEnabled val="1"/>
        </dgm:presLayoutVars>
      </dgm:prSet>
      <dgm:spPr/>
    </dgm:pt>
    <dgm:pt modelId="{E3007D16-9871-4877-BCA6-01D273B10D69}" type="pres">
      <dgm:prSet presAssocID="{75C5DE92-08C6-4592-98E7-864EE6935D54}" presName="circ2" presStyleLbl="vennNode1" presStyleIdx="1" presStyleCnt="3"/>
      <dgm:spPr/>
    </dgm:pt>
    <dgm:pt modelId="{CA050B5D-865F-45ED-99F5-6924ADAB4F9E}" type="pres">
      <dgm:prSet presAssocID="{75C5DE92-08C6-4592-98E7-864EE6935D54}" presName="circ2Tx" presStyleLbl="revTx" presStyleIdx="0" presStyleCnt="0">
        <dgm:presLayoutVars>
          <dgm:chMax val="0"/>
          <dgm:chPref val="0"/>
          <dgm:bulletEnabled val="1"/>
        </dgm:presLayoutVars>
      </dgm:prSet>
      <dgm:spPr/>
    </dgm:pt>
    <dgm:pt modelId="{0B73F843-FE0E-4A02-A96A-56C7683D0EA5}" type="pres">
      <dgm:prSet presAssocID="{2FEC782B-0A5A-4A64-A9D8-F68A48E8593F}" presName="circ3" presStyleLbl="vennNode1" presStyleIdx="2" presStyleCnt="3"/>
      <dgm:spPr/>
    </dgm:pt>
    <dgm:pt modelId="{4DC59008-0AC9-4897-9A3E-89C703F9365D}" type="pres">
      <dgm:prSet presAssocID="{2FEC782B-0A5A-4A64-A9D8-F68A48E8593F}" presName="circ3Tx" presStyleLbl="revTx" presStyleIdx="0" presStyleCnt="0">
        <dgm:presLayoutVars>
          <dgm:chMax val="0"/>
          <dgm:chPref val="0"/>
          <dgm:bulletEnabled val="1"/>
        </dgm:presLayoutVars>
      </dgm:prSet>
      <dgm:spPr/>
    </dgm:pt>
  </dgm:ptLst>
  <dgm:cxnLst>
    <dgm:cxn modelId="{01350E05-28BD-4791-AE94-477D9D6C136F}" type="presOf" srcId="{2FEC782B-0A5A-4A64-A9D8-F68A48E8593F}" destId="{0B73F843-FE0E-4A02-A96A-56C7683D0EA5}" srcOrd="0" destOrd="0" presId="urn:microsoft.com/office/officeart/2005/8/layout/venn1"/>
    <dgm:cxn modelId="{0F41740E-DE0F-4AF4-AC37-BC4A42EE292D}" type="presOf" srcId="{D1C8D2F6-7AAF-4FDA-9190-AB722F6A732E}" destId="{6F5FFEE0-9789-480C-A744-92D209B5E930}" srcOrd="0" destOrd="0" presId="urn:microsoft.com/office/officeart/2005/8/layout/venn1"/>
    <dgm:cxn modelId="{7420C313-ACDE-400B-AD95-E1AD0E498C76}" type="presOf" srcId="{2FEC782B-0A5A-4A64-A9D8-F68A48E8593F}" destId="{4DC59008-0AC9-4897-9A3E-89C703F9365D}" srcOrd="1" destOrd="0" presId="urn:microsoft.com/office/officeart/2005/8/layout/venn1"/>
    <dgm:cxn modelId="{77202457-A9B3-477C-B714-D015654DF2B5}" type="presOf" srcId="{D1C8D2F6-7AAF-4FDA-9190-AB722F6A732E}" destId="{6F294999-3D2F-49BE-A69B-B625416D282F}" srcOrd="1" destOrd="0" presId="urn:microsoft.com/office/officeart/2005/8/layout/venn1"/>
    <dgm:cxn modelId="{9C1A346E-9E9F-455B-A374-ABAB8BA9E027}" type="presOf" srcId="{75C5DE92-08C6-4592-98E7-864EE6935D54}" destId="{E3007D16-9871-4877-BCA6-01D273B10D69}" srcOrd="0" destOrd="0" presId="urn:microsoft.com/office/officeart/2005/8/layout/venn1"/>
    <dgm:cxn modelId="{ADB8BC71-DCA0-4C34-9207-719B0243A722}" type="presOf" srcId="{75C5DE92-08C6-4592-98E7-864EE6935D54}" destId="{CA050B5D-865F-45ED-99F5-6924ADAB4F9E}" srcOrd="1" destOrd="0" presId="urn:microsoft.com/office/officeart/2005/8/layout/venn1"/>
    <dgm:cxn modelId="{2CE1797E-983C-4A7A-874C-7633BD36435A}" srcId="{462B7038-1BDB-43B6-898E-7DD8558AA568}" destId="{2FEC782B-0A5A-4A64-A9D8-F68A48E8593F}" srcOrd="2" destOrd="0" parTransId="{B92AE433-D669-4890-814A-807F45A7CC2A}" sibTransId="{9A5D2C9F-EEC8-4D01-A8D5-B4300198E8D3}"/>
    <dgm:cxn modelId="{4006C689-D7BE-42C2-88B3-106E425FB47B}" type="presOf" srcId="{462B7038-1BDB-43B6-898E-7DD8558AA568}" destId="{BCD74601-7366-4100-8198-3F483A9EB0B0}" srcOrd="0" destOrd="0" presId="urn:microsoft.com/office/officeart/2005/8/layout/venn1"/>
    <dgm:cxn modelId="{5FC0E191-5AD1-475F-B7AA-87CA3D89E528}" srcId="{462B7038-1BDB-43B6-898E-7DD8558AA568}" destId="{75C5DE92-08C6-4592-98E7-864EE6935D54}" srcOrd="1" destOrd="0" parTransId="{D06DB6FE-7D68-4761-9039-79141CA3FDA2}" sibTransId="{7695801A-0208-4FFC-A06B-511CBB3CE2C2}"/>
    <dgm:cxn modelId="{43C932E4-890B-4B9E-9517-F2BF24D5E9DD}" srcId="{462B7038-1BDB-43B6-898E-7DD8558AA568}" destId="{D1C8D2F6-7AAF-4FDA-9190-AB722F6A732E}" srcOrd="0" destOrd="0" parTransId="{D063AF26-5DEF-4383-B4D2-9A33D06FBB7B}" sibTransId="{7704DC74-9B32-40DF-9714-317F4E895333}"/>
    <dgm:cxn modelId="{A0044720-5A97-4D95-9BBA-96C87F8C7DA1}" type="presParOf" srcId="{BCD74601-7366-4100-8198-3F483A9EB0B0}" destId="{6F5FFEE0-9789-480C-A744-92D209B5E930}" srcOrd="0" destOrd="0" presId="urn:microsoft.com/office/officeart/2005/8/layout/venn1"/>
    <dgm:cxn modelId="{267804EA-2637-4993-97CE-F0363BAD5743}" type="presParOf" srcId="{BCD74601-7366-4100-8198-3F483A9EB0B0}" destId="{6F294999-3D2F-49BE-A69B-B625416D282F}" srcOrd="1" destOrd="0" presId="urn:microsoft.com/office/officeart/2005/8/layout/venn1"/>
    <dgm:cxn modelId="{6D4065C3-032F-4699-A7F8-11D6098AF270}" type="presParOf" srcId="{BCD74601-7366-4100-8198-3F483A9EB0B0}" destId="{E3007D16-9871-4877-BCA6-01D273B10D69}" srcOrd="2" destOrd="0" presId="urn:microsoft.com/office/officeart/2005/8/layout/venn1"/>
    <dgm:cxn modelId="{BEF8B458-B0F1-46D5-9D3C-3BA3F5E9C49E}" type="presParOf" srcId="{BCD74601-7366-4100-8198-3F483A9EB0B0}" destId="{CA050B5D-865F-45ED-99F5-6924ADAB4F9E}" srcOrd="3" destOrd="0" presId="urn:microsoft.com/office/officeart/2005/8/layout/venn1"/>
    <dgm:cxn modelId="{42E2B40F-FA3E-4564-B3D2-43416D7669BA}" type="presParOf" srcId="{BCD74601-7366-4100-8198-3F483A9EB0B0}" destId="{0B73F843-FE0E-4A02-A96A-56C7683D0EA5}" srcOrd="4" destOrd="0" presId="urn:microsoft.com/office/officeart/2005/8/layout/venn1"/>
    <dgm:cxn modelId="{4DFAC661-EA89-4036-A2A4-1B8993D7E81E}" type="presParOf" srcId="{BCD74601-7366-4100-8198-3F483A9EB0B0}" destId="{4DC59008-0AC9-4897-9A3E-89C703F9365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86C7C-1F4D-4827-9686-2FE68AB60422}">
      <dsp:nvSpPr>
        <dsp:cNvPr id="0" name=""/>
        <dsp:cNvSpPr/>
      </dsp:nvSpPr>
      <dsp:spPr>
        <a:xfrm>
          <a:off x="2866072" y="52030"/>
          <a:ext cx="2497455" cy="24974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500" b="0" i="0" u="none" strike="noStrike" kern="1200" cap="none" normalizeH="0" baseline="0">
              <a:ln>
                <a:noFill/>
              </a:ln>
              <a:solidFill>
                <a:schemeClr val="tx1"/>
              </a:solidFill>
              <a:effectLst/>
              <a:latin typeface="Times New Roman" pitchFamily="18" charset="0"/>
            </a:rPr>
            <a:t> </a:t>
          </a:r>
        </a:p>
      </dsp:txBody>
      <dsp:txXfrm>
        <a:off x="3199066" y="489084"/>
        <a:ext cx="1831467" cy="1123854"/>
      </dsp:txXfrm>
    </dsp:sp>
    <dsp:sp modelId="{65FEB926-DF07-46A3-94F9-8CE7C38661E2}">
      <dsp:nvSpPr>
        <dsp:cNvPr id="0" name=""/>
        <dsp:cNvSpPr/>
      </dsp:nvSpPr>
      <dsp:spPr>
        <a:xfrm>
          <a:off x="3767237" y="1612939"/>
          <a:ext cx="2497455" cy="24974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500" b="0" i="0" u="none" strike="noStrike" kern="1200" cap="none" normalizeH="0" baseline="0">
              <a:ln>
                <a:noFill/>
              </a:ln>
              <a:solidFill>
                <a:schemeClr val="tx1"/>
              </a:solidFill>
              <a:effectLst/>
              <a:latin typeface="Times New Roman" pitchFamily="18" charset="0"/>
            </a:rPr>
            <a:t> </a:t>
          </a:r>
        </a:p>
      </dsp:txBody>
      <dsp:txXfrm>
        <a:off x="4531042" y="2258115"/>
        <a:ext cx="1498473" cy="1373600"/>
      </dsp:txXfrm>
    </dsp:sp>
    <dsp:sp modelId="{2187E95E-6CCD-4326-B273-0E20F2DBEA1A}">
      <dsp:nvSpPr>
        <dsp:cNvPr id="0" name=""/>
        <dsp:cNvSpPr/>
      </dsp:nvSpPr>
      <dsp:spPr>
        <a:xfrm>
          <a:off x="1964907" y="1612939"/>
          <a:ext cx="2497455" cy="24974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500" b="0" i="0" u="none" strike="noStrike" kern="1200" cap="none" normalizeH="0" baseline="0">
              <a:ln>
                <a:noFill/>
              </a:ln>
              <a:solidFill>
                <a:schemeClr val="tx1"/>
              </a:solidFill>
              <a:effectLst/>
              <a:latin typeface="Times New Roman" pitchFamily="18" charset="0"/>
            </a:rPr>
            <a:t> </a:t>
          </a:r>
        </a:p>
      </dsp:txBody>
      <dsp:txXfrm>
        <a:off x="2200084" y="2258115"/>
        <a:ext cx="1498473" cy="137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FFEE0-9789-480C-A744-92D209B5E930}">
      <dsp:nvSpPr>
        <dsp:cNvPr id="0" name=""/>
        <dsp:cNvSpPr/>
      </dsp:nvSpPr>
      <dsp:spPr>
        <a:xfrm>
          <a:off x="2842894" y="51673"/>
          <a:ext cx="2480310" cy="24803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500" b="0" i="0" u="none" strike="noStrike" kern="1200" cap="none" normalizeH="0" baseline="0">
              <a:ln>
                <a:noFill/>
              </a:ln>
              <a:solidFill>
                <a:schemeClr val="tx1"/>
              </a:solidFill>
              <a:effectLst/>
              <a:latin typeface="Times New Roman" pitchFamily="18" charset="0"/>
            </a:rPr>
            <a:t> </a:t>
          </a:r>
        </a:p>
      </dsp:txBody>
      <dsp:txXfrm>
        <a:off x="3173603" y="485727"/>
        <a:ext cx="1818894" cy="1116139"/>
      </dsp:txXfrm>
    </dsp:sp>
    <dsp:sp modelId="{E3007D16-9871-4877-BCA6-01D273B10D69}">
      <dsp:nvSpPr>
        <dsp:cNvPr id="0" name=""/>
        <dsp:cNvSpPr/>
      </dsp:nvSpPr>
      <dsp:spPr>
        <a:xfrm>
          <a:off x="3737873" y="1601866"/>
          <a:ext cx="2480310" cy="24803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500" b="0" i="0" u="none" strike="noStrike" kern="1200" cap="none" normalizeH="0" baseline="0">
              <a:ln>
                <a:noFill/>
              </a:ln>
              <a:solidFill>
                <a:schemeClr val="tx1"/>
              </a:solidFill>
              <a:effectLst/>
              <a:latin typeface="Times New Roman" pitchFamily="18" charset="0"/>
            </a:rPr>
            <a:t> </a:t>
          </a:r>
        </a:p>
      </dsp:txBody>
      <dsp:txXfrm>
        <a:off x="4496435" y="2242613"/>
        <a:ext cx="1488186" cy="1364170"/>
      </dsp:txXfrm>
    </dsp:sp>
    <dsp:sp modelId="{0B73F843-FE0E-4A02-A96A-56C7683D0EA5}">
      <dsp:nvSpPr>
        <dsp:cNvPr id="0" name=""/>
        <dsp:cNvSpPr/>
      </dsp:nvSpPr>
      <dsp:spPr>
        <a:xfrm>
          <a:off x="1947916" y="1601866"/>
          <a:ext cx="2480310" cy="24803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500" b="0" i="0" u="none" strike="noStrike" kern="1200" cap="none" normalizeH="0" baseline="0">
              <a:ln>
                <a:noFill/>
              </a:ln>
              <a:solidFill>
                <a:schemeClr val="tx1"/>
              </a:solidFill>
              <a:effectLst/>
              <a:latin typeface="Times New Roman" pitchFamily="18" charset="0"/>
            </a:rPr>
            <a:t> </a:t>
          </a:r>
        </a:p>
      </dsp:txBody>
      <dsp:txXfrm>
        <a:off x="2181479" y="2242613"/>
        <a:ext cx="1488186" cy="136417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784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9" rIns="92298" bIns="46149" numCol="1" anchor="t" anchorCtr="0" compatLnSpc="1">
            <a:prstTxWarp prst="textNoShape">
              <a:avLst/>
            </a:prstTxWarp>
          </a:bodyPr>
          <a:lstStyle>
            <a:lvl1pPr>
              <a:lnSpc>
                <a:spcPct val="100000"/>
              </a:lnSpc>
              <a:buClrTx/>
              <a:buFontTx/>
              <a:buNone/>
              <a:defRPr sz="1200" baseline="0">
                <a:solidFill>
                  <a:schemeClr val="tx1"/>
                </a:solidFill>
                <a:effectLst/>
                <a:latin typeface="Times New Roman" pitchFamily="18" charset="0"/>
              </a:defRPr>
            </a:lvl1pPr>
          </a:lstStyle>
          <a:p>
            <a:endParaRPr lang="en-US"/>
          </a:p>
        </p:txBody>
      </p:sp>
      <p:sp>
        <p:nvSpPr>
          <p:cNvPr id="36867" name="Rectangle 3"/>
          <p:cNvSpPr>
            <a:spLocks noGrp="1" noChangeArrowheads="1"/>
          </p:cNvSpPr>
          <p:nvPr>
            <p:ph type="dt" sz="quarter" idx="1"/>
          </p:nvPr>
        </p:nvSpPr>
        <p:spPr bwMode="auto">
          <a:xfrm>
            <a:off x="3972561" y="1"/>
            <a:ext cx="303784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9" rIns="92298" bIns="46149" numCol="1" anchor="t" anchorCtr="0" compatLnSpc="1">
            <a:prstTxWarp prst="textNoShape">
              <a:avLst/>
            </a:prstTxWarp>
          </a:bodyPr>
          <a:lstStyle>
            <a:lvl1pPr algn="r">
              <a:lnSpc>
                <a:spcPct val="100000"/>
              </a:lnSpc>
              <a:buClrTx/>
              <a:buFontTx/>
              <a:buNone/>
              <a:defRPr sz="1200" baseline="0">
                <a:solidFill>
                  <a:schemeClr val="tx1"/>
                </a:solidFill>
                <a:effectLst/>
                <a:latin typeface="Times New Roman" pitchFamily="18" charset="0"/>
              </a:defRPr>
            </a:lvl1pPr>
          </a:lstStyle>
          <a:p>
            <a:endParaRPr lang="en-US"/>
          </a:p>
        </p:txBody>
      </p:sp>
      <p:sp>
        <p:nvSpPr>
          <p:cNvPr id="36869" name="Rectangle 5"/>
          <p:cNvSpPr>
            <a:spLocks noGrp="1" noChangeArrowheads="1"/>
          </p:cNvSpPr>
          <p:nvPr>
            <p:ph type="sldNum" sz="quarter" idx="3"/>
          </p:nvPr>
        </p:nvSpPr>
        <p:spPr bwMode="auto">
          <a:xfrm>
            <a:off x="3972561" y="8858251"/>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9" rIns="92298" bIns="46149" numCol="1" anchor="b" anchorCtr="0" compatLnSpc="1">
            <a:prstTxWarp prst="textNoShape">
              <a:avLst/>
            </a:prstTxWarp>
          </a:bodyPr>
          <a:lstStyle>
            <a:lvl1pPr algn="r">
              <a:lnSpc>
                <a:spcPct val="100000"/>
              </a:lnSpc>
              <a:buClrTx/>
              <a:buFontTx/>
              <a:buNone/>
              <a:defRPr sz="1200" baseline="0">
                <a:solidFill>
                  <a:schemeClr val="tx1"/>
                </a:solidFill>
                <a:effectLst/>
                <a:latin typeface="Times New Roman" pitchFamily="18" charset="0"/>
              </a:defRPr>
            </a:lvl1pPr>
          </a:lstStyle>
          <a:p>
            <a:fld id="{2E8C8B94-3E7B-4084-A24C-0C6BC3D2EA07}" type="slidenum">
              <a:rPr lang="en-US"/>
              <a:pPr/>
              <a:t>‹#›</a:t>
            </a:fld>
            <a:endParaRPr lang="en-US"/>
          </a:p>
        </p:txBody>
      </p:sp>
    </p:spTree>
    <p:extLst>
      <p:ext uri="{BB962C8B-B14F-4D97-AF65-F5344CB8AC3E}">
        <p14:creationId xmlns:p14="http://schemas.microsoft.com/office/powerpoint/2010/main" val="2408464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9" rIns="92298" bIns="46149" numCol="1" anchor="t" anchorCtr="0" compatLnSpc="1">
            <a:prstTxWarp prst="textNoShape">
              <a:avLst/>
            </a:prstTxWarp>
          </a:bodyPr>
          <a:lstStyle>
            <a:lvl1pPr>
              <a:lnSpc>
                <a:spcPct val="100000"/>
              </a:lnSpc>
              <a:buClrTx/>
              <a:buFontTx/>
              <a:buNone/>
              <a:defRPr sz="1200" baseline="0">
                <a:solidFill>
                  <a:schemeClr val="tx1"/>
                </a:solidFill>
                <a:effectLst/>
                <a:latin typeface="Times New Roman" pitchFamily="18" charset="0"/>
              </a:defRPr>
            </a:lvl1pPr>
          </a:lstStyle>
          <a:p>
            <a:endParaRPr lang="en-US"/>
          </a:p>
        </p:txBody>
      </p:sp>
      <p:sp>
        <p:nvSpPr>
          <p:cNvPr id="46083" name="Rectangle 3"/>
          <p:cNvSpPr>
            <a:spLocks noGrp="1" noChangeArrowheads="1"/>
          </p:cNvSpPr>
          <p:nvPr>
            <p:ph type="dt" idx="1"/>
          </p:nvPr>
        </p:nvSpPr>
        <p:spPr bwMode="auto">
          <a:xfrm>
            <a:off x="3970939"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9" rIns="92298" bIns="46149" numCol="1" anchor="t" anchorCtr="0" compatLnSpc="1">
            <a:prstTxWarp prst="textNoShape">
              <a:avLst/>
            </a:prstTxWarp>
          </a:bodyPr>
          <a:lstStyle>
            <a:lvl1pPr algn="r">
              <a:lnSpc>
                <a:spcPct val="100000"/>
              </a:lnSpc>
              <a:buClrTx/>
              <a:buFontTx/>
              <a:buNone/>
              <a:defRPr sz="1200" baseline="0">
                <a:solidFill>
                  <a:schemeClr val="tx1"/>
                </a:solidFill>
                <a:effectLst/>
                <a:latin typeface="Times New Roman" pitchFamily="18" charset="0"/>
              </a:defRPr>
            </a:lvl1pPr>
          </a:lstStyle>
          <a:p>
            <a:endParaRPr lang="en-US"/>
          </a:p>
        </p:txBody>
      </p:sp>
      <p:sp>
        <p:nvSpPr>
          <p:cNvPr id="460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p:cNvSpPr>
            <a:spLocks noGrp="1" noChangeArrowheads="1"/>
          </p:cNvSpPr>
          <p:nvPr>
            <p:ph type="body" sz="quarter" idx="3"/>
          </p:nvPr>
        </p:nvSpPr>
        <p:spPr bwMode="auto">
          <a:xfrm>
            <a:off x="701040" y="4416426"/>
            <a:ext cx="560832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9" rIns="92298" bIns="4614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ftr" sz="quarter" idx="4"/>
          </p:nvPr>
        </p:nvSpPr>
        <p:spPr bwMode="auto">
          <a:xfrm>
            <a:off x="0" y="8829676"/>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9" rIns="92298" bIns="46149" numCol="1" anchor="b" anchorCtr="0" compatLnSpc="1">
            <a:prstTxWarp prst="textNoShape">
              <a:avLst/>
            </a:prstTxWarp>
          </a:bodyPr>
          <a:lstStyle>
            <a:lvl1pPr>
              <a:lnSpc>
                <a:spcPct val="100000"/>
              </a:lnSpc>
              <a:buClrTx/>
              <a:buFontTx/>
              <a:buNone/>
              <a:defRPr sz="1200" baseline="0">
                <a:solidFill>
                  <a:schemeClr val="tx1"/>
                </a:solidFill>
                <a:effectLst/>
                <a:latin typeface="Times New Roman" pitchFamily="18" charset="0"/>
              </a:defRPr>
            </a:lvl1pPr>
          </a:lstStyle>
          <a:p>
            <a:endParaRPr lang="en-US"/>
          </a:p>
        </p:txBody>
      </p:sp>
      <p:sp>
        <p:nvSpPr>
          <p:cNvPr id="46087" name="Rectangle 7"/>
          <p:cNvSpPr>
            <a:spLocks noGrp="1" noChangeArrowheads="1"/>
          </p:cNvSpPr>
          <p:nvPr>
            <p:ph type="sldNum" sz="quarter" idx="5"/>
          </p:nvPr>
        </p:nvSpPr>
        <p:spPr bwMode="auto">
          <a:xfrm>
            <a:off x="3970939" y="8829676"/>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9" rIns="92298" bIns="46149" numCol="1" anchor="b" anchorCtr="0" compatLnSpc="1">
            <a:prstTxWarp prst="textNoShape">
              <a:avLst/>
            </a:prstTxWarp>
          </a:bodyPr>
          <a:lstStyle>
            <a:lvl1pPr algn="r">
              <a:lnSpc>
                <a:spcPct val="100000"/>
              </a:lnSpc>
              <a:buClrTx/>
              <a:buFontTx/>
              <a:buNone/>
              <a:defRPr sz="1200" baseline="0">
                <a:solidFill>
                  <a:schemeClr val="tx1"/>
                </a:solidFill>
                <a:effectLst/>
                <a:latin typeface="Times New Roman" pitchFamily="18" charset="0"/>
              </a:defRPr>
            </a:lvl1pPr>
          </a:lstStyle>
          <a:p>
            <a:fld id="{1DCB2553-C88F-46DD-B6B4-1933F4CD65DC}" type="slidenum">
              <a:rPr lang="en-US"/>
              <a:pPr/>
              <a:t>‹#›</a:t>
            </a:fld>
            <a:endParaRPr lang="en-US"/>
          </a:p>
        </p:txBody>
      </p:sp>
    </p:spTree>
    <p:extLst>
      <p:ext uri="{BB962C8B-B14F-4D97-AF65-F5344CB8AC3E}">
        <p14:creationId xmlns:p14="http://schemas.microsoft.com/office/powerpoint/2010/main" val="1079236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00154-E2C2-4016-B163-88FF76B7A399}" type="slidenum">
              <a:rPr lang="en-US">
                <a:solidFill>
                  <a:srgbClr val="000000"/>
                </a:solidFill>
              </a:rPr>
              <a:pPr/>
              <a:t>1</a:t>
            </a:fld>
            <a:endParaRPr lang="en-US">
              <a:solidFill>
                <a:srgbClr val="000000"/>
              </a:solidFill>
            </a:endParaRPr>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28519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A6D68-B0A4-400E-BF50-86E73E1D68E2}" type="slidenum">
              <a:rPr lang="en-US"/>
              <a:pPr/>
              <a:t>19</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b="1"/>
              <a:t>Stress:</a:t>
            </a:r>
            <a:r>
              <a:rPr lang="en-US"/>
              <a:t> the effects of stress may be cumulative (DHHS, 2001) and may account for a significant percentage of the variance in behavior commonly attributed to mental health problems (Plancherel, Bolognini, Bettschart, Dumont, &amp; Halfon, 1997).  </a:t>
            </a:r>
          </a:p>
          <a:p>
            <a:pPr>
              <a:buFontTx/>
              <a:buChar char="•"/>
            </a:pPr>
            <a:r>
              <a:rPr lang="en-US"/>
              <a:t>Compas (1987) suggested a strong association among self-reported stressful life events and degree of psychological functioning, behavioral functioning, and physical well being among adolescents.</a:t>
            </a:r>
          </a:p>
          <a:p>
            <a:pPr>
              <a:buFontTx/>
              <a:buChar char="•"/>
            </a:pPr>
            <a:r>
              <a:rPr lang="en-US"/>
              <a:t> There is near consensus in the literature that poor resilience to negative or stressful life experiences are often implicated in the development of behavioral and/or psychological disorders, (Doll &amp; Lyon, 1998), such as depression, impaired self-esteem, and social rejection (Schwartz, Dodge, &amp; Coie, 1994), which in turn may become the source of further stress </a:t>
            </a:r>
          </a:p>
          <a:p>
            <a:endParaRPr lang="en-US"/>
          </a:p>
        </p:txBody>
      </p:sp>
    </p:spTree>
    <p:extLst>
      <p:ext uri="{BB962C8B-B14F-4D97-AF65-F5344CB8AC3E}">
        <p14:creationId xmlns:p14="http://schemas.microsoft.com/office/powerpoint/2010/main" val="333397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C6B1B-358D-473D-A5D5-DB6D5EB3DD49}" type="slidenum">
              <a:rPr lang="en-US"/>
              <a:pPr/>
              <a:t>20</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b="1"/>
              <a:t>Stress:</a:t>
            </a:r>
            <a:r>
              <a:rPr lang="en-US"/>
              <a:t> the effects of stress may be cumulative (DHHS, 2001) and may account for a significant percentage of the variance in behavior commonly attributed to mental health problems (Plancherel, Bolognini, Bettschart, Dumont, &amp; Halfon, 1997).  </a:t>
            </a:r>
          </a:p>
          <a:p>
            <a:pPr>
              <a:buFontTx/>
              <a:buChar char="•"/>
            </a:pPr>
            <a:r>
              <a:rPr lang="en-US"/>
              <a:t>Compas (1987) suggested a strong association among self-reported stressful life events and degree of psychological functioning, behavioral functioning, and physical well being among adolescents.</a:t>
            </a:r>
          </a:p>
          <a:p>
            <a:pPr>
              <a:buFontTx/>
              <a:buChar char="•"/>
            </a:pPr>
            <a:r>
              <a:rPr lang="en-US"/>
              <a:t> There is near consensus in the literature that poor resilience to negative or stressful life experiences are often implicated in the development of behavioral and/or psychological disorders, (Doll &amp; Lyon, 1998), such as depression, impaired self-esteem, and social rejection (Schwartz, Dodge, &amp; Coie, 1994), which in turn may become the source of further stress </a:t>
            </a:r>
          </a:p>
          <a:p>
            <a:endParaRPr lang="en-US"/>
          </a:p>
        </p:txBody>
      </p:sp>
    </p:spTree>
    <p:extLst>
      <p:ext uri="{BB962C8B-B14F-4D97-AF65-F5344CB8AC3E}">
        <p14:creationId xmlns:p14="http://schemas.microsoft.com/office/powerpoint/2010/main" val="68135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27AD0-F646-4F67-AB94-370C3CCA6064}" type="slidenum">
              <a:rPr lang="en-US"/>
              <a:pPr/>
              <a:t>21</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b="1"/>
              <a:t>Stress:</a:t>
            </a:r>
            <a:r>
              <a:rPr lang="en-US"/>
              <a:t> the effects of stress may be cumulative (DHHS, 2001) and may account for a significant percentage of the variance in behavior commonly attributed to mental health problems (Plancherel, Bolognini, Bettschart, Dumont, &amp; Halfon, 1997).  </a:t>
            </a:r>
          </a:p>
          <a:p>
            <a:pPr>
              <a:buFontTx/>
              <a:buChar char="•"/>
            </a:pPr>
            <a:r>
              <a:rPr lang="en-US"/>
              <a:t>Compas (1987) suggested a strong association among self-reported stressful life events and degree of psychological functioning, behavioral functioning, and physical well being among adolescents.</a:t>
            </a:r>
          </a:p>
          <a:p>
            <a:pPr>
              <a:buFontTx/>
              <a:buChar char="•"/>
            </a:pPr>
            <a:r>
              <a:rPr lang="en-US"/>
              <a:t> There is near consensus in the literature that poor resilience to negative or stressful life experiences are often implicated in the development of behavioral and/or psychological disorders, (Doll &amp; Lyon, 1998), such as depression, impaired self-esteem, and social rejection (Schwartz, Dodge, &amp; Coie, 1994), which in turn may become the source of further stress </a:t>
            </a:r>
          </a:p>
          <a:p>
            <a:endParaRPr lang="en-US"/>
          </a:p>
        </p:txBody>
      </p:sp>
    </p:spTree>
    <p:extLst>
      <p:ext uri="{BB962C8B-B14F-4D97-AF65-F5344CB8AC3E}">
        <p14:creationId xmlns:p14="http://schemas.microsoft.com/office/powerpoint/2010/main" val="388816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C0F5C-BD78-4536-999B-13384575A058}" type="slidenum">
              <a:rPr lang="en-US"/>
              <a:pPr/>
              <a:t>22</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r>
              <a:rPr lang="en-US"/>
              <a:t>The measure provides the user with an overall Threat Classification (i.e., Extreme Clinical risk factors, High Clinical risk factors, Moderate Clinical risk factors, Low Clinical risk factors) as well as additional cluster scores including Precipitating Factors, Early Precipitating Factors, Late Precipitating Factors, Predisposing Factors, Impulsivity, and the ACUTE Total score. </a:t>
            </a:r>
          </a:p>
          <a:p>
            <a:endParaRPr lang="en-US"/>
          </a:p>
          <a:p>
            <a:r>
              <a:rPr lang="en-US"/>
              <a:t>The ACUTE is designed to be used in a variety of situations and settings including emergency room, inpatient care, outpatient care, schools, and research, and can be used by a number of psychiatric/psychological personnel including physicians, psychiatrists, school psychologists, clinical psychologists, psychiatric nurses, and licensed clinical social workers. In addition, the ACUTE may be useful in assessing adverse drug reaction </a:t>
            </a:r>
          </a:p>
          <a:p>
            <a:endParaRPr lang="en-US"/>
          </a:p>
          <a:p>
            <a:r>
              <a:rPr lang="en-US"/>
              <a:t>.</a:t>
            </a:r>
            <a:br>
              <a:rPr lang="en-US"/>
            </a:br>
            <a:br>
              <a:rPr lang="en-US"/>
            </a:br>
            <a:endParaRPr lang="en-US"/>
          </a:p>
        </p:txBody>
      </p:sp>
    </p:spTree>
    <p:extLst>
      <p:ext uri="{BB962C8B-B14F-4D97-AF65-F5344CB8AC3E}">
        <p14:creationId xmlns:p14="http://schemas.microsoft.com/office/powerpoint/2010/main" val="3916933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C5957-A534-42E5-9C18-1D49840B10CE}" type="slidenum">
              <a:rPr lang="en-US"/>
              <a:pPr/>
              <a:t>25</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1542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F9862-9AC9-4178-9B63-ECDD9EEE23D3}" type="slidenum">
              <a:rPr lang="en-US"/>
              <a:pPr/>
              <a:t>26</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8437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65C6F-993F-4AF7-8753-D74E2139EB54}" type="slidenum">
              <a:rPr lang="en-US"/>
              <a:pPr/>
              <a:t>27</a:t>
            </a:fld>
            <a:endParaRPr 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8745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16410-06A7-4FD6-98C3-45E810A7A724}" type="slidenum">
              <a:rPr lang="en-US"/>
              <a:pPr/>
              <a:t>28</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3892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C7F44-4FC8-41A1-A0B6-F9E8C60B466E}" type="slidenum">
              <a:rPr lang="en-US"/>
              <a:pPr/>
              <a:t>29</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6989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D5DBE-A25F-4618-B7ED-C48842EB133F}" type="slidenum">
              <a:rPr lang="en-US"/>
              <a:pPr/>
              <a:t>30</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a:lnSpc>
                <a:spcPct val="80000"/>
              </a:lnSpc>
            </a:pPr>
            <a:r>
              <a:rPr lang="en-US" sz="1000" b="1"/>
              <a:t>Ecological Systems Theory</a:t>
            </a:r>
            <a:r>
              <a:rPr lang="en-US" sz="1000"/>
              <a:t> (Brofenbrenner, 1979) asserts that children exist within a number of nested, or interrelated and mutually influential systems.</a:t>
            </a:r>
            <a:endParaRPr lang="en-US" sz="1000" b="1"/>
          </a:p>
          <a:p>
            <a:pPr>
              <a:lnSpc>
                <a:spcPct val="80000"/>
              </a:lnSpc>
            </a:pPr>
            <a:endParaRPr lang="en-US" sz="1000" b="1"/>
          </a:p>
        </p:txBody>
      </p:sp>
    </p:spTree>
    <p:extLst>
      <p:ext uri="{BB962C8B-B14F-4D97-AF65-F5344CB8AC3E}">
        <p14:creationId xmlns:p14="http://schemas.microsoft.com/office/powerpoint/2010/main" val="41078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52B84-1DEC-416E-A5D2-6155A40947DC}" type="slidenum">
              <a:rPr lang="en-US">
                <a:solidFill>
                  <a:srgbClr val="000000"/>
                </a:solidFill>
              </a:rPr>
              <a:pPr/>
              <a:t>3</a:t>
            </a:fld>
            <a:endParaRPr lang="en-US">
              <a:solidFill>
                <a:srgbClr val="000000"/>
              </a:solidFill>
            </a:endParaRPr>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r>
              <a:rPr lang="en-US"/>
              <a:t>Qualitative classification</a:t>
            </a:r>
          </a:p>
          <a:p>
            <a:endParaRPr lang="en-US"/>
          </a:p>
        </p:txBody>
      </p:sp>
    </p:spTree>
    <p:extLst>
      <p:ext uri="{BB962C8B-B14F-4D97-AF65-F5344CB8AC3E}">
        <p14:creationId xmlns:p14="http://schemas.microsoft.com/office/powerpoint/2010/main" val="2522905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6B94D-CDD5-4EBB-A955-AD00FF2747EC}" type="slidenum">
              <a:rPr lang="en-US"/>
              <a:pPr/>
              <a:t>31</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b="1"/>
              <a:t>Alienation: </a:t>
            </a:r>
            <a:r>
              <a:rPr lang="en-US"/>
              <a:t>Peer victimization, also known as bullying, refers to repeated, unprovoked, harmful physical or psychological actions by one or more individuals against another. Bullying includes hitting, kicking, pushing, intimidating, name calling, teasing, taunting, and making threats. </a:t>
            </a:r>
          </a:p>
          <a:p>
            <a:pPr>
              <a:buFontTx/>
              <a:buChar char="•"/>
            </a:pPr>
            <a:r>
              <a:rPr lang="en-US"/>
              <a:t>Increases risk for depression</a:t>
            </a:r>
          </a:p>
          <a:p>
            <a:r>
              <a:rPr lang="en-US" b="1"/>
              <a:t>Depression:</a:t>
            </a:r>
            <a:r>
              <a:rPr lang="en-US"/>
              <a:t> As many as 8% of adolescents - girls are twice as likely as boys to develop the disorder </a:t>
            </a:r>
          </a:p>
          <a:p>
            <a:pPr>
              <a:buFontTx/>
              <a:buChar char="•"/>
            </a:pPr>
            <a:r>
              <a:rPr lang="en-US"/>
              <a:t>Adolescents suffering from depression are at an increased risk for illness, as well as for interpersonal and psychosocial difficulties including substance abuse and suicidal behavior </a:t>
            </a:r>
          </a:p>
          <a:p>
            <a:pPr>
              <a:buFontTx/>
              <a:buChar char="•"/>
            </a:pPr>
            <a:r>
              <a:rPr lang="en-US"/>
              <a:t>7% may commit suicide in the young adult the third leading cause of death in 10- to 24-year-olds </a:t>
            </a:r>
          </a:p>
          <a:p>
            <a:r>
              <a:rPr lang="en-US" b="1"/>
              <a:t>Aggression: </a:t>
            </a:r>
            <a:r>
              <a:rPr lang="en-US"/>
              <a:t>more in middle school - as many as 1/3  - boys more aggressive</a:t>
            </a:r>
          </a:p>
          <a:p>
            <a:endParaRPr lang="en-US"/>
          </a:p>
        </p:txBody>
      </p:sp>
    </p:spTree>
    <p:extLst>
      <p:ext uri="{BB962C8B-B14F-4D97-AF65-F5344CB8AC3E}">
        <p14:creationId xmlns:p14="http://schemas.microsoft.com/office/powerpoint/2010/main" val="1044242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D06D4-3672-4395-BA5E-1DE3C4FE9FCD}" type="slidenum">
              <a:rPr lang="en-US"/>
              <a:pPr/>
              <a:t>32</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b="1"/>
              <a:t>Alienation: </a:t>
            </a:r>
            <a:r>
              <a:rPr lang="en-US"/>
              <a:t>Peer victimization, also known as bullying, refers to repeated, unprovoked, harmful physical or psychological actions by one or more individuals against another. Bullying includes hitting, kicking, pushing, intimidating, name calling, teasing, taunting, and making threats. </a:t>
            </a:r>
          </a:p>
          <a:p>
            <a:pPr>
              <a:buFontTx/>
              <a:buChar char="•"/>
            </a:pPr>
            <a:r>
              <a:rPr lang="en-US"/>
              <a:t>Increases risk for depression</a:t>
            </a:r>
          </a:p>
          <a:p>
            <a:r>
              <a:rPr lang="en-US" b="1"/>
              <a:t>Depression:</a:t>
            </a:r>
            <a:r>
              <a:rPr lang="en-US"/>
              <a:t> As many as 8% of adolescents - girls are twice as likely as boys to develop the disorder </a:t>
            </a:r>
          </a:p>
          <a:p>
            <a:pPr>
              <a:buFontTx/>
              <a:buChar char="•"/>
            </a:pPr>
            <a:r>
              <a:rPr lang="en-US"/>
              <a:t>Adolescents suffering from depression are at an increased risk for illness, as well as for interpersonal and psychosocial difficulties including substance abuse and suicidal behavior </a:t>
            </a:r>
          </a:p>
          <a:p>
            <a:pPr>
              <a:buFontTx/>
              <a:buChar char="•"/>
            </a:pPr>
            <a:r>
              <a:rPr lang="en-US"/>
              <a:t>7% may commit suicide in the young adult the third leading cause of death in 10- to 24-year-olds </a:t>
            </a:r>
          </a:p>
          <a:p>
            <a:r>
              <a:rPr lang="en-US" b="1"/>
              <a:t>Aggression: </a:t>
            </a:r>
            <a:r>
              <a:rPr lang="en-US"/>
              <a:t>more in middle school - as many as 1/3  - boys more aggressive</a:t>
            </a:r>
          </a:p>
          <a:p>
            <a:endParaRPr lang="en-US"/>
          </a:p>
        </p:txBody>
      </p:sp>
    </p:spTree>
    <p:extLst>
      <p:ext uri="{BB962C8B-B14F-4D97-AF65-F5344CB8AC3E}">
        <p14:creationId xmlns:p14="http://schemas.microsoft.com/office/powerpoint/2010/main" val="3416982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EF1C5-0CF5-4B4F-BC03-BDCF4D6091E2}" type="slidenum">
              <a:rPr lang="en-US"/>
              <a:pPr/>
              <a:t>33</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b="1"/>
              <a:t>Alienation: </a:t>
            </a:r>
            <a:r>
              <a:rPr lang="en-US"/>
              <a:t>Peer victimization, also known as bullying, refers to repeated, unprovoked, harmful physical or psychological actions by one or more individuals against another. Bullying includes hitting, kicking, pushing, intimidating, name calling, teasing, taunting, and making threats. </a:t>
            </a:r>
          </a:p>
          <a:p>
            <a:pPr>
              <a:buFontTx/>
              <a:buChar char="•"/>
            </a:pPr>
            <a:r>
              <a:rPr lang="en-US"/>
              <a:t>Increases risk for depression</a:t>
            </a:r>
          </a:p>
          <a:p>
            <a:r>
              <a:rPr lang="en-US" b="1"/>
              <a:t>Depression:</a:t>
            </a:r>
            <a:r>
              <a:rPr lang="en-US"/>
              <a:t> As many as 8% of adolescents - girls are twice as likely as boys to develop the disorder </a:t>
            </a:r>
          </a:p>
          <a:p>
            <a:pPr>
              <a:buFontTx/>
              <a:buChar char="•"/>
            </a:pPr>
            <a:r>
              <a:rPr lang="en-US"/>
              <a:t>Adolescents suffering from depression are at an increased risk for illness, as well as for interpersonal and psychosocial difficulties including substance abuse and suicidal behavior </a:t>
            </a:r>
          </a:p>
          <a:p>
            <a:pPr>
              <a:buFontTx/>
              <a:buChar char="•"/>
            </a:pPr>
            <a:r>
              <a:rPr lang="en-US"/>
              <a:t>7% may commit suicide in the young adult the third leading cause of death in 10- to 24-year-olds </a:t>
            </a:r>
          </a:p>
          <a:p>
            <a:r>
              <a:rPr lang="en-US" b="1"/>
              <a:t>Aggression: </a:t>
            </a:r>
            <a:r>
              <a:rPr lang="en-US"/>
              <a:t>more in middle school - as many as 1/3  - boys more aggressive</a:t>
            </a:r>
          </a:p>
          <a:p>
            <a:endParaRPr lang="en-US"/>
          </a:p>
        </p:txBody>
      </p:sp>
    </p:spTree>
    <p:extLst>
      <p:ext uri="{BB962C8B-B14F-4D97-AF65-F5344CB8AC3E}">
        <p14:creationId xmlns:p14="http://schemas.microsoft.com/office/powerpoint/2010/main" val="139859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B66D0-1C2B-4243-9990-DFC78FF37476}" type="slidenum">
              <a:rPr lang="en-US"/>
              <a:pPr/>
              <a:t>34</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b="1"/>
              <a:t>Alienation: </a:t>
            </a:r>
            <a:r>
              <a:rPr lang="en-US"/>
              <a:t>Peer victimization, also known as bullying, refers to repeated, unprovoked, harmful physical or psychological actions by one or more individuals against another. Bullying includes hitting, kicking, pushing, intimidating, name calling, teasing, taunting, and making threats. </a:t>
            </a:r>
          </a:p>
          <a:p>
            <a:pPr>
              <a:buFontTx/>
              <a:buChar char="•"/>
            </a:pPr>
            <a:r>
              <a:rPr lang="en-US"/>
              <a:t>Increases risk for depression</a:t>
            </a:r>
          </a:p>
          <a:p>
            <a:r>
              <a:rPr lang="en-US" b="1"/>
              <a:t>Depression:</a:t>
            </a:r>
            <a:r>
              <a:rPr lang="en-US"/>
              <a:t> As many as 8% of adolescents - girls are twice as likely as boys to develop the disorder </a:t>
            </a:r>
          </a:p>
          <a:p>
            <a:pPr>
              <a:buFontTx/>
              <a:buChar char="•"/>
            </a:pPr>
            <a:r>
              <a:rPr lang="en-US"/>
              <a:t>Adolescents suffering from depression are at an increased risk for illness, as well as for interpersonal and psychosocial difficulties including substance abuse and suicidal behavior </a:t>
            </a:r>
          </a:p>
          <a:p>
            <a:pPr>
              <a:buFontTx/>
              <a:buChar char="•"/>
            </a:pPr>
            <a:r>
              <a:rPr lang="en-US"/>
              <a:t>7% may commit suicide in the young adult the third leading cause of death in 10- to 24-year-olds </a:t>
            </a:r>
          </a:p>
          <a:p>
            <a:r>
              <a:rPr lang="en-US" b="1"/>
              <a:t>Aggression: </a:t>
            </a:r>
            <a:r>
              <a:rPr lang="en-US"/>
              <a:t>more in middle school - as many as 1/3  - boys more aggressive</a:t>
            </a:r>
          </a:p>
          <a:p>
            <a:endParaRPr lang="en-US"/>
          </a:p>
        </p:txBody>
      </p:sp>
    </p:spTree>
    <p:extLst>
      <p:ext uri="{BB962C8B-B14F-4D97-AF65-F5344CB8AC3E}">
        <p14:creationId xmlns:p14="http://schemas.microsoft.com/office/powerpoint/2010/main" val="2290881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6023E-C5B1-4C4B-A776-017B269819C4}" type="slidenum">
              <a:rPr lang="en-US"/>
              <a:pPr/>
              <a:t>35</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b="1"/>
              <a:t>Home:</a:t>
            </a:r>
            <a:r>
              <a:rPr lang="en-US"/>
              <a:t> Males reported a much higher rate (6.1%) of gun-carrying at school than females (3%). YRBS  1.6 in FL</a:t>
            </a:r>
          </a:p>
          <a:p>
            <a:r>
              <a:rPr lang="en-US" b="1"/>
              <a:t>School: </a:t>
            </a:r>
            <a:r>
              <a:rPr lang="en-US"/>
              <a:t>others knew and encouraged them – discipline not the answer</a:t>
            </a:r>
          </a:p>
        </p:txBody>
      </p:sp>
    </p:spTree>
    <p:extLst>
      <p:ext uri="{BB962C8B-B14F-4D97-AF65-F5344CB8AC3E}">
        <p14:creationId xmlns:p14="http://schemas.microsoft.com/office/powerpoint/2010/main" val="4044908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5A50B-6C19-4A2F-88AC-9B7E2A100D0D}" type="slidenum">
              <a:rPr lang="en-US"/>
              <a:pPr/>
              <a:t>36</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b="1"/>
              <a:t>Home:</a:t>
            </a:r>
            <a:r>
              <a:rPr lang="en-US"/>
              <a:t> Males reported a much higher rate (6.1%) of gun-carrying at school than females (3%). YRBS  1.6 in FL</a:t>
            </a:r>
          </a:p>
          <a:p>
            <a:r>
              <a:rPr lang="en-US" b="1"/>
              <a:t>School: </a:t>
            </a:r>
            <a:r>
              <a:rPr lang="en-US"/>
              <a:t>others knew and encouraged them – discipline not the answer</a:t>
            </a:r>
          </a:p>
        </p:txBody>
      </p:sp>
    </p:spTree>
    <p:extLst>
      <p:ext uri="{BB962C8B-B14F-4D97-AF65-F5344CB8AC3E}">
        <p14:creationId xmlns:p14="http://schemas.microsoft.com/office/powerpoint/2010/main" val="2217995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45DB0-8395-497D-A94B-BCDE6D612CE6}" type="slidenum">
              <a:rPr lang="en-US"/>
              <a:pPr/>
              <a:t>37</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b="1"/>
              <a:t>Home:</a:t>
            </a:r>
            <a:r>
              <a:rPr lang="en-US"/>
              <a:t> Males reported a much higher rate (6.1%) of gun-carrying at school than females (3%). YRBS  1.6 in FL</a:t>
            </a:r>
          </a:p>
          <a:p>
            <a:r>
              <a:rPr lang="en-US" b="1"/>
              <a:t>School: </a:t>
            </a:r>
            <a:r>
              <a:rPr lang="en-US"/>
              <a:t>others knew and encouraged them – discipline not the answer</a:t>
            </a:r>
          </a:p>
        </p:txBody>
      </p:sp>
    </p:spTree>
    <p:extLst>
      <p:ext uri="{BB962C8B-B14F-4D97-AF65-F5344CB8AC3E}">
        <p14:creationId xmlns:p14="http://schemas.microsoft.com/office/powerpoint/2010/main" val="3495897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F87BE2-2474-474D-B670-66432825644D}" type="slidenum">
              <a:rPr lang="en-US"/>
              <a:pPr/>
              <a:t>38</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US" b="1"/>
              <a:t>Alienation: </a:t>
            </a:r>
            <a:r>
              <a:rPr lang="en-US"/>
              <a:t>Peer victimization, also known as bullying, refers to repeated, unprovoked, harmful physical or psychological actions by one or more individuals against another. Bullying includes hitting, kicking, pushing, intimidating, name calling, teasing, taunting, and making threats. </a:t>
            </a:r>
          </a:p>
          <a:p>
            <a:pPr>
              <a:buFontTx/>
              <a:buChar char="•"/>
            </a:pPr>
            <a:r>
              <a:rPr lang="en-US"/>
              <a:t>Increases risk for depression</a:t>
            </a:r>
          </a:p>
          <a:p>
            <a:r>
              <a:rPr lang="en-US" b="1"/>
              <a:t>Depression:</a:t>
            </a:r>
            <a:r>
              <a:rPr lang="en-US"/>
              <a:t> As many as 8% of adolescents - girls are twice as likely as boys to develop the disorder </a:t>
            </a:r>
          </a:p>
          <a:p>
            <a:pPr>
              <a:buFontTx/>
              <a:buChar char="•"/>
            </a:pPr>
            <a:r>
              <a:rPr lang="en-US"/>
              <a:t>Adolescents suffering from depression are at an increased risk for illness, as well as for interpersonal and psychosocial difficulties including substance abuse and suicidal behavior </a:t>
            </a:r>
          </a:p>
          <a:p>
            <a:pPr>
              <a:buFontTx/>
              <a:buChar char="•"/>
            </a:pPr>
            <a:r>
              <a:rPr lang="en-US"/>
              <a:t>7% may commit suicide in the young adult the third leading cause of death in 10- to 24-year-olds </a:t>
            </a:r>
          </a:p>
          <a:p>
            <a:r>
              <a:rPr lang="en-US" b="1"/>
              <a:t>Aggression: </a:t>
            </a:r>
            <a:r>
              <a:rPr lang="en-US"/>
              <a:t>more in middle school - as many as 1/3  - boys more aggressive</a:t>
            </a:r>
          </a:p>
          <a:p>
            <a:endParaRPr lang="en-US"/>
          </a:p>
        </p:txBody>
      </p:sp>
    </p:spTree>
    <p:extLst>
      <p:ext uri="{BB962C8B-B14F-4D97-AF65-F5344CB8AC3E}">
        <p14:creationId xmlns:p14="http://schemas.microsoft.com/office/powerpoint/2010/main" val="2949439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80680-5317-4769-8364-846F80E39B52}" type="slidenum">
              <a:rPr lang="en-US"/>
              <a:pPr/>
              <a:t>39</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b="1"/>
              <a:t>Home:</a:t>
            </a:r>
            <a:r>
              <a:rPr lang="en-US"/>
              <a:t> Males reported a much higher rate (6.1%) of gun-carrying at school than females (3%). YRBS  1.6 in FL</a:t>
            </a:r>
          </a:p>
          <a:p>
            <a:r>
              <a:rPr lang="en-US" b="1"/>
              <a:t>School: </a:t>
            </a:r>
            <a:r>
              <a:rPr lang="en-US"/>
              <a:t>others knew and encouraged them – discipline not the answer</a:t>
            </a:r>
          </a:p>
        </p:txBody>
      </p:sp>
    </p:spTree>
    <p:extLst>
      <p:ext uri="{BB962C8B-B14F-4D97-AF65-F5344CB8AC3E}">
        <p14:creationId xmlns:p14="http://schemas.microsoft.com/office/powerpoint/2010/main" val="1527811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6BDC7-2847-4CC3-BC12-ACF9BD784B50}" type="slidenum">
              <a:rPr lang="en-US"/>
              <a:pPr/>
              <a:t>40</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r>
              <a:rPr lang="en-US" b="1"/>
              <a:t>Alienation: </a:t>
            </a:r>
            <a:r>
              <a:rPr lang="en-US"/>
              <a:t>Peer victimization, also known as bullying, refers to repeated, unprovoked, harmful physical or psychological actions by one or more individuals against another. Bullying includes hitting, kicking, pushing, intimidating, name calling, teasing, taunting, and making threats. </a:t>
            </a:r>
          </a:p>
          <a:p>
            <a:pPr>
              <a:buFontTx/>
              <a:buChar char="•"/>
            </a:pPr>
            <a:r>
              <a:rPr lang="en-US"/>
              <a:t>Increases risk for depression</a:t>
            </a:r>
          </a:p>
          <a:p>
            <a:r>
              <a:rPr lang="en-US" b="1"/>
              <a:t>Depression:</a:t>
            </a:r>
            <a:r>
              <a:rPr lang="en-US"/>
              <a:t> As many as 8% of adolescents - girls are twice as likely as boys to develop the disorder </a:t>
            </a:r>
          </a:p>
          <a:p>
            <a:pPr>
              <a:buFontTx/>
              <a:buChar char="•"/>
            </a:pPr>
            <a:r>
              <a:rPr lang="en-US"/>
              <a:t>Adolescents suffering from depression are at an increased risk for illness, as well as for interpersonal and psychosocial difficulties including substance abuse and suicidal behavior </a:t>
            </a:r>
          </a:p>
          <a:p>
            <a:pPr>
              <a:buFontTx/>
              <a:buChar char="•"/>
            </a:pPr>
            <a:r>
              <a:rPr lang="en-US"/>
              <a:t>7% may commit suicide in the young adult the third leading cause of death in 10- to 24-year-olds </a:t>
            </a:r>
          </a:p>
          <a:p>
            <a:r>
              <a:rPr lang="en-US" b="1"/>
              <a:t>Aggression: </a:t>
            </a:r>
            <a:r>
              <a:rPr lang="en-US"/>
              <a:t>more in middle school - as many as 1/3  - boys more aggressive</a:t>
            </a:r>
          </a:p>
          <a:p>
            <a:endParaRPr lang="en-US"/>
          </a:p>
        </p:txBody>
      </p:sp>
    </p:spTree>
    <p:extLst>
      <p:ext uri="{BB962C8B-B14F-4D97-AF65-F5344CB8AC3E}">
        <p14:creationId xmlns:p14="http://schemas.microsoft.com/office/powerpoint/2010/main" val="137757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45D52-E586-4416-ACFB-273175D315D2}" type="slidenum">
              <a:rPr lang="en-US"/>
              <a:pPr/>
              <a:t>12</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Warning Signs: </a:t>
            </a:r>
            <a:r>
              <a:rPr lang="en-US" b="1"/>
              <a:t>change in behavior,</a:t>
            </a:r>
            <a:r>
              <a:rPr lang="en-US"/>
              <a:t> grades, violence, gang affiliation, drugs, prejudicial discipline problems</a:t>
            </a:r>
          </a:p>
          <a:p>
            <a:endParaRPr lang="en-US"/>
          </a:p>
          <a:p>
            <a:r>
              <a:rPr lang="en-US" b="1"/>
              <a:t>Continuum of anger</a:t>
            </a:r>
            <a:r>
              <a:rPr lang="en-US"/>
              <a:t> : hurt feelings-angry feelings- angry thoughts – angry threats- violent plans- violent acts.</a:t>
            </a:r>
          </a:p>
          <a:p>
            <a:endParaRPr lang="en-US" sz="1400"/>
          </a:p>
          <a:p>
            <a:r>
              <a:rPr lang="en-US" sz="1400"/>
              <a:t>nearly all of the school shooters identified in the literature made a threat prior to their acting upon it </a:t>
            </a:r>
            <a:endParaRPr lang="en-US" sz="900"/>
          </a:p>
          <a:p>
            <a:endParaRPr lang="en-US"/>
          </a:p>
        </p:txBody>
      </p:sp>
    </p:spTree>
    <p:extLst>
      <p:ext uri="{BB962C8B-B14F-4D97-AF65-F5344CB8AC3E}">
        <p14:creationId xmlns:p14="http://schemas.microsoft.com/office/powerpoint/2010/main" val="3235299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DD577-D607-45D4-8AF8-4B90A0759507}" type="slidenum">
              <a:rPr lang="en-US"/>
              <a:pPr/>
              <a:t>41</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pPr>
              <a:spcBef>
                <a:spcPct val="0"/>
              </a:spcBef>
            </a:pPr>
            <a:r>
              <a:rPr lang="en-US" sz="1000">
                <a:effectLst>
                  <a:outerShdw blurRad="38100" dist="38100" dir="2700000" algn="tl">
                    <a:srgbClr val="C0C0C0"/>
                  </a:outerShdw>
                </a:effectLst>
              </a:rPr>
              <a:t>60 Item Self Report</a:t>
            </a:r>
          </a:p>
          <a:p>
            <a:pPr lvl="1">
              <a:spcBef>
                <a:spcPct val="0"/>
              </a:spcBef>
            </a:pPr>
            <a:r>
              <a:rPr lang="en-US"/>
              <a:t>Flesch-Kincaid 3.0 grade reading level </a:t>
            </a:r>
          </a:p>
          <a:p>
            <a:pPr lvl="1">
              <a:spcBef>
                <a:spcPct val="0"/>
              </a:spcBef>
            </a:pPr>
            <a:r>
              <a:rPr lang="en-US"/>
              <a:t>Utilizes a 4 point Likert scale </a:t>
            </a:r>
          </a:p>
          <a:p>
            <a:pPr lvl="1">
              <a:spcBef>
                <a:spcPct val="0"/>
              </a:spcBef>
            </a:pPr>
            <a:r>
              <a:rPr lang="en-US"/>
              <a:t>Normative ratings for domains, percentiles for clusters.</a:t>
            </a:r>
          </a:p>
          <a:p>
            <a:pPr lvl="1">
              <a:spcBef>
                <a:spcPct val="0"/>
              </a:spcBef>
            </a:pPr>
            <a:r>
              <a:rPr lang="en-US"/>
              <a:t>Validity Scales</a:t>
            </a:r>
          </a:p>
          <a:p>
            <a:pPr lvl="2">
              <a:spcBef>
                <a:spcPct val="0"/>
              </a:spcBef>
            </a:pPr>
            <a:r>
              <a:rPr lang="en-US" sz="1400"/>
              <a:t>Socially desirable pattern of endorsement</a:t>
            </a:r>
          </a:p>
          <a:p>
            <a:pPr lvl="2">
              <a:spcBef>
                <a:spcPct val="0"/>
              </a:spcBef>
            </a:pPr>
            <a:r>
              <a:rPr lang="en-US" sz="1400"/>
              <a:t>Inconsistency of response</a:t>
            </a:r>
          </a:p>
          <a:p>
            <a:pPr>
              <a:spcBef>
                <a:spcPct val="0"/>
              </a:spcBef>
            </a:pPr>
            <a:endParaRPr lang="en-US" sz="1000" b="1"/>
          </a:p>
          <a:p>
            <a:pPr>
              <a:spcBef>
                <a:spcPct val="0"/>
              </a:spcBef>
            </a:pPr>
            <a:endParaRPr lang="en-US" sz="1000" b="1"/>
          </a:p>
          <a:p>
            <a:pPr>
              <a:spcBef>
                <a:spcPct val="0"/>
              </a:spcBef>
            </a:pPr>
            <a:r>
              <a:rPr lang="en-US" sz="1000" b="1"/>
              <a:t>Criterion-related validity; (a) </a:t>
            </a:r>
            <a:r>
              <a:rPr lang="en-US" sz="1000"/>
              <a:t>demonstrated in demographically-matched psychiatric group (</a:t>
            </a:r>
            <a:r>
              <a:rPr lang="en-US" sz="1000" i="1"/>
              <a:t>n</a:t>
            </a:r>
            <a:r>
              <a:rPr lang="en-US" sz="1000"/>
              <a:t> = 29) who were not at risk for violence.  All three domains, dm alien agg fam/home cope clusters. Total score?</a:t>
            </a:r>
          </a:p>
          <a:p>
            <a:pPr>
              <a:spcBef>
                <a:spcPct val="0"/>
              </a:spcBef>
            </a:pPr>
            <a:endParaRPr lang="en-US" sz="1000"/>
          </a:p>
          <a:p>
            <a:r>
              <a:rPr lang="en-US" b="1">
                <a:effectLst>
                  <a:outerShdw blurRad="38100" dist="38100" dir="2700000" algn="tl">
                    <a:srgbClr val="C0C0C0"/>
                  </a:outerShdw>
                </a:effectLst>
              </a:rPr>
              <a:t>EBD Students in general demonstrated what are domains?</a:t>
            </a:r>
          </a:p>
          <a:p>
            <a:pPr lvl="2"/>
            <a:r>
              <a:rPr lang="en-US">
                <a:effectLst>
                  <a:outerShdw blurRad="38100" dist="38100" dir="2700000" algn="tl">
                    <a:srgbClr val="C0C0C0"/>
                  </a:outerShdw>
                </a:effectLst>
              </a:rPr>
              <a:t>Higher incidence of poor health</a:t>
            </a:r>
          </a:p>
          <a:p>
            <a:pPr lvl="2"/>
            <a:r>
              <a:rPr lang="en-US">
                <a:effectLst>
                  <a:outerShdw blurRad="38100" dist="38100" dir="2700000" algn="tl">
                    <a:srgbClr val="C0C0C0"/>
                  </a:outerShdw>
                </a:effectLst>
              </a:rPr>
              <a:t>Decreased likelihood to accept others ideas</a:t>
            </a:r>
          </a:p>
          <a:p>
            <a:pPr lvl="2"/>
            <a:r>
              <a:rPr lang="en-US">
                <a:effectLst>
                  <a:outerShdw blurRad="38100" dist="38100" dir="2700000" algn="tl">
                    <a:srgbClr val="C0C0C0"/>
                  </a:outerShdw>
                </a:effectLst>
              </a:rPr>
              <a:t>Higher drug &amp; alcohol use...  HS more than MS</a:t>
            </a:r>
          </a:p>
          <a:p>
            <a:pPr lvl="2"/>
            <a:r>
              <a:rPr lang="en-US">
                <a:effectLst>
                  <a:outerShdw blurRad="38100" dist="38100" dir="2700000" algn="tl">
                    <a:srgbClr val="C0C0C0"/>
                  </a:outerShdw>
                </a:effectLst>
              </a:rPr>
              <a:t>Greater likelihood of abuse… Females more than males</a:t>
            </a:r>
          </a:p>
          <a:p>
            <a:pPr lvl="2"/>
            <a:endParaRPr lang="en-US">
              <a:effectLst>
                <a:outerShdw blurRad="38100" dist="38100" dir="2700000" algn="tl">
                  <a:srgbClr val="C0C0C0"/>
                </a:outerShdw>
              </a:effectLst>
            </a:endParaRPr>
          </a:p>
          <a:p>
            <a:r>
              <a:rPr lang="en-US">
                <a:effectLst>
                  <a:outerShdw blurRad="38100" dist="38100" dir="2700000" algn="tl">
                    <a:srgbClr val="C0C0C0"/>
                  </a:outerShdw>
                </a:effectLst>
              </a:rPr>
              <a:t>MS Students with EBD demonstrated…</a:t>
            </a:r>
          </a:p>
          <a:p>
            <a:pPr lvl="2"/>
            <a:r>
              <a:rPr lang="en-US">
                <a:effectLst>
                  <a:outerShdw blurRad="38100" dist="38100" dir="2700000" algn="tl">
                    <a:srgbClr val="C0C0C0"/>
                  </a:outerShdw>
                </a:effectLst>
              </a:rPr>
              <a:t>Increased stress</a:t>
            </a:r>
          </a:p>
          <a:p>
            <a:pPr lvl="2"/>
            <a:r>
              <a:rPr lang="en-US">
                <a:effectLst>
                  <a:outerShdw blurRad="38100" dist="38100" dir="2700000" algn="tl">
                    <a:srgbClr val="C0C0C0"/>
                  </a:outerShdw>
                </a:effectLst>
              </a:rPr>
              <a:t>Decreased coping skills</a:t>
            </a:r>
          </a:p>
          <a:p>
            <a:endParaRPr lang="en-US"/>
          </a:p>
        </p:txBody>
      </p:sp>
    </p:spTree>
    <p:extLst>
      <p:ext uri="{BB962C8B-B14F-4D97-AF65-F5344CB8AC3E}">
        <p14:creationId xmlns:p14="http://schemas.microsoft.com/office/powerpoint/2010/main" val="4161298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52B84-1DEC-416E-A5D2-6155A40947DC}" type="slidenum">
              <a:rPr lang="en-US"/>
              <a:pPr/>
              <a:t>43</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r>
              <a:rPr lang="en-US"/>
              <a:t>Qualitative classification</a:t>
            </a:r>
          </a:p>
          <a:p>
            <a:endParaRPr lang="en-US"/>
          </a:p>
        </p:txBody>
      </p:sp>
    </p:spTree>
    <p:extLst>
      <p:ext uri="{BB962C8B-B14F-4D97-AF65-F5344CB8AC3E}">
        <p14:creationId xmlns:p14="http://schemas.microsoft.com/office/powerpoint/2010/main" val="146778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30C2E-1CF2-4B8B-B0C5-B963A12BE668}" type="slidenum">
              <a:rPr lang="en-US"/>
              <a:pPr/>
              <a:t>44</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9725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6F71B-C419-4C00-BD57-EA23D4ECE455}" type="slidenum">
              <a:rPr lang="en-US"/>
              <a:pPr/>
              <a:t>45</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678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EF1C5-0CF5-4B4F-BC03-BDCF4D6091E2}" type="slidenum">
              <a:rPr lang="en-US"/>
              <a:pPr/>
              <a:t>46</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b="1"/>
              <a:t>Alienation: </a:t>
            </a:r>
            <a:r>
              <a:rPr lang="en-US"/>
              <a:t>Peer victimization, also known as bullying, refers to repeated, unprovoked, harmful physical or psychological actions by one or more individuals against another. Bullying includes hitting, kicking, pushing, intimidating, name calling, teasing, taunting, and making threats. </a:t>
            </a:r>
          </a:p>
          <a:p>
            <a:pPr>
              <a:buFontTx/>
              <a:buChar char="•"/>
            </a:pPr>
            <a:r>
              <a:rPr lang="en-US"/>
              <a:t>Increases risk for depression</a:t>
            </a:r>
          </a:p>
          <a:p>
            <a:r>
              <a:rPr lang="en-US" b="1"/>
              <a:t>Depression:</a:t>
            </a:r>
            <a:r>
              <a:rPr lang="en-US"/>
              <a:t> As many as 8% of adolescents - girls are twice as likely as boys to develop the disorder </a:t>
            </a:r>
          </a:p>
          <a:p>
            <a:pPr>
              <a:buFontTx/>
              <a:buChar char="•"/>
            </a:pPr>
            <a:r>
              <a:rPr lang="en-US"/>
              <a:t>Adolescents suffering from depression are at an increased risk for illness, as well as for interpersonal and psychosocial difficulties including substance abuse and suicidal behavior </a:t>
            </a:r>
          </a:p>
          <a:p>
            <a:pPr>
              <a:buFontTx/>
              <a:buChar char="•"/>
            </a:pPr>
            <a:r>
              <a:rPr lang="en-US"/>
              <a:t>7% may commit suicide in the young adult the third leading cause of death in 10- to 24-year-olds </a:t>
            </a:r>
          </a:p>
          <a:p>
            <a:r>
              <a:rPr lang="en-US" b="1"/>
              <a:t>Aggression: </a:t>
            </a:r>
            <a:r>
              <a:rPr lang="en-US"/>
              <a:t>more in middle school - as many as 1/3  - boys more aggressive</a:t>
            </a:r>
          </a:p>
          <a:p>
            <a:endParaRPr lang="en-US"/>
          </a:p>
        </p:txBody>
      </p:sp>
    </p:spTree>
    <p:extLst>
      <p:ext uri="{BB962C8B-B14F-4D97-AF65-F5344CB8AC3E}">
        <p14:creationId xmlns:p14="http://schemas.microsoft.com/office/powerpoint/2010/main" val="453706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C0F5C-BD78-4536-999B-13384575A058}" type="slidenum">
              <a:rPr lang="en-US"/>
              <a:pPr/>
              <a:t>48</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r>
              <a:rPr lang="en-US"/>
              <a:t>The measure provides the user with an overall Threat Classification (i.e., Extreme Clinical risk factors, High Clinical risk factors, Moderate Clinical risk factors, Low Clinical risk factors) as well as additional cluster scores including Precipitating Factors, Early Precipitating Factors, Late Precipitating Factors, Predisposing Factors, Impulsivity, and the ACUTE Total score. </a:t>
            </a:r>
          </a:p>
          <a:p>
            <a:endParaRPr lang="en-US"/>
          </a:p>
          <a:p>
            <a:r>
              <a:rPr lang="en-US"/>
              <a:t>The ACUTE is designed to be used in a variety of situations and settings including emergency room, inpatient care, outpatient care, schools, and research, and can be used by a number of psychiatric/psychological personnel including physicians, psychiatrists, school psychologists, clinical psychologists, psychiatric nurses, and licensed clinical social workers. In addition, the ACUTE may be useful in assessing adverse drug reaction </a:t>
            </a:r>
          </a:p>
          <a:p>
            <a:endParaRPr lang="en-US"/>
          </a:p>
          <a:p>
            <a:r>
              <a:rPr lang="en-US"/>
              <a:t>.</a:t>
            </a:r>
            <a:br>
              <a:rPr lang="en-US"/>
            </a:br>
            <a:br>
              <a:rPr lang="en-US"/>
            </a:br>
            <a:endParaRPr lang="en-US"/>
          </a:p>
        </p:txBody>
      </p:sp>
    </p:spTree>
    <p:extLst>
      <p:ext uri="{BB962C8B-B14F-4D97-AF65-F5344CB8AC3E}">
        <p14:creationId xmlns:p14="http://schemas.microsoft.com/office/powerpoint/2010/main" val="2466251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66D85-F428-441F-A3EF-4ECBAB5843EB}" type="slidenum">
              <a:rPr lang="en-US"/>
              <a:pPr/>
              <a:t>49</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b="1"/>
              <a:t>Stress:</a:t>
            </a:r>
            <a:r>
              <a:rPr lang="en-US"/>
              <a:t> the effects of stress may be cumulative (DHHS, 2001) and may account for a significant percentage of the variance in behavior commonly attributed to mental health problems (Plancherel, Bolognini, Bettschart, Dumont, &amp; Halfon, 1997).  </a:t>
            </a:r>
          </a:p>
          <a:p>
            <a:pPr>
              <a:buFontTx/>
              <a:buChar char="•"/>
            </a:pPr>
            <a:r>
              <a:rPr lang="en-US"/>
              <a:t>Compas (1987) suggested a strong association among self-reported stressful life events and degree of psychological functioning, behavioral functioning, and physical well being among adolescents.</a:t>
            </a:r>
          </a:p>
          <a:p>
            <a:pPr>
              <a:buFontTx/>
              <a:buChar char="•"/>
            </a:pPr>
            <a:r>
              <a:rPr lang="en-US"/>
              <a:t> There is near consensus in the literature that poor resilience to negative or stressful life experiences are often implicated in the development of behavioral and/or psychological disorders, (Doll &amp; Lyon, 1998), such as depression, impaired self-esteem, and social rejection (Schwartz, Dodge, &amp; Coie, 1994), which in turn may become the source of further stress </a:t>
            </a:r>
          </a:p>
          <a:p>
            <a:endParaRPr lang="en-US"/>
          </a:p>
        </p:txBody>
      </p:sp>
    </p:spTree>
    <p:extLst>
      <p:ext uri="{BB962C8B-B14F-4D97-AF65-F5344CB8AC3E}">
        <p14:creationId xmlns:p14="http://schemas.microsoft.com/office/powerpoint/2010/main" val="1313349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658F8-5F90-4203-BA9F-4A02F9DDAA16}" type="slidenum">
              <a:rPr lang="en-US"/>
              <a:pPr/>
              <a:t>50</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pPr>
              <a:lnSpc>
                <a:spcPct val="80000"/>
              </a:lnSpc>
            </a:pPr>
            <a:endParaRPr lang="en-US" sz="1000"/>
          </a:p>
        </p:txBody>
      </p:sp>
    </p:spTree>
    <p:extLst>
      <p:ext uri="{BB962C8B-B14F-4D97-AF65-F5344CB8AC3E}">
        <p14:creationId xmlns:p14="http://schemas.microsoft.com/office/powerpoint/2010/main" val="3599805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00154-E2C2-4016-B163-88FF76B7A399}" type="slidenum">
              <a:rPr lang="en-US">
                <a:solidFill>
                  <a:srgbClr val="000000"/>
                </a:solidFill>
              </a:rPr>
              <a:pPr/>
              <a:t>53</a:t>
            </a:fld>
            <a:endParaRPr lang="en-US">
              <a:solidFill>
                <a:srgbClr val="000000"/>
              </a:solidFill>
            </a:endParaRPr>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958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F799D-EDAC-4075-A70C-B9EBDBA66F5F}" type="slidenum">
              <a:rPr lang="en-US"/>
              <a:pPr/>
              <a:t>13</a:t>
            </a:fld>
            <a:endParaRPr 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r>
              <a:rPr lang="en-US" sz="900" b="1">
                <a:effectLst>
                  <a:outerShdw blurRad="38100" dist="38100" dir="2700000" algn="tl">
                    <a:srgbClr val="C0C0C0"/>
                  </a:outerShdw>
                </a:effectLst>
              </a:rPr>
              <a:t>Threat</a:t>
            </a:r>
            <a:r>
              <a:rPr lang="en-US" sz="900"/>
              <a:t> -</a:t>
            </a:r>
            <a:r>
              <a:rPr lang="en-US"/>
              <a:t> </a:t>
            </a:r>
            <a:r>
              <a:rPr lang="en-US" sz="800"/>
              <a:t>An expression of intent to do harm. Threats may be direct or indirect, specific and detailed or general, well thought out or impulsive, veiled, conditional, or implied, written, or spoken. (Reddy et al.). </a:t>
            </a:r>
          </a:p>
          <a:p>
            <a:endParaRPr lang="en-US"/>
          </a:p>
          <a:p>
            <a:endParaRPr lang="en-US"/>
          </a:p>
        </p:txBody>
      </p:sp>
    </p:spTree>
    <p:extLst>
      <p:ext uri="{BB962C8B-B14F-4D97-AF65-F5344CB8AC3E}">
        <p14:creationId xmlns:p14="http://schemas.microsoft.com/office/powerpoint/2010/main" val="340962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61E0F-7F3A-4DC8-A8A8-CCD2D1027EAF}" type="slidenum">
              <a:rPr lang="en-US"/>
              <a:pPr/>
              <a:t>14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sz="900" b="1">
                <a:effectLst>
                  <a:outerShdw blurRad="38100" dist="38100" dir="2700000" algn="tl">
                    <a:srgbClr val="C0C0C0"/>
                  </a:outerShdw>
                </a:effectLst>
              </a:rPr>
              <a:t>Threat</a:t>
            </a:r>
            <a:r>
              <a:rPr lang="en-US" sz="900"/>
              <a:t> -</a:t>
            </a:r>
            <a:r>
              <a:rPr lang="en-US"/>
              <a:t> </a:t>
            </a:r>
            <a:r>
              <a:rPr lang="en-US" sz="800"/>
              <a:t>An expression of intent to do harm. Threats may be direct or indirect, specific and detailed or general, well thought out or impulsive, veiled, conditional, or implied, written, or spoken. (Reddy et al.). </a:t>
            </a:r>
          </a:p>
          <a:p>
            <a:endParaRPr lang="en-US"/>
          </a:p>
          <a:p>
            <a:endParaRPr lang="en-US"/>
          </a:p>
        </p:txBody>
      </p:sp>
    </p:spTree>
    <p:extLst>
      <p:ext uri="{BB962C8B-B14F-4D97-AF65-F5344CB8AC3E}">
        <p14:creationId xmlns:p14="http://schemas.microsoft.com/office/powerpoint/2010/main" val="416448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E2BF9-F355-4B84-8449-922724E7E7D0}" type="slidenum">
              <a:rPr lang="en-US"/>
              <a:pPr/>
              <a:t>15</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938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66D85-F428-441F-A3EF-4ECBAB5843EB}" type="slidenum">
              <a:rPr lang="en-US"/>
              <a:pPr/>
              <a:t>16</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b="1"/>
              <a:t>Stress:</a:t>
            </a:r>
            <a:r>
              <a:rPr lang="en-US"/>
              <a:t> the effects of stress may be cumulative (DHHS, 2001) and may account for a significant percentage of the variance in behavior commonly attributed to mental health problems (Plancherel, Bolognini, Bettschart, Dumont, &amp; Halfon, 1997).  </a:t>
            </a:r>
          </a:p>
          <a:p>
            <a:pPr>
              <a:buFontTx/>
              <a:buChar char="•"/>
            </a:pPr>
            <a:r>
              <a:rPr lang="en-US"/>
              <a:t>Compas (1987) suggested a strong association among self-reported stressful life events and degree of psychological functioning, behavioral functioning, and physical well being among adolescents.</a:t>
            </a:r>
          </a:p>
          <a:p>
            <a:pPr>
              <a:buFontTx/>
              <a:buChar char="•"/>
            </a:pPr>
            <a:r>
              <a:rPr lang="en-US"/>
              <a:t> There is near consensus in the literature that poor resilience to negative or stressful life experiences are often implicated in the development of behavioral and/or psychological disorders, (Doll &amp; Lyon, 1998), such as depression, impaired self-esteem, and social rejection (Schwartz, Dodge, &amp; Coie, 1994), which in turn may become the source of further stress </a:t>
            </a:r>
          </a:p>
          <a:p>
            <a:endParaRPr lang="en-US"/>
          </a:p>
        </p:txBody>
      </p:sp>
    </p:spTree>
    <p:extLst>
      <p:ext uri="{BB962C8B-B14F-4D97-AF65-F5344CB8AC3E}">
        <p14:creationId xmlns:p14="http://schemas.microsoft.com/office/powerpoint/2010/main" val="71167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BA9888-937B-46DE-94BF-87C9C6DD861B}" type="slidenum">
              <a:rPr lang="en-US"/>
              <a:pPr/>
              <a:t>17</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b="1"/>
              <a:t>Stress:</a:t>
            </a:r>
            <a:r>
              <a:rPr lang="en-US"/>
              <a:t> the effects of stress may be cumulative (DHHS, 2001) and may account for a significant percentage of the variance in behavior commonly attributed to mental health problems (Plancherel, Bolognini, Bettschart, Dumont, &amp; Halfon, 1997).  </a:t>
            </a:r>
          </a:p>
          <a:p>
            <a:pPr>
              <a:buFontTx/>
              <a:buChar char="•"/>
            </a:pPr>
            <a:r>
              <a:rPr lang="en-US"/>
              <a:t>Compas (1987) suggested a strong association among self-reported stressful life events and degree of psychological functioning, behavioral functioning, and physical well being among adolescents.</a:t>
            </a:r>
          </a:p>
          <a:p>
            <a:pPr>
              <a:buFontTx/>
              <a:buChar char="•"/>
            </a:pPr>
            <a:r>
              <a:rPr lang="en-US"/>
              <a:t> There is near consensus in the literature that poor resilience to negative or stressful life experiences are often implicated in the development of behavioral and/or psychological disorders, (Doll &amp; Lyon, 1998), such as depression, impaired self-esteem, and social rejection (Schwartz, Dodge, &amp; Coie, 1994), which in turn may become the source of further stress </a:t>
            </a:r>
          </a:p>
          <a:p>
            <a:endParaRPr lang="en-US"/>
          </a:p>
        </p:txBody>
      </p:sp>
    </p:spTree>
    <p:extLst>
      <p:ext uri="{BB962C8B-B14F-4D97-AF65-F5344CB8AC3E}">
        <p14:creationId xmlns:p14="http://schemas.microsoft.com/office/powerpoint/2010/main" val="282110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9B45A-787B-496D-AC10-12450EB23FEB}" type="slidenum">
              <a:rPr lang="en-US"/>
              <a:pPr/>
              <a:t>18</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b="1"/>
              <a:t>Stress:</a:t>
            </a:r>
            <a:r>
              <a:rPr lang="en-US"/>
              <a:t> the effects of stress may be cumulative (DHHS, 2001) and may account for a significant percentage of the variance in behavior commonly attributed to mental health problems (Plancherel, Bolognini, Bettschart, Dumont, &amp; Halfon, 1997).  </a:t>
            </a:r>
          </a:p>
          <a:p>
            <a:pPr>
              <a:buFontTx/>
              <a:buChar char="•"/>
            </a:pPr>
            <a:r>
              <a:rPr lang="en-US"/>
              <a:t>Compas (1987) suggested a strong association among self-reported stressful life events and degree of psychological functioning, behavioral functioning, and physical well being among adolescents.</a:t>
            </a:r>
          </a:p>
          <a:p>
            <a:pPr>
              <a:buFontTx/>
              <a:buChar char="•"/>
            </a:pPr>
            <a:r>
              <a:rPr lang="en-US"/>
              <a:t> There is near consensus in the literature that poor resilience to negative or stressful life experiences are often implicated in the development of behavioral and/or psychological disorders, (Doll &amp; Lyon, 1998), such as depression, impaired self-esteem, and social rejection (Schwartz, Dodge, &amp; Coie, 1994), which in turn may become the source of further stress </a:t>
            </a:r>
          </a:p>
          <a:p>
            <a:endParaRPr lang="en-US"/>
          </a:p>
        </p:txBody>
      </p:sp>
    </p:spTree>
    <p:extLst>
      <p:ext uri="{BB962C8B-B14F-4D97-AF65-F5344CB8AC3E}">
        <p14:creationId xmlns:p14="http://schemas.microsoft.com/office/powerpoint/2010/main" val="2807224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pPr lvl="0"/>
            <a:r>
              <a:rPr lang="en-US" noProof="0"/>
              <a:t>Click to edit Master subtitle style</a:t>
            </a:r>
          </a:p>
        </p:txBody>
      </p:sp>
      <p:sp>
        <p:nvSpPr>
          <p:cNvPr id="3076"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endParaRPr lang="en-US"/>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en-US"/>
          </a:p>
        </p:txBody>
      </p:sp>
      <p:sp>
        <p:nvSpPr>
          <p:cNvPr id="3078"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12764ED9-FB78-4DC2-B10A-E9A6DB77557D}" type="slidenum">
              <a:rPr lang="en-US"/>
              <a:pPr/>
              <a:t>‹#›</a:t>
            </a:fld>
            <a:endParaRPr lang="en-US"/>
          </a:p>
        </p:txBody>
      </p:sp>
      <p:pic>
        <p:nvPicPr>
          <p:cNvPr id="3079" name="Picture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F61651-38BE-4DA0-BB21-683E54D992BA}" type="slidenum">
              <a:rPr lang="en-US"/>
              <a:pPr/>
              <a:t>‹#›</a:t>
            </a:fld>
            <a:endParaRPr lang="en-US"/>
          </a:p>
        </p:txBody>
      </p:sp>
    </p:spTree>
    <p:extLst>
      <p:ext uri="{BB962C8B-B14F-4D97-AF65-F5344CB8AC3E}">
        <p14:creationId xmlns:p14="http://schemas.microsoft.com/office/powerpoint/2010/main" val="111534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6466A2-314E-4961-8890-0FFCA35BD2E5}" type="slidenum">
              <a:rPr lang="en-US"/>
              <a:pPr/>
              <a:t>‹#›</a:t>
            </a:fld>
            <a:endParaRPr lang="en-US"/>
          </a:p>
        </p:txBody>
      </p:sp>
    </p:spTree>
    <p:extLst>
      <p:ext uri="{BB962C8B-B14F-4D97-AF65-F5344CB8AC3E}">
        <p14:creationId xmlns:p14="http://schemas.microsoft.com/office/powerpoint/2010/main" val="2475613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Table Placeholder 2"/>
          <p:cNvSpPr>
            <a:spLocks noGrp="1"/>
          </p:cNvSpPr>
          <p:nvPr>
            <p:ph type="tbl" idx="1"/>
          </p:nvPr>
        </p:nvSpPr>
        <p:spPr>
          <a:xfrm>
            <a:off x="457200" y="1885950"/>
            <a:ext cx="8178800" cy="4171950"/>
          </a:xfrm>
        </p:spPr>
        <p:txBody>
          <a:bodyPr/>
          <a:lstStyle/>
          <a:p>
            <a:endParaRPr lang="en-US"/>
          </a:p>
        </p:txBody>
      </p:sp>
      <p:sp>
        <p:nvSpPr>
          <p:cNvPr id="4" name="Date Placeholder 3"/>
          <p:cNvSpPr>
            <a:spLocks noGrp="1"/>
          </p:cNvSpPr>
          <p:nvPr>
            <p:ph type="dt" sz="half" idx="10"/>
          </p:nvPr>
        </p:nvSpPr>
        <p:spPr>
          <a:xfrm>
            <a:off x="431800" y="622935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2935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31000" y="6229350"/>
            <a:ext cx="1905000" cy="457200"/>
          </a:xfrm>
        </p:spPr>
        <p:txBody>
          <a:bodyPr/>
          <a:lstStyle>
            <a:lvl1pPr>
              <a:defRPr/>
            </a:lvl1pPr>
          </a:lstStyle>
          <a:p>
            <a:fld id="{74ECBEF1-5667-4D09-9CE3-9E6C1757D213}" type="slidenum">
              <a:rPr lang="en-US"/>
              <a:pPr/>
              <a:t>‹#›</a:t>
            </a:fld>
            <a:endParaRPr lang="en-US"/>
          </a:p>
        </p:txBody>
      </p:sp>
    </p:spTree>
    <p:extLst>
      <p:ext uri="{BB962C8B-B14F-4D97-AF65-F5344CB8AC3E}">
        <p14:creationId xmlns:p14="http://schemas.microsoft.com/office/powerpoint/2010/main" val="1192427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Content Placeholder 2"/>
          <p:cNvSpPr>
            <a:spLocks noGrp="1"/>
          </p:cNvSpPr>
          <p:nvPr>
            <p:ph sz="half" idx="1"/>
          </p:nvPr>
        </p:nvSpPr>
        <p:spPr>
          <a:xfrm>
            <a:off x="457200" y="188595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22800" y="1885950"/>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22800" y="4048125"/>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31800" y="622935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2935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31000" y="6229350"/>
            <a:ext cx="1905000" cy="457200"/>
          </a:xfrm>
        </p:spPr>
        <p:txBody>
          <a:bodyPr/>
          <a:lstStyle>
            <a:lvl1pPr>
              <a:defRPr/>
            </a:lvl1pPr>
          </a:lstStyle>
          <a:p>
            <a:fld id="{51F54E17-76C8-4080-A84C-AD8687F92C6B}" type="slidenum">
              <a:rPr lang="en-US"/>
              <a:pPr/>
              <a:t>‹#›</a:t>
            </a:fld>
            <a:endParaRPr lang="en-US"/>
          </a:p>
        </p:txBody>
      </p:sp>
    </p:spTree>
    <p:extLst>
      <p:ext uri="{BB962C8B-B14F-4D97-AF65-F5344CB8AC3E}">
        <p14:creationId xmlns:p14="http://schemas.microsoft.com/office/powerpoint/2010/main" val="64073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228600"/>
            <a:ext cx="8229600" cy="582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31800" y="622935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2935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31000" y="6229350"/>
            <a:ext cx="1905000" cy="457200"/>
          </a:xfrm>
        </p:spPr>
        <p:txBody>
          <a:bodyPr/>
          <a:lstStyle>
            <a:lvl1pPr>
              <a:defRPr/>
            </a:lvl1pPr>
          </a:lstStyle>
          <a:p>
            <a:fld id="{8FADDFD3-7F23-4A07-8415-38EE29CC3CD7}" type="slidenum">
              <a:rPr lang="en-US"/>
              <a:pPr/>
              <a:t>‹#›</a:t>
            </a:fld>
            <a:endParaRPr lang="en-US"/>
          </a:p>
        </p:txBody>
      </p:sp>
    </p:spTree>
    <p:extLst>
      <p:ext uri="{BB962C8B-B14F-4D97-AF65-F5344CB8AC3E}">
        <p14:creationId xmlns:p14="http://schemas.microsoft.com/office/powerpoint/2010/main" val="2103681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457200" y="1885950"/>
            <a:ext cx="8178800" cy="4171950"/>
          </a:xfrm>
        </p:spPr>
        <p:txBody>
          <a:bodyPr/>
          <a:lstStyle/>
          <a:p>
            <a:endParaRPr lang="en-US"/>
          </a:p>
        </p:txBody>
      </p:sp>
      <p:sp>
        <p:nvSpPr>
          <p:cNvPr id="4" name="Date Placeholder 3"/>
          <p:cNvSpPr>
            <a:spLocks noGrp="1"/>
          </p:cNvSpPr>
          <p:nvPr>
            <p:ph type="dt" sz="half" idx="10"/>
          </p:nvPr>
        </p:nvSpPr>
        <p:spPr>
          <a:xfrm>
            <a:off x="431800" y="622935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2935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31000" y="6229350"/>
            <a:ext cx="1905000" cy="457200"/>
          </a:xfrm>
        </p:spPr>
        <p:txBody>
          <a:bodyPr/>
          <a:lstStyle>
            <a:lvl1pPr>
              <a:defRPr/>
            </a:lvl1pPr>
          </a:lstStyle>
          <a:p>
            <a:fld id="{B98D6878-E883-4B80-9B75-CF2534AEE87A}" type="slidenum">
              <a:rPr lang="en-US"/>
              <a:pPr/>
              <a:t>‹#›</a:t>
            </a:fld>
            <a:endParaRPr lang="en-US"/>
          </a:p>
        </p:txBody>
      </p:sp>
    </p:spTree>
    <p:extLst>
      <p:ext uri="{BB962C8B-B14F-4D97-AF65-F5344CB8AC3E}">
        <p14:creationId xmlns:p14="http://schemas.microsoft.com/office/powerpoint/2010/main" val="3235254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457200" y="188595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22800" y="1885950"/>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22800" y="4048125"/>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31800" y="622935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2935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31000" y="6229350"/>
            <a:ext cx="1905000" cy="457200"/>
          </a:xfrm>
        </p:spPr>
        <p:txBody>
          <a:bodyPr/>
          <a:lstStyle>
            <a:lvl1pPr>
              <a:defRPr/>
            </a:lvl1pPr>
          </a:lstStyle>
          <a:p>
            <a:fld id="{9836AC25-2CAA-419F-84CF-946D18339E32}" type="slidenum">
              <a:rPr lang="en-US"/>
              <a:pPr/>
              <a:t>‹#›</a:t>
            </a:fld>
            <a:endParaRPr lang="en-US"/>
          </a:p>
        </p:txBody>
      </p:sp>
    </p:spTree>
    <p:extLst>
      <p:ext uri="{BB962C8B-B14F-4D97-AF65-F5344CB8AC3E}">
        <p14:creationId xmlns:p14="http://schemas.microsoft.com/office/powerpoint/2010/main" val="140420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6E94EA-C25F-49C5-A172-58B50AA50097}" type="slidenum">
              <a:rPr lang="en-US"/>
              <a:pPr/>
              <a:t>‹#›</a:t>
            </a:fld>
            <a:endParaRPr lang="en-US"/>
          </a:p>
        </p:txBody>
      </p:sp>
    </p:spTree>
    <p:extLst>
      <p:ext uri="{BB962C8B-B14F-4D97-AF65-F5344CB8AC3E}">
        <p14:creationId xmlns:p14="http://schemas.microsoft.com/office/powerpoint/2010/main" val="317954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ED569E-908B-45F3-8274-CD221FBAD8EB}" type="slidenum">
              <a:rPr lang="en-US"/>
              <a:pPr/>
              <a:t>‹#›</a:t>
            </a:fld>
            <a:endParaRPr lang="en-US"/>
          </a:p>
        </p:txBody>
      </p:sp>
    </p:spTree>
    <p:extLst>
      <p:ext uri="{BB962C8B-B14F-4D97-AF65-F5344CB8AC3E}">
        <p14:creationId xmlns:p14="http://schemas.microsoft.com/office/powerpoint/2010/main" val="320166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63514F-C24B-4DD0-A6FD-5E3CBB06E440}" type="slidenum">
              <a:rPr lang="en-US"/>
              <a:pPr/>
              <a:t>‹#›</a:t>
            </a:fld>
            <a:endParaRPr lang="en-US"/>
          </a:p>
        </p:txBody>
      </p:sp>
    </p:spTree>
    <p:extLst>
      <p:ext uri="{BB962C8B-B14F-4D97-AF65-F5344CB8AC3E}">
        <p14:creationId xmlns:p14="http://schemas.microsoft.com/office/powerpoint/2010/main" val="13805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22786EE-1537-40F3-9F06-BAA41FF15DE6}" type="slidenum">
              <a:rPr lang="en-US"/>
              <a:pPr/>
              <a:t>‹#›</a:t>
            </a:fld>
            <a:endParaRPr lang="en-US"/>
          </a:p>
        </p:txBody>
      </p:sp>
    </p:spTree>
    <p:extLst>
      <p:ext uri="{BB962C8B-B14F-4D97-AF65-F5344CB8AC3E}">
        <p14:creationId xmlns:p14="http://schemas.microsoft.com/office/powerpoint/2010/main" val="294357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9C5BD0F-A8D8-4F9D-8287-C5F27BFEBE9B}" type="slidenum">
              <a:rPr lang="en-US"/>
              <a:pPr/>
              <a:t>‹#›</a:t>
            </a:fld>
            <a:endParaRPr lang="en-US"/>
          </a:p>
        </p:txBody>
      </p:sp>
    </p:spTree>
    <p:extLst>
      <p:ext uri="{BB962C8B-B14F-4D97-AF65-F5344CB8AC3E}">
        <p14:creationId xmlns:p14="http://schemas.microsoft.com/office/powerpoint/2010/main" val="307977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00B706C-DDD3-472F-8F8D-79E9952498D7}" type="slidenum">
              <a:rPr lang="en-US"/>
              <a:pPr/>
              <a:t>‹#›</a:t>
            </a:fld>
            <a:endParaRPr lang="en-US"/>
          </a:p>
        </p:txBody>
      </p:sp>
    </p:spTree>
    <p:extLst>
      <p:ext uri="{BB962C8B-B14F-4D97-AF65-F5344CB8AC3E}">
        <p14:creationId xmlns:p14="http://schemas.microsoft.com/office/powerpoint/2010/main" val="261095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37D32C-0B58-4991-9BE2-0885D09AA55E}" type="slidenum">
              <a:rPr lang="en-US"/>
              <a:pPr/>
              <a:t>‹#›</a:t>
            </a:fld>
            <a:endParaRPr lang="en-US"/>
          </a:p>
        </p:txBody>
      </p:sp>
    </p:spTree>
    <p:extLst>
      <p:ext uri="{BB962C8B-B14F-4D97-AF65-F5344CB8AC3E}">
        <p14:creationId xmlns:p14="http://schemas.microsoft.com/office/powerpoint/2010/main" val="61784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FD85EA-4629-495C-BC51-73820ECE16BC}" type="slidenum">
              <a:rPr lang="en-US"/>
              <a:pPr/>
              <a:t>‹#›</a:t>
            </a:fld>
            <a:endParaRPr lang="en-US"/>
          </a:p>
        </p:txBody>
      </p:sp>
    </p:spTree>
    <p:extLst>
      <p:ext uri="{BB962C8B-B14F-4D97-AF65-F5344CB8AC3E}">
        <p14:creationId xmlns:p14="http://schemas.microsoft.com/office/powerpoint/2010/main" val="55023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nSpc>
                <a:spcPct val="100000"/>
              </a:lnSpc>
              <a:spcBef>
                <a:spcPct val="50000"/>
              </a:spcBef>
              <a:buClrTx/>
              <a:buFontTx/>
              <a:buNone/>
              <a:defRPr sz="1400" baseline="0">
                <a:solidFill>
                  <a:schemeClr val="bg2"/>
                </a:solidFill>
                <a:effectLst/>
                <a:latin typeface="Arial" charset="0"/>
              </a:defRPr>
            </a:lvl1pPr>
          </a:lstStyle>
          <a:p>
            <a:endParaRPr lang="en-US"/>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lnSpc>
                <a:spcPct val="100000"/>
              </a:lnSpc>
              <a:spcBef>
                <a:spcPct val="50000"/>
              </a:spcBef>
              <a:buClrTx/>
              <a:buFontTx/>
              <a:buNone/>
              <a:defRPr sz="1400" baseline="0">
                <a:solidFill>
                  <a:schemeClr val="bg2"/>
                </a:solidFill>
                <a:effectLst/>
                <a:latin typeface="Arial" charset="0"/>
              </a:defRPr>
            </a:lvl1pPr>
          </a:lstStyle>
          <a:p>
            <a:endParaRPr lang="en-US"/>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lnSpc>
                <a:spcPct val="100000"/>
              </a:lnSpc>
              <a:spcBef>
                <a:spcPct val="50000"/>
              </a:spcBef>
              <a:buClrTx/>
              <a:buFontTx/>
              <a:buNone/>
              <a:defRPr sz="1400" baseline="0">
                <a:solidFill>
                  <a:schemeClr val="bg2"/>
                </a:solidFill>
                <a:effectLst/>
                <a:latin typeface="Arial" charset="0"/>
              </a:defRPr>
            </a:lvl1pPr>
          </a:lstStyle>
          <a:p>
            <a:fld id="{DB6B53B7-C9A5-4261-86AE-C08AB17C02F6}" type="slidenum">
              <a:rPr lang="en-US"/>
              <a:pPr/>
              <a:t>‹#›</a:t>
            </a:fld>
            <a:endParaRPr lang="en-US"/>
          </a:p>
        </p:txBody>
      </p:sp>
      <p:pic>
        <p:nvPicPr>
          <p:cNvPr id="2055" name="Picture 7" descr="paint"/>
          <p:cNvPicPr>
            <a:picLocks noChangeAspect="1" noChangeArrowheads="1"/>
          </p:cNvPicPr>
          <p:nvPr/>
        </p:nvPicPr>
        <p:blipFill>
          <a:blip r:embed="rId18">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31445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file:////C:/Users/jschnel/Desktop/TPS%20Crisis%20intervention/FINAL%20EBDF%20v12.14.14.doc"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file:////C:/Users/jschnel/Desktop/TPS%20Crisis%20intervention/EBDF%20v12.14.14.pdf"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uicidology.org/resources/warn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file:////C:/Users/jschnel/Desktop/TPS%20Crisis%20intervention/FINAL%20EBDF%20v12.14.14.doc" TargetMode="Externa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file:////C:/Users/jschnel/Desktop/TPS%20Crisis%20intervention/EBDF%20v12.14.14.pdf" TargetMode="Externa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a:xfrm>
            <a:off x="152400" y="685800"/>
            <a:ext cx="8839200" cy="4953000"/>
          </a:xfrm>
        </p:spPr>
        <p:txBody>
          <a:bodyPr/>
          <a:lstStyle/>
          <a:p>
            <a:pPr algn="ctr"/>
            <a:br>
              <a:rPr lang="en-US" sz="2800" b="1" dirty="0">
                <a:solidFill>
                  <a:schemeClr val="tx1"/>
                </a:solidFill>
                <a:effectLst>
                  <a:outerShdw blurRad="38100" dist="38100" dir="2700000" algn="tl">
                    <a:srgbClr val="C0C0C0"/>
                  </a:outerShdw>
                </a:effectLst>
                <a:latin typeface="Georgia" pitchFamily="18" charset="0"/>
              </a:rPr>
            </a:br>
            <a:r>
              <a:rPr lang="en-US" sz="2800" dirty="0">
                <a:solidFill>
                  <a:schemeClr val="tx1"/>
                </a:solidFill>
                <a:effectLst>
                  <a:outerShdw blurRad="38100" dist="38100" dir="2700000" algn="tl">
                    <a:srgbClr val="C0C0C0"/>
                  </a:outerShdw>
                </a:effectLst>
                <a:latin typeface="Georgia" pitchFamily="18" charset="0"/>
              </a:rPr>
              <a:t>The </a:t>
            </a:r>
            <a:r>
              <a:rPr lang="en-US" sz="2800" dirty="0">
                <a:effectLst>
                  <a:outerShdw blurRad="38100" dist="38100" dir="2700000" algn="tl">
                    <a:srgbClr val="C0C0C0"/>
                  </a:outerShdw>
                </a:effectLst>
                <a:latin typeface="Georgia" pitchFamily="18" charset="0"/>
              </a:rPr>
              <a:t>A</a:t>
            </a:r>
            <a:r>
              <a:rPr lang="en-US" sz="2800" dirty="0">
                <a:solidFill>
                  <a:schemeClr val="tx1"/>
                </a:solidFill>
                <a:effectLst>
                  <a:outerShdw blurRad="38100" dist="38100" dir="2700000" algn="tl">
                    <a:srgbClr val="C0C0C0"/>
                  </a:outerShdw>
                </a:effectLst>
                <a:latin typeface="Georgia" pitchFamily="18" charset="0"/>
              </a:rPr>
              <a:t>dolescent &amp; </a:t>
            </a:r>
            <a:r>
              <a:rPr lang="en-US" sz="2800" dirty="0">
                <a:effectLst>
                  <a:outerShdw blurRad="38100" dist="38100" dir="2700000" algn="tl">
                    <a:srgbClr val="C0C0C0"/>
                  </a:outerShdw>
                </a:effectLst>
                <a:latin typeface="Georgia" pitchFamily="18" charset="0"/>
              </a:rPr>
              <a:t>C</a:t>
            </a:r>
            <a:r>
              <a:rPr lang="en-US" sz="2800" dirty="0">
                <a:solidFill>
                  <a:schemeClr val="tx1"/>
                </a:solidFill>
                <a:effectLst>
                  <a:outerShdw blurRad="38100" dist="38100" dir="2700000" algn="tl">
                    <a:srgbClr val="C0C0C0"/>
                  </a:outerShdw>
                </a:effectLst>
                <a:latin typeface="Georgia" pitchFamily="18" charset="0"/>
              </a:rPr>
              <a:t>hild </a:t>
            </a:r>
            <a:r>
              <a:rPr lang="en-US" sz="2800" dirty="0">
                <a:effectLst>
                  <a:outerShdw blurRad="38100" dist="38100" dir="2700000" algn="tl">
                    <a:srgbClr val="C0C0C0"/>
                  </a:outerShdw>
                </a:effectLst>
                <a:latin typeface="Georgia" pitchFamily="18" charset="0"/>
              </a:rPr>
              <a:t>U</a:t>
            </a:r>
            <a:r>
              <a:rPr lang="en-US" sz="2800" dirty="0">
                <a:solidFill>
                  <a:schemeClr val="tx1"/>
                </a:solidFill>
                <a:effectLst>
                  <a:outerShdw blurRad="38100" dist="38100" dir="2700000" algn="tl">
                    <a:srgbClr val="C0C0C0"/>
                  </a:outerShdw>
                </a:effectLst>
                <a:latin typeface="Georgia" pitchFamily="18" charset="0"/>
              </a:rPr>
              <a:t>rgent </a:t>
            </a:r>
            <a:r>
              <a:rPr lang="en-US" sz="2800" dirty="0">
                <a:effectLst>
                  <a:outerShdw blurRad="38100" dist="38100" dir="2700000" algn="tl">
                    <a:srgbClr val="C0C0C0"/>
                  </a:outerShdw>
                </a:effectLst>
                <a:latin typeface="Georgia" pitchFamily="18" charset="0"/>
              </a:rPr>
              <a:t>T</a:t>
            </a:r>
            <a:r>
              <a:rPr lang="en-US" sz="2800" dirty="0">
                <a:solidFill>
                  <a:schemeClr val="tx1"/>
                </a:solidFill>
                <a:effectLst>
                  <a:outerShdw blurRad="38100" dist="38100" dir="2700000" algn="tl">
                    <a:srgbClr val="C0C0C0"/>
                  </a:outerShdw>
                </a:effectLst>
                <a:latin typeface="Georgia" pitchFamily="18" charset="0"/>
              </a:rPr>
              <a:t>hreat </a:t>
            </a:r>
            <a:r>
              <a:rPr lang="en-US" sz="2800" dirty="0">
                <a:effectLst>
                  <a:outerShdw blurRad="38100" dist="38100" dir="2700000" algn="tl">
                    <a:srgbClr val="C0C0C0"/>
                  </a:outerShdw>
                </a:effectLst>
                <a:latin typeface="Georgia" pitchFamily="18" charset="0"/>
              </a:rPr>
              <a:t>E</a:t>
            </a:r>
            <a:r>
              <a:rPr lang="en-US" sz="2800" dirty="0">
                <a:solidFill>
                  <a:schemeClr val="tx1"/>
                </a:solidFill>
                <a:effectLst>
                  <a:outerShdw blurRad="38100" dist="38100" dir="2700000" algn="tl">
                    <a:srgbClr val="C0C0C0"/>
                  </a:outerShdw>
                </a:effectLst>
                <a:latin typeface="Georgia" pitchFamily="18" charset="0"/>
              </a:rPr>
              <a:t>valuation</a:t>
            </a:r>
            <a:r>
              <a:rPr lang="en-US" sz="2800" dirty="0"/>
              <a:t> </a:t>
            </a:r>
            <a:br>
              <a:rPr lang="en-US" sz="2800" dirty="0"/>
            </a:br>
            <a:br>
              <a:rPr lang="en-US" sz="2800" dirty="0">
                <a:solidFill>
                  <a:schemeClr val="tx1"/>
                </a:solidFill>
                <a:effectLst>
                  <a:outerShdw blurRad="38100" dist="38100" dir="2700000" algn="tl">
                    <a:srgbClr val="C0C0C0"/>
                  </a:outerShdw>
                </a:effectLst>
                <a:latin typeface="Georgia" pitchFamily="18" charset="0"/>
              </a:rPr>
            </a:br>
            <a:br>
              <a:rPr lang="en-US" sz="3200" dirty="0">
                <a:solidFill>
                  <a:schemeClr val="tx1"/>
                </a:solidFill>
                <a:effectLst>
                  <a:outerShdw blurRad="38100" dist="38100" dir="2700000" algn="tl">
                    <a:srgbClr val="C0C0C0"/>
                  </a:outerShdw>
                </a:effectLst>
                <a:latin typeface="Georgia" pitchFamily="18" charset="0"/>
              </a:rPr>
            </a:br>
            <a:br>
              <a:rPr lang="en-US" sz="3200" dirty="0">
                <a:solidFill>
                  <a:schemeClr val="tx1"/>
                </a:solidFill>
                <a:effectLst>
                  <a:outerShdw blurRad="38100" dist="38100" dir="2700000" algn="tl">
                    <a:srgbClr val="C0C0C0"/>
                  </a:outerShdw>
                </a:effectLst>
                <a:latin typeface="Georgia" pitchFamily="18" charset="0"/>
              </a:rPr>
            </a:br>
            <a:br>
              <a:rPr lang="en-US" sz="3000" dirty="0">
                <a:solidFill>
                  <a:schemeClr val="tx1"/>
                </a:solidFill>
                <a:latin typeface="Georgia" pitchFamily="18" charset="0"/>
              </a:rPr>
            </a:br>
            <a:br>
              <a:rPr lang="en-US" sz="2000" dirty="0">
                <a:solidFill>
                  <a:schemeClr val="tx1"/>
                </a:solidFill>
                <a:effectLst>
                  <a:outerShdw blurRad="38100" dist="38100" dir="2700000" algn="tl">
                    <a:srgbClr val="C0C0C0"/>
                  </a:outerShdw>
                </a:effectLst>
                <a:latin typeface="Arial" charset="0"/>
              </a:rPr>
            </a:br>
            <a:endParaRPr lang="en-US" sz="2000" dirty="0">
              <a:solidFill>
                <a:schemeClr val="tx1"/>
              </a:solidFill>
              <a:effectLst>
                <a:outerShdw blurRad="38100" dist="38100" dir="2700000" algn="tl">
                  <a:srgbClr val="C0C0C0"/>
                </a:outerShdw>
              </a:effectLst>
              <a:latin typeface="Arial" charset="0"/>
            </a:endParaRPr>
          </a:p>
        </p:txBody>
      </p:sp>
      <p:sp>
        <p:nvSpPr>
          <p:cNvPr id="305156" name="Rectangle 4"/>
          <p:cNvSpPr>
            <a:spLocks noChangeArrowheads="1"/>
          </p:cNvSpPr>
          <p:nvPr/>
        </p:nvSpPr>
        <p:spPr bwMode="auto">
          <a:xfrm>
            <a:off x="152400" y="457200"/>
            <a:ext cx="89916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FontTx/>
              <a:buNone/>
            </a:pPr>
            <a:r>
              <a:rPr kumimoji="1" lang="en-US" sz="4800" baseline="0" dirty="0">
                <a:solidFill>
                  <a:srgbClr val="800000"/>
                </a:solidFill>
                <a:effectLst>
                  <a:outerShdw blurRad="38100" dist="38100" dir="2700000" algn="tl">
                    <a:srgbClr val="C0C0C0"/>
                  </a:outerShdw>
                </a:effectLst>
                <a:latin typeface="Georgia" pitchFamily="18" charset="0"/>
              </a:rPr>
              <a:t>Distress Assessment:</a:t>
            </a:r>
          </a:p>
          <a:p>
            <a:pPr algn="ctr">
              <a:lnSpc>
                <a:spcPct val="100000"/>
              </a:lnSpc>
              <a:buClrTx/>
              <a:buFontTx/>
              <a:buNone/>
            </a:pPr>
            <a:r>
              <a:rPr kumimoji="1" lang="en-US" baseline="0" dirty="0">
                <a:solidFill>
                  <a:srgbClr val="800000"/>
                </a:solidFill>
                <a:effectLst>
                  <a:outerShdw blurRad="38100" dist="38100" dir="2700000" algn="tl">
                    <a:srgbClr val="C0C0C0"/>
                  </a:outerShdw>
                </a:effectLst>
                <a:latin typeface="Georgia" pitchFamily="18" charset="0"/>
              </a:rPr>
              <a:t>Understanding and Responding to Student Distress in Schools.</a:t>
            </a:r>
          </a:p>
        </p:txBody>
      </p:sp>
      <p:sp>
        <p:nvSpPr>
          <p:cNvPr id="305157" name="Text Box 5"/>
          <p:cNvSpPr txBox="1">
            <a:spLocks noChangeArrowheads="1"/>
          </p:cNvSpPr>
          <p:nvPr/>
        </p:nvSpPr>
        <p:spPr bwMode="auto">
          <a:xfrm>
            <a:off x="3886200" y="3843808"/>
            <a:ext cx="510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ClrTx/>
              <a:buFontTx/>
              <a:buNone/>
            </a:pPr>
            <a:r>
              <a:rPr lang="en-US" sz="1000" b="1" baseline="0" dirty="0">
                <a:solidFill>
                  <a:srgbClr val="0000FF"/>
                </a:solidFill>
                <a:effectLst/>
                <a:latin typeface="Georgia" pitchFamily="18" charset="0"/>
              </a:rPr>
              <a:t>J. Schneller © PAR (2005)</a:t>
            </a:r>
          </a:p>
        </p:txBody>
      </p:sp>
      <p:sp>
        <p:nvSpPr>
          <p:cNvPr id="305158" name="Text Box 6"/>
          <p:cNvSpPr txBox="1">
            <a:spLocks noChangeArrowheads="1"/>
          </p:cNvSpPr>
          <p:nvPr/>
        </p:nvSpPr>
        <p:spPr bwMode="auto">
          <a:xfrm>
            <a:off x="3429000" y="3124200"/>
            <a:ext cx="510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ClrTx/>
              <a:buFontTx/>
              <a:buNone/>
            </a:pPr>
            <a:r>
              <a:rPr lang="en-US" sz="1000" b="1" baseline="0" dirty="0">
                <a:solidFill>
                  <a:srgbClr val="0000FF"/>
                </a:solidFill>
                <a:effectLst/>
                <a:latin typeface="Georgia" pitchFamily="18" charset="0"/>
              </a:rPr>
              <a:t>R. Copeland © </a:t>
            </a:r>
            <a:r>
              <a:rPr lang="en-US" sz="1000" b="1" baseline="0" dirty="0" err="1">
                <a:solidFill>
                  <a:srgbClr val="0000FF"/>
                </a:solidFill>
                <a:effectLst/>
                <a:latin typeface="Georgia" pitchFamily="18" charset="0"/>
              </a:rPr>
              <a:t>eMed</a:t>
            </a:r>
            <a:r>
              <a:rPr lang="en-US" sz="1000" b="1" baseline="0" dirty="0">
                <a:solidFill>
                  <a:srgbClr val="0000FF"/>
                </a:solidFill>
                <a:effectLst/>
                <a:latin typeface="Georgia" pitchFamily="18" charset="0"/>
              </a:rPr>
              <a:t> Colorado, Inc. (2000-2014)</a:t>
            </a:r>
          </a:p>
        </p:txBody>
      </p:sp>
      <p:sp>
        <p:nvSpPr>
          <p:cNvPr id="305160" name="Rectangle 8"/>
          <p:cNvSpPr>
            <a:spLocks noChangeArrowheads="1"/>
          </p:cNvSpPr>
          <p:nvPr/>
        </p:nvSpPr>
        <p:spPr bwMode="auto">
          <a:xfrm>
            <a:off x="38099" y="5105400"/>
            <a:ext cx="90693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buClrTx/>
              <a:buFontTx/>
              <a:buNone/>
            </a:pPr>
            <a:r>
              <a:rPr kumimoji="1" lang="en-US" sz="1400" b="1" baseline="0" dirty="0">
                <a:solidFill>
                  <a:srgbClr val="800000"/>
                </a:solidFill>
                <a:effectLst/>
                <a:latin typeface="Georgia" pitchFamily="18" charset="0"/>
              </a:rPr>
              <a:t>                                                                                    Presented to the</a:t>
            </a:r>
            <a:r>
              <a:rPr kumimoji="1" lang="en-US" sz="2400" b="1" baseline="0" dirty="0">
                <a:solidFill>
                  <a:srgbClr val="800000"/>
                </a:solidFill>
                <a:effectLst/>
                <a:latin typeface="Georgia" pitchFamily="18" charset="0"/>
              </a:rPr>
              <a:t> </a:t>
            </a:r>
          </a:p>
          <a:p>
            <a:pPr algn="ctr">
              <a:lnSpc>
                <a:spcPct val="100000"/>
              </a:lnSpc>
              <a:buClrTx/>
              <a:buFontTx/>
              <a:buNone/>
            </a:pPr>
            <a:r>
              <a:rPr kumimoji="1" lang="en-US" sz="1800" b="1" baseline="0" dirty="0">
                <a:solidFill>
                  <a:srgbClr val="800000"/>
                </a:solidFill>
                <a:effectLst>
                  <a:outerShdw blurRad="38100" dist="38100" dir="2700000" algn="tl">
                    <a:srgbClr val="C0C0C0"/>
                  </a:outerShdw>
                </a:effectLst>
                <a:latin typeface="Georgia" pitchFamily="18" charset="0"/>
              </a:rPr>
              <a:t>Washington Association of School Psychologists</a:t>
            </a:r>
            <a:endParaRPr kumimoji="1" lang="en-US" sz="1400" b="1" baseline="0" dirty="0">
              <a:solidFill>
                <a:srgbClr val="800000"/>
              </a:solidFill>
              <a:effectLst/>
              <a:latin typeface="Georgia" pitchFamily="18" charset="0"/>
            </a:endParaRPr>
          </a:p>
          <a:p>
            <a:pPr algn="ctr">
              <a:lnSpc>
                <a:spcPct val="100000"/>
              </a:lnSpc>
              <a:buClrTx/>
              <a:buFontTx/>
              <a:buNone/>
            </a:pPr>
            <a:r>
              <a:rPr kumimoji="1" lang="en-US" sz="1400" b="1" baseline="0" dirty="0">
                <a:solidFill>
                  <a:srgbClr val="800000"/>
                </a:solidFill>
                <a:effectLst/>
                <a:latin typeface="Georgia" pitchFamily="18" charset="0"/>
              </a:rPr>
              <a:t> August 17, 2018</a:t>
            </a:r>
          </a:p>
        </p:txBody>
      </p:sp>
      <p:sp>
        <p:nvSpPr>
          <p:cNvPr id="305161" name="Rectangle 9"/>
          <p:cNvSpPr>
            <a:spLocks noChangeArrowheads="1"/>
          </p:cNvSpPr>
          <p:nvPr/>
        </p:nvSpPr>
        <p:spPr bwMode="auto">
          <a:xfrm>
            <a:off x="152400" y="6324600"/>
            <a:ext cx="3200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spcBef>
                <a:spcPct val="20000"/>
              </a:spcBef>
              <a:buClr>
                <a:srgbClr val="FFCC00"/>
              </a:buClr>
              <a:buFont typeface="Monotype Sorts" pitchFamily="2" charset="2"/>
              <a:buNone/>
            </a:pPr>
            <a:endParaRPr lang="en-US" sz="1000" baseline="0">
              <a:solidFill>
                <a:srgbClr val="0000FF"/>
              </a:solidFill>
              <a:effectLst/>
              <a:latin typeface="Arial" charset="0"/>
            </a:endParaRPr>
          </a:p>
        </p:txBody>
      </p:sp>
      <p:sp>
        <p:nvSpPr>
          <p:cNvPr id="305162" name="Rectangle 10"/>
          <p:cNvSpPr>
            <a:spLocks noChangeArrowheads="1"/>
          </p:cNvSpPr>
          <p:nvPr/>
        </p:nvSpPr>
        <p:spPr bwMode="auto">
          <a:xfrm>
            <a:off x="444011" y="6347802"/>
            <a:ext cx="8408377"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000000"/>
              </a:buClr>
              <a:buFontTx/>
              <a:buNone/>
            </a:pPr>
            <a:r>
              <a:rPr kumimoji="1" lang="en-US" sz="1800" dirty="0">
                <a:solidFill>
                  <a:srgbClr val="800000"/>
                </a:solidFill>
                <a:effectLst>
                  <a:outerShdw blurRad="38100" dist="38100" dir="2700000" algn="tl">
                    <a:srgbClr val="C0C0C0"/>
                  </a:outerShdw>
                </a:effectLst>
                <a:latin typeface="Georgia" panose="02040502050405020303" pitchFamily="18" charset="0"/>
              </a:rPr>
              <a:t>Jay Schneller, PhD, </a:t>
            </a:r>
            <a:r>
              <a:rPr kumimoji="1" lang="en-US" sz="1800" dirty="0" err="1">
                <a:solidFill>
                  <a:srgbClr val="800000"/>
                </a:solidFill>
                <a:effectLst>
                  <a:outerShdw blurRad="38100" dist="38100" dir="2700000" algn="tl">
                    <a:srgbClr val="C0C0C0"/>
                  </a:outerShdw>
                </a:effectLst>
                <a:latin typeface="Georgia" panose="02040502050405020303" pitchFamily="18" charset="0"/>
              </a:rPr>
              <a:t>NCSP</a:t>
            </a:r>
            <a:endParaRPr kumimoji="1" lang="en-US" sz="1800" dirty="0">
              <a:solidFill>
                <a:srgbClr val="800000"/>
              </a:solidFill>
              <a:effectLst>
                <a:outerShdw blurRad="38100" dist="38100" dir="2700000" algn="tl">
                  <a:srgbClr val="C0C0C0"/>
                </a:outerShdw>
              </a:effectLst>
              <a:latin typeface="Georgia" panose="02040502050405020303" pitchFamily="18" charset="0"/>
            </a:endParaRPr>
          </a:p>
          <a:p>
            <a:pPr algn="ctr">
              <a:buClr>
                <a:srgbClr val="000000"/>
              </a:buClr>
              <a:buFontTx/>
              <a:buNone/>
            </a:pPr>
            <a:r>
              <a:rPr kumimoji="1" lang="en-US" sz="1800" dirty="0">
                <a:solidFill>
                  <a:srgbClr val="800000"/>
                </a:solidFill>
                <a:effectLst>
                  <a:outerShdw blurRad="38100" dist="38100" dir="2700000" algn="tl">
                    <a:srgbClr val="C0C0C0"/>
                  </a:outerShdw>
                </a:effectLst>
                <a:latin typeface="Georgia" panose="02040502050405020303" pitchFamily="18" charset="0"/>
              </a:rPr>
              <a:t>Tacoma Public Schools</a:t>
            </a:r>
          </a:p>
        </p:txBody>
      </p:sp>
      <p:pic>
        <p:nvPicPr>
          <p:cNvPr id="492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5151"/>
            <a:ext cx="9107487"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232431"/>
            <a:ext cx="9144000" cy="540854"/>
          </a:xfrm>
          <a:prstGeom prst="rect">
            <a:avLst/>
          </a:prstGeom>
          <a:noFill/>
        </p:spPr>
        <p:txBody>
          <a:bodyPr wrap="square" rtlCol="0">
            <a:spAutoFit/>
          </a:bodyPr>
          <a:lstStyle/>
          <a:p>
            <a:pPr algn="ctr">
              <a:buClr>
                <a:srgbClr val="000000"/>
              </a:buClr>
              <a:buFontTx/>
              <a:buNone/>
            </a:pPr>
            <a:r>
              <a:rPr lang="en-US" sz="4000" dirty="0">
                <a:solidFill>
                  <a:srgbClr val="000000"/>
                </a:solidFill>
                <a:effectLst>
                  <a:outerShdw blurRad="38100" dist="38100" dir="2700000" algn="tl">
                    <a:srgbClr val="C0C0C0"/>
                  </a:outerShdw>
                </a:effectLst>
                <a:latin typeface="Georgia" pitchFamily="18" charset="0"/>
              </a:rPr>
              <a:t>The </a:t>
            </a:r>
            <a:r>
              <a:rPr lang="en-US" sz="4000" dirty="0">
                <a:solidFill>
                  <a:srgbClr val="800000"/>
                </a:solidFill>
                <a:effectLst>
                  <a:outerShdw blurRad="38100" dist="38100" dir="2700000" algn="tl">
                    <a:srgbClr val="C0C0C0"/>
                  </a:outerShdw>
                </a:effectLst>
                <a:latin typeface="Georgia" pitchFamily="18" charset="0"/>
              </a:rPr>
              <a:t>S</a:t>
            </a:r>
            <a:r>
              <a:rPr lang="en-US" sz="4000" dirty="0">
                <a:solidFill>
                  <a:srgbClr val="000000"/>
                </a:solidFill>
                <a:effectLst>
                  <a:outerShdw blurRad="38100" dist="38100" dir="2700000" algn="tl">
                    <a:srgbClr val="C0C0C0"/>
                  </a:outerShdw>
                </a:effectLst>
                <a:latin typeface="Georgia" pitchFamily="18" charset="0"/>
              </a:rPr>
              <a:t>uicidal </a:t>
            </a:r>
            <a:r>
              <a:rPr lang="en-US" sz="4000" dirty="0">
                <a:solidFill>
                  <a:srgbClr val="800000"/>
                </a:solidFill>
                <a:effectLst>
                  <a:outerShdw blurRad="38100" dist="38100" dir="2700000" algn="tl">
                    <a:srgbClr val="C0C0C0"/>
                  </a:outerShdw>
                </a:effectLst>
                <a:latin typeface="Georgia" pitchFamily="18" charset="0"/>
              </a:rPr>
              <a:t>I</a:t>
            </a:r>
            <a:r>
              <a:rPr lang="en-US" sz="4000" dirty="0">
                <a:solidFill>
                  <a:srgbClr val="000000"/>
                </a:solidFill>
                <a:effectLst>
                  <a:outerShdw blurRad="38100" dist="38100" dir="2700000" algn="tl">
                    <a:srgbClr val="C0C0C0"/>
                  </a:outerShdw>
                </a:effectLst>
                <a:latin typeface="Georgia" pitchFamily="18" charset="0"/>
              </a:rPr>
              <a:t>deation </a:t>
            </a:r>
            <a:r>
              <a:rPr lang="en-US" sz="4000" dirty="0">
                <a:solidFill>
                  <a:srgbClr val="800000"/>
                </a:solidFill>
                <a:effectLst>
                  <a:outerShdw blurRad="38100" dist="38100" dir="2700000" algn="tl">
                    <a:srgbClr val="C0C0C0"/>
                  </a:outerShdw>
                </a:effectLst>
                <a:latin typeface="Georgia" pitchFamily="18" charset="0"/>
              </a:rPr>
              <a:t>Q</a:t>
            </a:r>
            <a:r>
              <a:rPr lang="en-US" sz="4000" dirty="0">
                <a:solidFill>
                  <a:srgbClr val="000000"/>
                </a:solidFill>
                <a:effectLst>
                  <a:outerShdw blurRad="38100" dist="38100" dir="2700000" algn="tl">
                    <a:srgbClr val="C0C0C0"/>
                  </a:outerShdw>
                </a:effectLst>
                <a:latin typeface="Georgia" pitchFamily="18" charset="0"/>
              </a:rPr>
              <a:t>uestionnaire</a:t>
            </a:r>
            <a:endParaRPr lang="en-US" sz="1000" dirty="0">
              <a:solidFill>
                <a:srgbClr val="FF0000"/>
              </a:solidFill>
              <a:latin typeface="Georgia" pitchFamily="18" charset="0"/>
            </a:endParaRPr>
          </a:p>
        </p:txBody>
      </p:sp>
      <p:sp>
        <p:nvSpPr>
          <p:cNvPr id="12" name="Text Box 6"/>
          <p:cNvSpPr txBox="1">
            <a:spLocks noChangeArrowheads="1"/>
          </p:cNvSpPr>
          <p:nvPr/>
        </p:nvSpPr>
        <p:spPr bwMode="auto">
          <a:xfrm>
            <a:off x="2286000" y="4572630"/>
            <a:ext cx="510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ClrTx/>
              <a:buFontTx/>
              <a:buNone/>
            </a:pPr>
            <a:r>
              <a:rPr lang="en-US" sz="1000" b="1" baseline="0" dirty="0">
                <a:solidFill>
                  <a:srgbClr val="0000FF"/>
                </a:solidFill>
                <a:effectLst/>
                <a:latin typeface="Georgia" pitchFamily="18" charset="0"/>
              </a:rPr>
              <a:t>W. Reynolds © PAR (1987)</a:t>
            </a:r>
          </a:p>
        </p:txBody>
      </p:sp>
    </p:spTree>
    <p:extLst>
      <p:ext uri="{BB962C8B-B14F-4D97-AF65-F5344CB8AC3E}">
        <p14:creationId xmlns:p14="http://schemas.microsoft.com/office/powerpoint/2010/main" val="251685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4522" name="Group 42"/>
          <p:cNvGraphicFramePr>
            <a:graphicFrameLocks noGrp="1"/>
          </p:cNvGraphicFramePr>
          <p:nvPr>
            <p:ph sz="quarter" idx="3"/>
          </p:nvPr>
        </p:nvGraphicFramePr>
        <p:xfrm>
          <a:off x="533400" y="1295400"/>
          <a:ext cx="8610600" cy="518160"/>
        </p:xfrm>
        <a:graphic>
          <a:graphicData uri="http://schemas.openxmlformats.org/drawingml/2006/table">
            <a:tbl>
              <a:tblPr/>
              <a:tblGrid>
                <a:gridCol w="8610600">
                  <a:extLst>
                    <a:ext uri="{9D8B030D-6E8A-4147-A177-3AD203B41FA5}">
                      <a16:colId xmlns:a16="http://schemas.microsoft.com/office/drawing/2014/main" val="20000"/>
                    </a:ext>
                  </a:extLst>
                </a:gridCol>
              </a:tblGrid>
              <a:tr h="3048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en-US" sz="2800" b="0" i="0" u="none" strike="noStrike" cap="none" normalizeH="0" baseline="0" dirty="0">
                        <a:ln>
                          <a:noFill/>
                        </a:ln>
                        <a:solidFill>
                          <a:schemeClr val="tx1"/>
                        </a:solidFill>
                        <a:effectLst/>
                        <a:latin typeface="Tahoma" pitchFamily="34" charset="0"/>
                      </a:endParaRPr>
                    </a:p>
                  </a:txBody>
                  <a:tcPr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404517" name="Text Box 37"/>
          <p:cNvSpPr txBox="1">
            <a:spLocks noChangeArrowheads="1"/>
          </p:cNvSpPr>
          <p:nvPr/>
        </p:nvSpPr>
        <p:spPr bwMode="auto">
          <a:xfrm>
            <a:off x="152400" y="6629400"/>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FontTx/>
              <a:buNone/>
            </a:pPr>
            <a:r>
              <a:rPr kumimoji="1" lang="en-US" sz="1000" baseline="0">
                <a:effectLst>
                  <a:outerShdw blurRad="38100" dist="38100" dir="2700000" algn="tl">
                    <a:srgbClr val="C0C0C0"/>
                  </a:outerShdw>
                </a:effectLst>
              </a:rPr>
              <a:t>This form is available online</a:t>
            </a:r>
          </a:p>
        </p:txBody>
      </p:sp>
      <p:pic>
        <p:nvPicPr>
          <p:cNvPr id="3" name="Picture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5232334" cy="6858000"/>
          </a:xfrm>
          <a:prstGeom prst="rect">
            <a:avLst/>
          </a:prstGeom>
        </p:spPr>
      </p:pic>
      <p:sp>
        <p:nvSpPr>
          <p:cNvPr id="10" name="Rectangle 2"/>
          <p:cNvSpPr>
            <a:spLocks noGrp="1" noChangeArrowheads="1"/>
          </p:cNvSpPr>
          <p:nvPr>
            <p:ph type="title"/>
          </p:nvPr>
        </p:nvSpPr>
        <p:spPr>
          <a:xfrm>
            <a:off x="5118100" y="12700"/>
            <a:ext cx="4025900" cy="381000"/>
          </a:xfrm>
        </p:spPr>
        <p:txBody>
          <a:bodyPr/>
          <a:lstStyle/>
          <a:p>
            <a:pPr algn="ctr"/>
            <a:r>
              <a:rPr lang="en-US" sz="1400" b="1" u="sng" dirty="0">
                <a:effectLst>
                  <a:outerShdw blurRad="38100" dist="38100" dir="2700000" algn="tl">
                    <a:srgbClr val="C0C0C0"/>
                  </a:outerShdw>
                </a:effectLst>
                <a:latin typeface="Georgia" pitchFamily="18" charset="0"/>
              </a:rPr>
              <a:t>Emotional or Behavioral Distress Form</a:t>
            </a:r>
          </a:p>
        </p:txBody>
      </p:sp>
      <p:sp>
        <p:nvSpPr>
          <p:cNvPr id="12" name="Rectangle 3"/>
          <p:cNvSpPr>
            <a:spLocks noGrp="1" noChangeArrowheads="1"/>
          </p:cNvSpPr>
          <p:nvPr>
            <p:ph type="body" sz="half" idx="1"/>
          </p:nvPr>
        </p:nvSpPr>
        <p:spPr>
          <a:xfrm>
            <a:off x="5105400" y="381000"/>
            <a:ext cx="4267200" cy="6477000"/>
          </a:xfrm>
          <a:noFill/>
          <a:ln/>
        </p:spPr>
        <p:txBody>
          <a:bodyPr/>
          <a:lstStyle/>
          <a:p>
            <a:pPr marL="609600" indent="-609600">
              <a:spcBef>
                <a:spcPct val="0"/>
              </a:spcBef>
              <a:buFontTx/>
              <a:buNone/>
            </a:pPr>
            <a:r>
              <a:rPr lang="en-US" sz="1600" b="1" dirty="0">
                <a:solidFill>
                  <a:srgbClr val="0000FF"/>
                </a:solidFill>
                <a:effectLst>
                  <a:outerShdw blurRad="38100" dist="38100" dir="2700000" algn="tl">
                    <a:srgbClr val="C0C0C0"/>
                  </a:outerShdw>
                </a:effectLst>
              </a:rPr>
              <a:t> Demographic Information</a:t>
            </a:r>
            <a:endParaRPr lang="en-US" sz="1600" dirty="0">
              <a:effectLst>
                <a:outerShdw blurRad="38100" dist="38100" dir="2700000" algn="tl">
                  <a:srgbClr val="C0C0C0"/>
                </a:outerShdw>
              </a:effectLst>
            </a:endParaRPr>
          </a:p>
          <a:p>
            <a:pPr marL="609600" indent="-609600">
              <a:spcBef>
                <a:spcPct val="0"/>
              </a:spcBef>
              <a:buFontTx/>
              <a:buNone/>
            </a:pPr>
            <a:r>
              <a:rPr lang="en-US" sz="1600" dirty="0">
                <a:effectLst>
                  <a:outerShdw blurRad="38100" dist="38100" dir="2700000" algn="tl">
                    <a:srgbClr val="C0C0C0"/>
                  </a:outerShdw>
                </a:effectLst>
              </a:rPr>
              <a:t>    Gathering information</a:t>
            </a:r>
          </a:p>
          <a:p>
            <a:pPr marL="609600" indent="-609600">
              <a:spcBef>
                <a:spcPct val="0"/>
              </a:spcBef>
              <a:buFontTx/>
              <a:buNone/>
            </a:pPr>
            <a:r>
              <a:rPr lang="en-US" sz="1600" dirty="0">
                <a:effectLst>
                  <a:outerShdw blurRad="38100" dist="38100" dir="2700000" algn="tl">
                    <a:srgbClr val="C0C0C0"/>
                  </a:outerShdw>
                </a:effectLst>
              </a:rPr>
              <a:t>    Interview those involved</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Summarize the Concern </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Identify</a:t>
            </a: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the details of the incident</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Characteristics of the Threat</a:t>
            </a:r>
          </a:p>
          <a:p>
            <a:pPr marL="609600" indent="-609600">
              <a:spcBef>
                <a:spcPct val="0"/>
              </a:spcBef>
              <a:buFontTx/>
              <a:buNone/>
            </a:pPr>
            <a:r>
              <a:rPr lang="en-US" sz="1600"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target, means, specificity, preparation,</a:t>
            </a:r>
          </a:p>
          <a:p>
            <a:pPr marL="609600" indent="-609600">
              <a:spcBef>
                <a:spcPct val="0"/>
              </a:spcBef>
              <a:buFontTx/>
              <a:buNone/>
            </a:pPr>
            <a:r>
              <a:rPr lang="en-US" sz="1600" dirty="0">
                <a:effectLst>
                  <a:outerShdw blurRad="38100" dist="38100" dir="2700000" algn="tl">
                    <a:srgbClr val="C0C0C0"/>
                  </a:outerShdw>
                </a:effectLst>
              </a:rPr>
              <a:t>    etc. Estimate violence risk</a:t>
            </a:r>
          </a:p>
          <a:p>
            <a:pPr marL="609600" indent="-609600">
              <a:spcBef>
                <a:spcPct val="0"/>
              </a:spcBef>
              <a:buFontTx/>
              <a:buNone/>
            </a:pPr>
            <a:r>
              <a:rPr lang="en-US" sz="1600" dirty="0">
                <a:effectLst>
                  <a:outerShdw blurRad="38100" dist="38100" dir="2700000" algn="tl">
                    <a:srgbClr val="C0C0C0"/>
                  </a:outerShdw>
                </a:effectLst>
              </a:rPr>
              <a:t>    as high, medium, or low</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Social, Emotional &amp; Behavioral factors</a:t>
            </a:r>
          </a:p>
          <a:p>
            <a:pPr marL="609600" indent="-609600">
              <a:spcBef>
                <a:spcPct val="0"/>
              </a:spcBef>
              <a:buFontTx/>
              <a:buNone/>
            </a:pPr>
            <a:r>
              <a:rPr lang="en-US" sz="1600" dirty="0">
                <a:effectLst>
                  <a:outerShdw blurRad="38100" dist="38100" dir="2700000" algn="tl">
                    <a:srgbClr val="C0C0C0"/>
                  </a:outerShdw>
                </a:effectLst>
              </a:rPr>
              <a:t>    in need of intervention</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Estimate Suicide Risk</a:t>
            </a:r>
          </a:p>
          <a:p>
            <a:pPr marL="609600" indent="-609600">
              <a:spcBef>
                <a:spcPct val="0"/>
              </a:spcBef>
              <a:buFontTx/>
              <a:buNone/>
            </a:pPr>
            <a:r>
              <a:rPr lang="en-US" sz="1600" dirty="0">
                <a:effectLst>
                  <a:outerShdw blurRad="38100" dist="38100" dir="2700000" algn="tl">
                    <a:srgbClr val="C0C0C0"/>
                  </a:outerShdw>
                </a:effectLst>
              </a:rPr>
              <a:t>    Low, Medium, or High</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Identify Alcohol &amp; Drug use concerns</a:t>
            </a:r>
          </a:p>
          <a:p>
            <a:pPr marL="609600" indent="-609600">
              <a:spcBef>
                <a:spcPct val="0"/>
              </a:spcBef>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Low, Medium, or High</a:t>
            </a:r>
          </a:p>
          <a:p>
            <a:pPr marL="609600" indent="-609600">
              <a:spcBef>
                <a:spcPct val="0"/>
              </a:spcBef>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Document Recommendations</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Immediate &amp; follow-up </a:t>
            </a:r>
          </a:p>
          <a:p>
            <a:pPr marL="609600" indent="-609600">
              <a:spcBef>
                <a:spcPct val="0"/>
              </a:spcBef>
              <a:buFontTx/>
              <a:buNone/>
            </a:pPr>
            <a:r>
              <a:rPr lang="en-US" sz="1600" dirty="0">
                <a:effectLst>
                  <a:outerShdw blurRad="38100" dist="38100" dir="2700000" algn="tl">
                    <a:srgbClr val="C0C0C0"/>
                  </a:outerShdw>
                </a:effectLst>
              </a:rPr>
              <a:t>    strategies to prevent violent act</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Notes / elaboration of findings</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assign case manager</a:t>
            </a:r>
          </a:p>
          <a:p>
            <a:pPr marL="609600" indent="-609600">
              <a:spcBef>
                <a:spcPct val="0"/>
              </a:spcBef>
              <a:buFontTx/>
              <a:buNone/>
            </a:pPr>
            <a:r>
              <a:rPr lang="en-US" sz="1600" dirty="0">
                <a:effectLst>
                  <a:outerShdw blurRad="38100" dist="38100" dir="2700000" algn="tl">
                    <a:srgbClr val="C0C0C0"/>
                  </a:outerShdw>
                </a:effectLst>
              </a:rPr>
              <a:t>    schedule follow up date</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Follow-up &amp; monitoring</a:t>
            </a:r>
          </a:p>
          <a:p>
            <a:pPr marL="609600" indent="-609600">
              <a:spcBef>
                <a:spcPct val="0"/>
              </a:spcBef>
              <a:buFontTx/>
              <a:buNone/>
            </a:pPr>
            <a:endParaRPr lang="en-US" sz="1600" dirty="0">
              <a:effectLst>
                <a:outerShdw blurRad="38100" dist="38100" dir="2700000" algn="tl">
                  <a:srgbClr val="C0C0C0"/>
                </a:outerShdw>
              </a:effectLst>
            </a:endParaRPr>
          </a:p>
        </p:txBody>
      </p:sp>
    </p:spTree>
    <p:extLst>
      <p:ext uri="{BB962C8B-B14F-4D97-AF65-F5344CB8AC3E}">
        <p14:creationId xmlns:p14="http://schemas.microsoft.com/office/powerpoint/2010/main" val="332655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dissolve">
                                      <p:cBhvr>
                                        <p:cTn id="11" dur="500"/>
                                        <p:tgtEl>
                                          <p:spTgt spid="12">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dissolve">
                                      <p:cBhvr>
                                        <p:cTn id="15" dur="500"/>
                                        <p:tgtEl>
                                          <p:spTgt spid="12">
                                            <p:txEl>
                                              <p:pRg st="1" end="1"/>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dissolve">
                                      <p:cBhvr>
                                        <p:cTn id="19" dur="500"/>
                                        <p:tgtEl>
                                          <p:spTgt spid="12">
                                            <p:txEl>
                                              <p:pRg st="2" end="2"/>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500"/>
                                        <p:tgtEl>
                                          <p:spTgt spid="12">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500"/>
                                        <p:tgtEl>
                                          <p:spTgt spid="12">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animEffect transition="in" filter="dissolve">
                                      <p:cBhvr>
                                        <p:cTn id="31" dur="500"/>
                                        <p:tgtEl>
                                          <p:spTgt spid="12">
                                            <p:txEl>
                                              <p:pRg st="7" end="7"/>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animEffect transition="in" filter="dissolve">
                                      <p:cBhvr>
                                        <p:cTn id="35" dur="500"/>
                                        <p:tgtEl>
                                          <p:spTgt spid="12">
                                            <p:txEl>
                                              <p:pRg st="8" end="8"/>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animEffect transition="in" filter="dissolve">
                                      <p:cBhvr>
                                        <p:cTn id="39" dur="500"/>
                                        <p:tgtEl>
                                          <p:spTgt spid="12">
                                            <p:txEl>
                                              <p:pRg st="9" end="9"/>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animEffect transition="in" filter="dissolve">
                                      <p:cBhvr>
                                        <p:cTn id="43" dur="500"/>
                                        <p:tgtEl>
                                          <p:spTgt spid="12">
                                            <p:txEl>
                                              <p:pRg st="10" end="10"/>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animEffect transition="in" filter="dissolve">
                                      <p:cBhvr>
                                        <p:cTn id="47" dur="500"/>
                                        <p:tgtEl>
                                          <p:spTgt spid="12">
                                            <p:txEl>
                                              <p:pRg st="12" end="12"/>
                                            </p:txEl>
                                          </p:spTgt>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2">
                                            <p:txEl>
                                              <p:pRg st="13" end="13"/>
                                            </p:txEl>
                                          </p:spTgt>
                                        </p:tgtEl>
                                        <p:attrNameLst>
                                          <p:attrName>style.visibility</p:attrName>
                                        </p:attrNameLst>
                                      </p:cBhvr>
                                      <p:to>
                                        <p:strVal val="visible"/>
                                      </p:to>
                                    </p:set>
                                    <p:animEffect transition="in" filter="dissolve">
                                      <p:cBhvr>
                                        <p:cTn id="51" dur="500"/>
                                        <p:tgtEl>
                                          <p:spTgt spid="12">
                                            <p:txEl>
                                              <p:pRg st="13" end="13"/>
                                            </p:txEl>
                                          </p:spTgt>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12">
                                            <p:txEl>
                                              <p:pRg st="15" end="15"/>
                                            </p:txEl>
                                          </p:spTgt>
                                        </p:tgtEl>
                                        <p:attrNameLst>
                                          <p:attrName>style.visibility</p:attrName>
                                        </p:attrNameLst>
                                      </p:cBhvr>
                                      <p:to>
                                        <p:strVal val="visible"/>
                                      </p:to>
                                    </p:set>
                                    <p:animEffect transition="in" filter="dissolve">
                                      <p:cBhvr>
                                        <p:cTn id="55" dur="500"/>
                                        <p:tgtEl>
                                          <p:spTgt spid="12">
                                            <p:txEl>
                                              <p:pRg st="15" end="15"/>
                                            </p:txEl>
                                          </p:spTgt>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12">
                                            <p:txEl>
                                              <p:pRg st="16" end="16"/>
                                            </p:txEl>
                                          </p:spTgt>
                                        </p:tgtEl>
                                        <p:attrNameLst>
                                          <p:attrName>style.visibility</p:attrName>
                                        </p:attrNameLst>
                                      </p:cBhvr>
                                      <p:to>
                                        <p:strVal val="visible"/>
                                      </p:to>
                                    </p:set>
                                    <p:animEffect transition="in" filter="dissolve">
                                      <p:cBhvr>
                                        <p:cTn id="59" dur="500"/>
                                        <p:tgtEl>
                                          <p:spTgt spid="12">
                                            <p:txEl>
                                              <p:pRg st="16" end="16"/>
                                            </p:txEl>
                                          </p:spTgt>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12">
                                            <p:txEl>
                                              <p:pRg st="18" end="18"/>
                                            </p:txEl>
                                          </p:spTgt>
                                        </p:tgtEl>
                                        <p:attrNameLst>
                                          <p:attrName>style.visibility</p:attrName>
                                        </p:attrNameLst>
                                      </p:cBhvr>
                                      <p:to>
                                        <p:strVal val="visible"/>
                                      </p:to>
                                    </p:set>
                                    <p:animEffect transition="in" filter="dissolve">
                                      <p:cBhvr>
                                        <p:cTn id="63" dur="500"/>
                                        <p:tgtEl>
                                          <p:spTgt spid="12">
                                            <p:txEl>
                                              <p:pRg st="18" end="18"/>
                                            </p:txEl>
                                          </p:spTgt>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12">
                                            <p:txEl>
                                              <p:pRg st="19" end="19"/>
                                            </p:txEl>
                                          </p:spTgt>
                                        </p:tgtEl>
                                        <p:attrNameLst>
                                          <p:attrName>style.visibility</p:attrName>
                                        </p:attrNameLst>
                                      </p:cBhvr>
                                      <p:to>
                                        <p:strVal val="visible"/>
                                      </p:to>
                                    </p:set>
                                    <p:animEffect transition="in" filter="dissolve">
                                      <p:cBhvr>
                                        <p:cTn id="67" dur="500"/>
                                        <p:tgtEl>
                                          <p:spTgt spid="12">
                                            <p:txEl>
                                              <p:pRg st="19" end="19"/>
                                            </p:txEl>
                                          </p:spTgt>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12">
                                            <p:txEl>
                                              <p:pRg st="21" end="21"/>
                                            </p:txEl>
                                          </p:spTgt>
                                        </p:tgtEl>
                                        <p:attrNameLst>
                                          <p:attrName>style.visibility</p:attrName>
                                        </p:attrNameLst>
                                      </p:cBhvr>
                                      <p:to>
                                        <p:strVal val="visible"/>
                                      </p:to>
                                    </p:set>
                                    <p:animEffect transition="in" filter="dissolve">
                                      <p:cBhvr>
                                        <p:cTn id="71" dur="500"/>
                                        <p:tgtEl>
                                          <p:spTgt spid="12">
                                            <p:txEl>
                                              <p:pRg st="21" end="21"/>
                                            </p:txEl>
                                          </p:spTgt>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12">
                                            <p:txEl>
                                              <p:pRg st="22" end="22"/>
                                            </p:txEl>
                                          </p:spTgt>
                                        </p:tgtEl>
                                        <p:attrNameLst>
                                          <p:attrName>style.visibility</p:attrName>
                                        </p:attrNameLst>
                                      </p:cBhvr>
                                      <p:to>
                                        <p:strVal val="visible"/>
                                      </p:to>
                                    </p:set>
                                    <p:animEffect transition="in" filter="dissolve">
                                      <p:cBhvr>
                                        <p:cTn id="75" dur="500"/>
                                        <p:tgtEl>
                                          <p:spTgt spid="12">
                                            <p:txEl>
                                              <p:pRg st="22" end="22"/>
                                            </p:txEl>
                                          </p:spTgt>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12">
                                            <p:txEl>
                                              <p:pRg st="23" end="23"/>
                                            </p:txEl>
                                          </p:spTgt>
                                        </p:tgtEl>
                                        <p:attrNameLst>
                                          <p:attrName>style.visibility</p:attrName>
                                        </p:attrNameLst>
                                      </p:cBhvr>
                                      <p:to>
                                        <p:strVal val="visible"/>
                                      </p:to>
                                    </p:set>
                                    <p:animEffect transition="in" filter="dissolve">
                                      <p:cBhvr>
                                        <p:cTn id="79" dur="500"/>
                                        <p:tgtEl>
                                          <p:spTgt spid="12">
                                            <p:txEl>
                                              <p:pRg st="23" end="23"/>
                                            </p:txEl>
                                          </p:spTgt>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12">
                                            <p:txEl>
                                              <p:pRg st="25" end="25"/>
                                            </p:txEl>
                                          </p:spTgt>
                                        </p:tgtEl>
                                        <p:attrNameLst>
                                          <p:attrName>style.visibility</p:attrName>
                                        </p:attrNameLst>
                                      </p:cBhvr>
                                      <p:to>
                                        <p:strVal val="visible"/>
                                      </p:to>
                                    </p:set>
                                    <p:animEffect transition="in" filter="dissolve">
                                      <p:cBhvr>
                                        <p:cTn id="83" dur="500"/>
                                        <p:tgtEl>
                                          <p:spTgt spid="12">
                                            <p:txEl>
                                              <p:pRg st="25" end="25"/>
                                            </p:txEl>
                                          </p:spTgt>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12">
                                            <p:txEl>
                                              <p:pRg st="26" end="26"/>
                                            </p:txEl>
                                          </p:spTgt>
                                        </p:tgtEl>
                                        <p:attrNameLst>
                                          <p:attrName>style.visibility</p:attrName>
                                        </p:attrNameLst>
                                      </p:cBhvr>
                                      <p:to>
                                        <p:strVal val="visible"/>
                                      </p:to>
                                    </p:set>
                                    <p:animEffect transition="in" filter="dissolve">
                                      <p:cBhvr>
                                        <p:cTn id="87" dur="500"/>
                                        <p:tgtEl>
                                          <p:spTgt spid="12">
                                            <p:txEl>
                                              <p:pRg st="26" end="26"/>
                                            </p:txEl>
                                          </p:spTgt>
                                        </p:tgtEl>
                                      </p:cBhvr>
                                    </p:animEffect>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12">
                                            <p:txEl>
                                              <p:pRg st="27" end="27"/>
                                            </p:txEl>
                                          </p:spTgt>
                                        </p:tgtEl>
                                        <p:attrNameLst>
                                          <p:attrName>style.visibility</p:attrName>
                                        </p:attrNameLst>
                                      </p:cBhvr>
                                      <p:to>
                                        <p:strVal val="visible"/>
                                      </p:to>
                                    </p:set>
                                    <p:animEffect transition="in" filter="dissolve">
                                      <p:cBhvr>
                                        <p:cTn id="91" dur="500"/>
                                        <p:tgtEl>
                                          <p:spTgt spid="12">
                                            <p:txEl>
                                              <p:pRg st="27" end="27"/>
                                            </p:txEl>
                                          </p:spTgt>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12">
                                            <p:txEl>
                                              <p:pRg st="29" end="29"/>
                                            </p:txEl>
                                          </p:spTgt>
                                        </p:tgtEl>
                                        <p:attrNameLst>
                                          <p:attrName>style.visibility</p:attrName>
                                        </p:attrNameLst>
                                      </p:cBhvr>
                                      <p:to>
                                        <p:strVal val="visible"/>
                                      </p:to>
                                    </p:set>
                                    <p:animEffect transition="in" filter="dissolve">
                                      <p:cBhvr>
                                        <p:cTn id="95" dur="500"/>
                                        <p:tgtEl>
                                          <p:spTgt spid="12">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4522" name="Group 42"/>
          <p:cNvGraphicFramePr>
            <a:graphicFrameLocks noGrp="1"/>
          </p:cNvGraphicFramePr>
          <p:nvPr>
            <p:ph sz="quarter" idx="3"/>
          </p:nvPr>
        </p:nvGraphicFramePr>
        <p:xfrm>
          <a:off x="533400" y="1295400"/>
          <a:ext cx="8610600" cy="518160"/>
        </p:xfrm>
        <a:graphic>
          <a:graphicData uri="http://schemas.openxmlformats.org/drawingml/2006/table">
            <a:tbl>
              <a:tblPr/>
              <a:tblGrid>
                <a:gridCol w="8610600">
                  <a:extLst>
                    <a:ext uri="{9D8B030D-6E8A-4147-A177-3AD203B41FA5}">
                      <a16:colId xmlns:a16="http://schemas.microsoft.com/office/drawing/2014/main" val="20000"/>
                    </a:ext>
                  </a:extLst>
                </a:gridCol>
              </a:tblGrid>
              <a:tr h="3048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en-US" sz="2800" b="0" i="0" u="none" strike="noStrike" cap="none" normalizeH="0" baseline="0" dirty="0">
                        <a:ln>
                          <a:noFill/>
                        </a:ln>
                        <a:solidFill>
                          <a:schemeClr val="tx1"/>
                        </a:solidFill>
                        <a:effectLst/>
                        <a:latin typeface="Tahoma" pitchFamily="34" charset="0"/>
                      </a:endParaRPr>
                    </a:p>
                  </a:txBody>
                  <a:tcPr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404489" name="Text Box 9"/>
          <p:cNvSpPr txBox="1">
            <a:spLocks noChangeArrowheads="1"/>
          </p:cNvSpPr>
          <p:nvPr/>
        </p:nvSpPr>
        <p:spPr bwMode="auto">
          <a:xfrm>
            <a:off x="4822825" y="1371600"/>
            <a:ext cx="43211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effectLst>
                <a:outerShdw blurRad="38100" dist="38100" dir="2700000" algn="tl">
                  <a:srgbClr val="C0C0C0"/>
                </a:outerShdw>
              </a:effectLst>
            </a:endParaRPr>
          </a:p>
        </p:txBody>
      </p:sp>
      <p:sp>
        <p:nvSpPr>
          <p:cNvPr id="404517" name="Text Box 37"/>
          <p:cNvSpPr txBox="1">
            <a:spLocks noChangeArrowheads="1"/>
          </p:cNvSpPr>
          <p:nvPr/>
        </p:nvSpPr>
        <p:spPr bwMode="auto">
          <a:xfrm>
            <a:off x="152400" y="6629400"/>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FontTx/>
              <a:buNone/>
            </a:pPr>
            <a:r>
              <a:rPr kumimoji="1" lang="en-US" sz="1000" baseline="0">
                <a:effectLst>
                  <a:outerShdw blurRad="38100" dist="38100" dir="2700000" algn="tl">
                    <a:srgbClr val="C0C0C0"/>
                  </a:outerShdw>
                </a:effectLst>
              </a:rPr>
              <a:t>This form is available online</a:t>
            </a:r>
          </a:p>
        </p:txBody>
      </p:sp>
      <p:sp>
        <p:nvSpPr>
          <p:cNvPr id="404482" name="Rectangle 2"/>
          <p:cNvSpPr>
            <a:spLocks noGrp="1" noChangeArrowheads="1"/>
          </p:cNvSpPr>
          <p:nvPr>
            <p:ph type="title"/>
          </p:nvPr>
        </p:nvSpPr>
        <p:spPr>
          <a:xfrm>
            <a:off x="5118100" y="12700"/>
            <a:ext cx="4025900" cy="381000"/>
          </a:xfrm>
        </p:spPr>
        <p:txBody>
          <a:bodyPr/>
          <a:lstStyle/>
          <a:p>
            <a:pPr algn="ctr"/>
            <a:r>
              <a:rPr lang="en-US" sz="1400" b="1" u="sng" dirty="0">
                <a:effectLst>
                  <a:outerShdw blurRad="38100" dist="38100" dir="2700000" algn="tl">
                    <a:srgbClr val="C0C0C0"/>
                  </a:outerShdw>
                </a:effectLst>
                <a:latin typeface="Georgia" pitchFamily="18" charset="0"/>
              </a:rPr>
              <a:t>Emotional or Behavioral Distress Form</a:t>
            </a:r>
          </a:p>
        </p:txBody>
      </p:sp>
      <p:sp>
        <p:nvSpPr>
          <p:cNvPr id="404483" name="Rectangle 3"/>
          <p:cNvSpPr>
            <a:spLocks noGrp="1" noChangeArrowheads="1"/>
          </p:cNvSpPr>
          <p:nvPr>
            <p:ph type="body" sz="half" idx="1"/>
          </p:nvPr>
        </p:nvSpPr>
        <p:spPr>
          <a:xfrm>
            <a:off x="5105400" y="381000"/>
            <a:ext cx="4267200" cy="6477000"/>
          </a:xfrm>
          <a:noFill/>
          <a:ln/>
        </p:spPr>
        <p:txBody>
          <a:bodyPr/>
          <a:lstStyle/>
          <a:p>
            <a:pPr marL="609600" indent="-609600">
              <a:spcBef>
                <a:spcPct val="0"/>
              </a:spcBef>
              <a:buFontTx/>
              <a:buNone/>
            </a:pPr>
            <a:r>
              <a:rPr lang="en-US" sz="1600" b="1" dirty="0">
                <a:solidFill>
                  <a:srgbClr val="0000FF"/>
                </a:solidFill>
                <a:effectLst>
                  <a:outerShdw blurRad="38100" dist="38100" dir="2700000" algn="tl">
                    <a:srgbClr val="C0C0C0"/>
                  </a:outerShdw>
                </a:effectLst>
              </a:rPr>
              <a:t> Demographic Information</a:t>
            </a:r>
            <a:endParaRPr lang="en-US" sz="1600" dirty="0">
              <a:effectLst>
                <a:outerShdw blurRad="38100" dist="38100" dir="2700000" algn="tl">
                  <a:srgbClr val="C0C0C0"/>
                </a:outerShdw>
              </a:effectLst>
            </a:endParaRPr>
          </a:p>
          <a:p>
            <a:pPr marL="609600" indent="-609600">
              <a:spcBef>
                <a:spcPct val="0"/>
              </a:spcBef>
              <a:buFontTx/>
              <a:buNone/>
            </a:pPr>
            <a:r>
              <a:rPr lang="en-US" sz="1600" dirty="0">
                <a:effectLst>
                  <a:outerShdw blurRad="38100" dist="38100" dir="2700000" algn="tl">
                    <a:srgbClr val="C0C0C0"/>
                  </a:outerShdw>
                </a:effectLst>
              </a:rPr>
              <a:t>    Gathering information</a:t>
            </a:r>
          </a:p>
          <a:p>
            <a:pPr marL="609600" indent="-609600">
              <a:spcBef>
                <a:spcPct val="0"/>
              </a:spcBef>
              <a:buFontTx/>
              <a:buNone/>
            </a:pPr>
            <a:r>
              <a:rPr lang="en-US" sz="1600" dirty="0">
                <a:effectLst>
                  <a:outerShdw blurRad="38100" dist="38100" dir="2700000" algn="tl">
                    <a:srgbClr val="C0C0C0"/>
                  </a:outerShdw>
                </a:effectLst>
              </a:rPr>
              <a:t>    Interview those involved</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Summarize the Concern </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Identify</a:t>
            </a: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the details of the incident</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Characteristics of the Threat</a:t>
            </a:r>
          </a:p>
          <a:p>
            <a:pPr marL="609600" indent="-609600">
              <a:spcBef>
                <a:spcPct val="0"/>
              </a:spcBef>
              <a:buFontTx/>
              <a:buNone/>
            </a:pPr>
            <a:r>
              <a:rPr lang="en-US" sz="1600"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target, means, specificity, preparation,</a:t>
            </a:r>
          </a:p>
          <a:p>
            <a:pPr marL="609600" indent="-609600">
              <a:spcBef>
                <a:spcPct val="0"/>
              </a:spcBef>
              <a:buFontTx/>
              <a:buNone/>
            </a:pPr>
            <a:r>
              <a:rPr lang="en-US" sz="1600" dirty="0">
                <a:effectLst>
                  <a:outerShdw blurRad="38100" dist="38100" dir="2700000" algn="tl">
                    <a:srgbClr val="C0C0C0"/>
                  </a:outerShdw>
                </a:effectLst>
              </a:rPr>
              <a:t>    etc. Estimate violence risk</a:t>
            </a:r>
          </a:p>
          <a:p>
            <a:pPr marL="609600" indent="-609600">
              <a:spcBef>
                <a:spcPct val="0"/>
              </a:spcBef>
              <a:buFontTx/>
              <a:buNone/>
            </a:pPr>
            <a:r>
              <a:rPr lang="en-US" sz="1600" dirty="0">
                <a:effectLst>
                  <a:outerShdw blurRad="38100" dist="38100" dir="2700000" algn="tl">
                    <a:srgbClr val="C0C0C0"/>
                  </a:outerShdw>
                </a:effectLst>
              </a:rPr>
              <a:t>    as high, medium, or low</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Social, Emotional &amp; Behavioral factors</a:t>
            </a:r>
          </a:p>
          <a:p>
            <a:pPr marL="609600" indent="-609600">
              <a:spcBef>
                <a:spcPct val="0"/>
              </a:spcBef>
              <a:buFontTx/>
              <a:buNone/>
            </a:pPr>
            <a:r>
              <a:rPr lang="en-US" sz="1600" dirty="0">
                <a:effectLst>
                  <a:outerShdw blurRad="38100" dist="38100" dir="2700000" algn="tl">
                    <a:srgbClr val="C0C0C0"/>
                  </a:outerShdw>
                </a:effectLst>
              </a:rPr>
              <a:t>    in need of intervention</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Estimate Suicide Risk</a:t>
            </a:r>
          </a:p>
          <a:p>
            <a:pPr marL="609600" indent="-609600">
              <a:spcBef>
                <a:spcPct val="0"/>
              </a:spcBef>
              <a:buFontTx/>
              <a:buNone/>
            </a:pPr>
            <a:r>
              <a:rPr lang="en-US" sz="1600" dirty="0">
                <a:effectLst>
                  <a:outerShdw blurRad="38100" dist="38100" dir="2700000" algn="tl">
                    <a:srgbClr val="C0C0C0"/>
                  </a:outerShdw>
                </a:effectLst>
              </a:rPr>
              <a:t>    Low, Medium, or High</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Identify Alcohol &amp; Drug use concerns</a:t>
            </a:r>
          </a:p>
          <a:p>
            <a:pPr marL="609600" indent="-609600">
              <a:spcBef>
                <a:spcPct val="0"/>
              </a:spcBef>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Low, Medium, or High</a:t>
            </a:r>
          </a:p>
          <a:p>
            <a:pPr marL="609600" indent="-609600">
              <a:spcBef>
                <a:spcPct val="0"/>
              </a:spcBef>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Document Recommendations</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Immediate &amp; follow-up </a:t>
            </a:r>
          </a:p>
          <a:p>
            <a:pPr marL="609600" indent="-609600">
              <a:spcBef>
                <a:spcPct val="0"/>
              </a:spcBef>
              <a:buFontTx/>
              <a:buNone/>
            </a:pPr>
            <a:r>
              <a:rPr lang="en-US" sz="1600" dirty="0">
                <a:effectLst>
                  <a:outerShdw blurRad="38100" dist="38100" dir="2700000" algn="tl">
                    <a:srgbClr val="C0C0C0"/>
                  </a:outerShdw>
                </a:effectLst>
              </a:rPr>
              <a:t>    strategies to prevent violent act</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Notes / elaboration of findings</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assign case manager</a:t>
            </a:r>
          </a:p>
          <a:p>
            <a:pPr marL="609600" indent="-609600">
              <a:spcBef>
                <a:spcPct val="0"/>
              </a:spcBef>
              <a:buFontTx/>
              <a:buNone/>
            </a:pPr>
            <a:r>
              <a:rPr lang="en-US" sz="1600" dirty="0">
                <a:effectLst>
                  <a:outerShdw blurRad="38100" dist="38100" dir="2700000" algn="tl">
                    <a:srgbClr val="C0C0C0"/>
                  </a:outerShdw>
                </a:effectLst>
              </a:rPr>
              <a:t>    schedule follow up date</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Follow-up &amp; monitoring</a:t>
            </a:r>
          </a:p>
          <a:p>
            <a:pPr marL="609600" indent="-609600">
              <a:spcBef>
                <a:spcPct val="0"/>
              </a:spcBef>
              <a:buFontTx/>
              <a:buNone/>
            </a:pPr>
            <a:endParaRPr lang="en-US" sz="1600" dirty="0">
              <a:effectLst>
                <a:outerShdw blurRad="38100" dist="38100" dir="2700000" algn="tl">
                  <a:srgbClr val="C0C0C0"/>
                </a:outerShdw>
              </a:effectLst>
            </a:endParaRPr>
          </a:p>
        </p:txBody>
      </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60554" cy="6858000"/>
          </a:xfrm>
          <a:prstGeom prst="rect">
            <a:avLst/>
          </a:prstGeom>
        </p:spPr>
      </p:pic>
    </p:spTree>
    <p:extLst>
      <p:ext uri="{BB962C8B-B14F-4D97-AF65-F5344CB8AC3E}">
        <p14:creationId xmlns:p14="http://schemas.microsoft.com/office/powerpoint/2010/main" val="831940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04482"/>
                                        </p:tgtEl>
                                        <p:attrNameLst>
                                          <p:attrName>style.visibility</p:attrName>
                                        </p:attrNameLst>
                                      </p:cBhvr>
                                      <p:to>
                                        <p:strVal val="visible"/>
                                      </p:to>
                                    </p:set>
                                    <p:animEffect transition="in" filter="checkerboard(across)">
                                      <p:cBhvr>
                                        <p:cTn id="7" dur="500"/>
                                        <p:tgtEl>
                                          <p:spTgt spid="40448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04483">
                                            <p:txEl>
                                              <p:pRg st="0" end="0"/>
                                            </p:txEl>
                                          </p:spTgt>
                                        </p:tgtEl>
                                        <p:attrNameLst>
                                          <p:attrName>style.visibility</p:attrName>
                                        </p:attrNameLst>
                                      </p:cBhvr>
                                      <p:to>
                                        <p:strVal val="visible"/>
                                      </p:to>
                                    </p:set>
                                    <p:animEffect transition="in" filter="dissolve">
                                      <p:cBhvr>
                                        <p:cTn id="11" dur="500"/>
                                        <p:tgtEl>
                                          <p:spTgt spid="404483">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04483">
                                            <p:txEl>
                                              <p:pRg st="1" end="1"/>
                                            </p:txEl>
                                          </p:spTgt>
                                        </p:tgtEl>
                                        <p:attrNameLst>
                                          <p:attrName>style.visibility</p:attrName>
                                        </p:attrNameLst>
                                      </p:cBhvr>
                                      <p:to>
                                        <p:strVal val="visible"/>
                                      </p:to>
                                    </p:set>
                                    <p:animEffect transition="in" filter="dissolve">
                                      <p:cBhvr>
                                        <p:cTn id="15" dur="500"/>
                                        <p:tgtEl>
                                          <p:spTgt spid="404483">
                                            <p:txEl>
                                              <p:pRg st="1" end="1"/>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04483">
                                            <p:txEl>
                                              <p:pRg st="2" end="2"/>
                                            </p:txEl>
                                          </p:spTgt>
                                        </p:tgtEl>
                                        <p:attrNameLst>
                                          <p:attrName>style.visibility</p:attrName>
                                        </p:attrNameLst>
                                      </p:cBhvr>
                                      <p:to>
                                        <p:strVal val="visible"/>
                                      </p:to>
                                    </p:set>
                                    <p:animEffect transition="in" filter="dissolve">
                                      <p:cBhvr>
                                        <p:cTn id="19" dur="500"/>
                                        <p:tgtEl>
                                          <p:spTgt spid="404483">
                                            <p:txEl>
                                              <p:pRg st="2" end="2"/>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404483">
                                            <p:txEl>
                                              <p:pRg st="4" end="4"/>
                                            </p:txEl>
                                          </p:spTgt>
                                        </p:tgtEl>
                                        <p:attrNameLst>
                                          <p:attrName>style.visibility</p:attrName>
                                        </p:attrNameLst>
                                      </p:cBhvr>
                                      <p:to>
                                        <p:strVal val="visible"/>
                                      </p:to>
                                    </p:set>
                                    <p:animEffect transition="in" filter="dissolve">
                                      <p:cBhvr>
                                        <p:cTn id="23" dur="500"/>
                                        <p:tgtEl>
                                          <p:spTgt spid="404483">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404483">
                                            <p:txEl>
                                              <p:pRg st="5" end="5"/>
                                            </p:txEl>
                                          </p:spTgt>
                                        </p:tgtEl>
                                        <p:attrNameLst>
                                          <p:attrName>style.visibility</p:attrName>
                                        </p:attrNameLst>
                                      </p:cBhvr>
                                      <p:to>
                                        <p:strVal val="visible"/>
                                      </p:to>
                                    </p:set>
                                    <p:animEffect transition="in" filter="dissolve">
                                      <p:cBhvr>
                                        <p:cTn id="27" dur="500"/>
                                        <p:tgtEl>
                                          <p:spTgt spid="404483">
                                            <p:txEl>
                                              <p:pRg st="5" end="5"/>
                                            </p:txEl>
                                          </p:spTgt>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404483">
                                            <p:txEl>
                                              <p:pRg st="7" end="7"/>
                                            </p:txEl>
                                          </p:spTgt>
                                        </p:tgtEl>
                                        <p:attrNameLst>
                                          <p:attrName>style.visibility</p:attrName>
                                        </p:attrNameLst>
                                      </p:cBhvr>
                                      <p:to>
                                        <p:strVal val="visible"/>
                                      </p:to>
                                    </p:set>
                                    <p:animEffect transition="in" filter="dissolve">
                                      <p:cBhvr>
                                        <p:cTn id="31" dur="500"/>
                                        <p:tgtEl>
                                          <p:spTgt spid="404483">
                                            <p:txEl>
                                              <p:pRg st="7" end="7"/>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404483">
                                            <p:txEl>
                                              <p:pRg st="8" end="8"/>
                                            </p:txEl>
                                          </p:spTgt>
                                        </p:tgtEl>
                                        <p:attrNameLst>
                                          <p:attrName>style.visibility</p:attrName>
                                        </p:attrNameLst>
                                      </p:cBhvr>
                                      <p:to>
                                        <p:strVal val="visible"/>
                                      </p:to>
                                    </p:set>
                                    <p:animEffect transition="in" filter="dissolve">
                                      <p:cBhvr>
                                        <p:cTn id="35" dur="500"/>
                                        <p:tgtEl>
                                          <p:spTgt spid="404483">
                                            <p:txEl>
                                              <p:pRg st="8" end="8"/>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404483">
                                            <p:txEl>
                                              <p:pRg st="9" end="9"/>
                                            </p:txEl>
                                          </p:spTgt>
                                        </p:tgtEl>
                                        <p:attrNameLst>
                                          <p:attrName>style.visibility</p:attrName>
                                        </p:attrNameLst>
                                      </p:cBhvr>
                                      <p:to>
                                        <p:strVal val="visible"/>
                                      </p:to>
                                    </p:set>
                                    <p:animEffect transition="in" filter="dissolve">
                                      <p:cBhvr>
                                        <p:cTn id="39" dur="500"/>
                                        <p:tgtEl>
                                          <p:spTgt spid="404483">
                                            <p:txEl>
                                              <p:pRg st="9" end="9"/>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404483">
                                            <p:txEl>
                                              <p:pRg st="10" end="10"/>
                                            </p:txEl>
                                          </p:spTgt>
                                        </p:tgtEl>
                                        <p:attrNameLst>
                                          <p:attrName>style.visibility</p:attrName>
                                        </p:attrNameLst>
                                      </p:cBhvr>
                                      <p:to>
                                        <p:strVal val="visible"/>
                                      </p:to>
                                    </p:set>
                                    <p:animEffect transition="in" filter="dissolve">
                                      <p:cBhvr>
                                        <p:cTn id="43" dur="500"/>
                                        <p:tgtEl>
                                          <p:spTgt spid="404483">
                                            <p:txEl>
                                              <p:pRg st="10" end="10"/>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404483">
                                            <p:txEl>
                                              <p:pRg st="12" end="12"/>
                                            </p:txEl>
                                          </p:spTgt>
                                        </p:tgtEl>
                                        <p:attrNameLst>
                                          <p:attrName>style.visibility</p:attrName>
                                        </p:attrNameLst>
                                      </p:cBhvr>
                                      <p:to>
                                        <p:strVal val="visible"/>
                                      </p:to>
                                    </p:set>
                                    <p:animEffect transition="in" filter="dissolve">
                                      <p:cBhvr>
                                        <p:cTn id="47" dur="500"/>
                                        <p:tgtEl>
                                          <p:spTgt spid="404483">
                                            <p:txEl>
                                              <p:pRg st="12" end="12"/>
                                            </p:txEl>
                                          </p:spTgt>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404483">
                                            <p:txEl>
                                              <p:pRg st="13" end="13"/>
                                            </p:txEl>
                                          </p:spTgt>
                                        </p:tgtEl>
                                        <p:attrNameLst>
                                          <p:attrName>style.visibility</p:attrName>
                                        </p:attrNameLst>
                                      </p:cBhvr>
                                      <p:to>
                                        <p:strVal val="visible"/>
                                      </p:to>
                                    </p:set>
                                    <p:animEffect transition="in" filter="dissolve">
                                      <p:cBhvr>
                                        <p:cTn id="51" dur="500"/>
                                        <p:tgtEl>
                                          <p:spTgt spid="404483">
                                            <p:txEl>
                                              <p:pRg st="13" end="13"/>
                                            </p:txEl>
                                          </p:spTgt>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404483">
                                            <p:txEl>
                                              <p:pRg st="15" end="15"/>
                                            </p:txEl>
                                          </p:spTgt>
                                        </p:tgtEl>
                                        <p:attrNameLst>
                                          <p:attrName>style.visibility</p:attrName>
                                        </p:attrNameLst>
                                      </p:cBhvr>
                                      <p:to>
                                        <p:strVal val="visible"/>
                                      </p:to>
                                    </p:set>
                                    <p:animEffect transition="in" filter="dissolve">
                                      <p:cBhvr>
                                        <p:cTn id="55" dur="500"/>
                                        <p:tgtEl>
                                          <p:spTgt spid="404483">
                                            <p:txEl>
                                              <p:pRg st="15" end="15"/>
                                            </p:txEl>
                                          </p:spTgt>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404483">
                                            <p:txEl>
                                              <p:pRg st="16" end="16"/>
                                            </p:txEl>
                                          </p:spTgt>
                                        </p:tgtEl>
                                        <p:attrNameLst>
                                          <p:attrName>style.visibility</p:attrName>
                                        </p:attrNameLst>
                                      </p:cBhvr>
                                      <p:to>
                                        <p:strVal val="visible"/>
                                      </p:to>
                                    </p:set>
                                    <p:animEffect transition="in" filter="dissolve">
                                      <p:cBhvr>
                                        <p:cTn id="59" dur="500"/>
                                        <p:tgtEl>
                                          <p:spTgt spid="404483">
                                            <p:txEl>
                                              <p:pRg st="16" end="16"/>
                                            </p:txEl>
                                          </p:spTgt>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404483">
                                            <p:txEl>
                                              <p:pRg st="18" end="18"/>
                                            </p:txEl>
                                          </p:spTgt>
                                        </p:tgtEl>
                                        <p:attrNameLst>
                                          <p:attrName>style.visibility</p:attrName>
                                        </p:attrNameLst>
                                      </p:cBhvr>
                                      <p:to>
                                        <p:strVal val="visible"/>
                                      </p:to>
                                    </p:set>
                                    <p:animEffect transition="in" filter="dissolve">
                                      <p:cBhvr>
                                        <p:cTn id="63" dur="500"/>
                                        <p:tgtEl>
                                          <p:spTgt spid="404483">
                                            <p:txEl>
                                              <p:pRg st="18" end="18"/>
                                            </p:txEl>
                                          </p:spTgt>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404483">
                                            <p:txEl>
                                              <p:pRg st="19" end="19"/>
                                            </p:txEl>
                                          </p:spTgt>
                                        </p:tgtEl>
                                        <p:attrNameLst>
                                          <p:attrName>style.visibility</p:attrName>
                                        </p:attrNameLst>
                                      </p:cBhvr>
                                      <p:to>
                                        <p:strVal val="visible"/>
                                      </p:to>
                                    </p:set>
                                    <p:animEffect transition="in" filter="dissolve">
                                      <p:cBhvr>
                                        <p:cTn id="67" dur="500"/>
                                        <p:tgtEl>
                                          <p:spTgt spid="404483">
                                            <p:txEl>
                                              <p:pRg st="19" end="19"/>
                                            </p:txEl>
                                          </p:spTgt>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404483">
                                            <p:txEl>
                                              <p:pRg st="21" end="21"/>
                                            </p:txEl>
                                          </p:spTgt>
                                        </p:tgtEl>
                                        <p:attrNameLst>
                                          <p:attrName>style.visibility</p:attrName>
                                        </p:attrNameLst>
                                      </p:cBhvr>
                                      <p:to>
                                        <p:strVal val="visible"/>
                                      </p:to>
                                    </p:set>
                                    <p:animEffect transition="in" filter="dissolve">
                                      <p:cBhvr>
                                        <p:cTn id="71" dur="500"/>
                                        <p:tgtEl>
                                          <p:spTgt spid="404483">
                                            <p:txEl>
                                              <p:pRg st="21" end="21"/>
                                            </p:txEl>
                                          </p:spTgt>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404483">
                                            <p:txEl>
                                              <p:pRg st="22" end="22"/>
                                            </p:txEl>
                                          </p:spTgt>
                                        </p:tgtEl>
                                        <p:attrNameLst>
                                          <p:attrName>style.visibility</p:attrName>
                                        </p:attrNameLst>
                                      </p:cBhvr>
                                      <p:to>
                                        <p:strVal val="visible"/>
                                      </p:to>
                                    </p:set>
                                    <p:animEffect transition="in" filter="dissolve">
                                      <p:cBhvr>
                                        <p:cTn id="75" dur="500"/>
                                        <p:tgtEl>
                                          <p:spTgt spid="404483">
                                            <p:txEl>
                                              <p:pRg st="22" end="22"/>
                                            </p:txEl>
                                          </p:spTgt>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404483">
                                            <p:txEl>
                                              <p:pRg st="23" end="23"/>
                                            </p:txEl>
                                          </p:spTgt>
                                        </p:tgtEl>
                                        <p:attrNameLst>
                                          <p:attrName>style.visibility</p:attrName>
                                        </p:attrNameLst>
                                      </p:cBhvr>
                                      <p:to>
                                        <p:strVal val="visible"/>
                                      </p:to>
                                    </p:set>
                                    <p:animEffect transition="in" filter="dissolve">
                                      <p:cBhvr>
                                        <p:cTn id="79" dur="500"/>
                                        <p:tgtEl>
                                          <p:spTgt spid="404483">
                                            <p:txEl>
                                              <p:pRg st="23" end="23"/>
                                            </p:txEl>
                                          </p:spTgt>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404483">
                                            <p:txEl>
                                              <p:pRg st="25" end="25"/>
                                            </p:txEl>
                                          </p:spTgt>
                                        </p:tgtEl>
                                        <p:attrNameLst>
                                          <p:attrName>style.visibility</p:attrName>
                                        </p:attrNameLst>
                                      </p:cBhvr>
                                      <p:to>
                                        <p:strVal val="visible"/>
                                      </p:to>
                                    </p:set>
                                    <p:animEffect transition="in" filter="dissolve">
                                      <p:cBhvr>
                                        <p:cTn id="83" dur="500"/>
                                        <p:tgtEl>
                                          <p:spTgt spid="404483">
                                            <p:txEl>
                                              <p:pRg st="25" end="25"/>
                                            </p:txEl>
                                          </p:spTgt>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404483">
                                            <p:txEl>
                                              <p:pRg st="26" end="26"/>
                                            </p:txEl>
                                          </p:spTgt>
                                        </p:tgtEl>
                                        <p:attrNameLst>
                                          <p:attrName>style.visibility</p:attrName>
                                        </p:attrNameLst>
                                      </p:cBhvr>
                                      <p:to>
                                        <p:strVal val="visible"/>
                                      </p:to>
                                    </p:set>
                                    <p:animEffect transition="in" filter="dissolve">
                                      <p:cBhvr>
                                        <p:cTn id="87" dur="500"/>
                                        <p:tgtEl>
                                          <p:spTgt spid="404483">
                                            <p:txEl>
                                              <p:pRg st="26" end="26"/>
                                            </p:txEl>
                                          </p:spTgt>
                                        </p:tgtEl>
                                      </p:cBhvr>
                                    </p:animEffect>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404483">
                                            <p:txEl>
                                              <p:pRg st="27" end="27"/>
                                            </p:txEl>
                                          </p:spTgt>
                                        </p:tgtEl>
                                        <p:attrNameLst>
                                          <p:attrName>style.visibility</p:attrName>
                                        </p:attrNameLst>
                                      </p:cBhvr>
                                      <p:to>
                                        <p:strVal val="visible"/>
                                      </p:to>
                                    </p:set>
                                    <p:animEffect transition="in" filter="dissolve">
                                      <p:cBhvr>
                                        <p:cTn id="91" dur="500"/>
                                        <p:tgtEl>
                                          <p:spTgt spid="404483">
                                            <p:txEl>
                                              <p:pRg st="27" end="27"/>
                                            </p:txEl>
                                          </p:spTgt>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404483">
                                            <p:txEl>
                                              <p:pRg st="29" end="29"/>
                                            </p:txEl>
                                          </p:spTgt>
                                        </p:tgtEl>
                                        <p:attrNameLst>
                                          <p:attrName>style.visibility</p:attrName>
                                        </p:attrNameLst>
                                      </p:cBhvr>
                                      <p:to>
                                        <p:strVal val="visible"/>
                                      </p:to>
                                    </p:set>
                                    <p:animEffect transition="in" filter="dissolve">
                                      <p:cBhvr>
                                        <p:cTn id="95" dur="500"/>
                                        <p:tgtEl>
                                          <p:spTgt spid="404483">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descr="girl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41525"/>
            <a:ext cx="4191000" cy="3759200"/>
          </a:xfrm>
          <a:prstGeom prst="rect">
            <a:avLst/>
          </a:prstGeom>
          <a:noFill/>
          <a:extLst>
            <a:ext uri="{909E8E84-426E-40DD-AFC4-6F175D3DCCD1}">
              <a14:hiddenFill xmlns:a14="http://schemas.microsoft.com/office/drawing/2010/main">
                <a:solidFill>
                  <a:srgbClr val="FFFFFF"/>
                </a:solidFill>
              </a14:hiddenFill>
            </a:ext>
          </a:extLst>
        </p:spPr>
      </p:pic>
      <p:sp>
        <p:nvSpPr>
          <p:cNvPr id="50178" name="Rectangle 2"/>
          <p:cNvSpPr>
            <a:spLocks noGrp="1" noChangeArrowheads="1"/>
          </p:cNvSpPr>
          <p:nvPr>
            <p:ph type="title"/>
          </p:nvPr>
        </p:nvSpPr>
        <p:spPr/>
        <p:txBody>
          <a:bodyPr/>
          <a:lstStyle/>
          <a:p>
            <a:r>
              <a:rPr lang="en-US">
                <a:effectLst>
                  <a:outerShdw blurRad="38100" dist="38100" dir="2700000" algn="tl">
                    <a:srgbClr val="C0C0C0"/>
                  </a:outerShdw>
                </a:effectLst>
                <a:latin typeface="Georgia" pitchFamily="18" charset="0"/>
              </a:rPr>
              <a:t>“They just snapped.”</a:t>
            </a:r>
          </a:p>
        </p:txBody>
      </p:sp>
      <p:sp>
        <p:nvSpPr>
          <p:cNvPr id="50179" name="Rectangle 3"/>
          <p:cNvSpPr>
            <a:spLocks noGrp="1" noChangeArrowheads="1"/>
          </p:cNvSpPr>
          <p:nvPr>
            <p:ph type="body" idx="1"/>
          </p:nvPr>
        </p:nvSpPr>
        <p:spPr/>
        <p:txBody>
          <a:bodyPr/>
          <a:lstStyle/>
          <a:p>
            <a:pPr>
              <a:buFontTx/>
              <a:buChar char="•"/>
            </a:pPr>
            <a:r>
              <a:rPr lang="en-US" sz="2800" dirty="0">
                <a:effectLst>
                  <a:outerShdw blurRad="38100" dist="38100" dir="2700000" algn="tl">
                    <a:srgbClr val="C0C0C0"/>
                  </a:outerShdw>
                </a:effectLst>
              </a:rPr>
              <a:t>There are many warning signs</a:t>
            </a:r>
          </a:p>
          <a:p>
            <a:pPr lvl="1">
              <a:spcBef>
                <a:spcPct val="50000"/>
              </a:spcBef>
              <a:buFontTx/>
              <a:buChar char="•"/>
            </a:pPr>
            <a:r>
              <a:rPr lang="en-US" sz="1800" dirty="0">
                <a:effectLst>
                  <a:outerShdw blurRad="38100" dist="38100" dir="2700000" algn="tl">
                    <a:srgbClr val="C0C0C0"/>
                  </a:outerShdw>
                </a:effectLst>
              </a:rPr>
              <a:t>Change in behavior, grades, social interaction</a:t>
            </a:r>
          </a:p>
          <a:p>
            <a:pPr lvl="1">
              <a:spcBef>
                <a:spcPct val="50000"/>
              </a:spcBef>
              <a:buFontTx/>
              <a:buChar char="•"/>
            </a:pPr>
            <a:r>
              <a:rPr lang="en-US" sz="1800" dirty="0">
                <a:effectLst>
                  <a:outerShdw blurRad="38100" dist="38100" dir="2700000" algn="tl">
                    <a:srgbClr val="C0C0C0"/>
                  </a:outerShdw>
                </a:effectLst>
              </a:rPr>
              <a:t>Practice behaviors</a:t>
            </a:r>
          </a:p>
          <a:p>
            <a:pPr lvl="1">
              <a:spcBef>
                <a:spcPct val="50000"/>
              </a:spcBef>
              <a:buFontTx/>
              <a:buChar char="•"/>
            </a:pPr>
            <a:r>
              <a:rPr lang="en-US" sz="1800" dirty="0">
                <a:effectLst>
                  <a:outerShdw blurRad="38100" dist="38100" dir="2700000" algn="tl">
                    <a:srgbClr val="C0C0C0"/>
                  </a:outerShdw>
                </a:effectLst>
              </a:rPr>
              <a:t>Threats</a:t>
            </a:r>
          </a:p>
          <a:p>
            <a:pPr>
              <a:spcBef>
                <a:spcPct val="50000"/>
              </a:spcBef>
              <a:buFontTx/>
              <a:buChar char="•"/>
            </a:pPr>
            <a:r>
              <a:rPr lang="en-US" sz="2400" dirty="0">
                <a:effectLst>
                  <a:outerShdw blurRad="38100" dist="38100" dir="2700000" algn="tl">
                    <a:srgbClr val="C0C0C0"/>
                  </a:outerShdw>
                </a:effectLst>
              </a:rPr>
              <a:t>In fact, targeted violence represents a                   pattern of thinking and behavior that is </a:t>
            </a:r>
            <a:r>
              <a:rPr lang="en-US" sz="2400" b="1" dirty="0">
                <a:solidFill>
                  <a:srgbClr val="0000FF"/>
                </a:solidFill>
                <a:effectLst>
                  <a:outerShdw blurRad="38100" dist="38100" dir="2700000" algn="tl">
                    <a:srgbClr val="C0C0C0"/>
                  </a:outerShdw>
                </a:effectLst>
              </a:rPr>
              <a:t>understandable</a:t>
            </a:r>
            <a:r>
              <a:rPr lang="en-US" sz="2400" dirty="0">
                <a:effectLst>
                  <a:outerShdw blurRad="38100" dist="38100" dir="2700000" algn="tl">
                    <a:srgbClr val="C0C0C0"/>
                  </a:outerShdw>
                </a:effectLst>
              </a:rPr>
              <a:t> and often </a:t>
            </a:r>
            <a:r>
              <a:rPr lang="en-US" sz="2400" b="1" dirty="0">
                <a:solidFill>
                  <a:srgbClr val="0000FF"/>
                </a:solidFill>
                <a:effectLst>
                  <a:outerShdw blurRad="38100" dist="38100" dir="2700000" algn="tl">
                    <a:srgbClr val="C0C0C0"/>
                  </a:outerShdw>
                </a:effectLst>
              </a:rPr>
              <a:t>discernable</a:t>
            </a:r>
            <a:r>
              <a:rPr lang="en-US" sz="2400" dirty="0">
                <a:effectLst>
                  <a:outerShdw blurRad="38100" dist="38100" dir="2700000" algn="tl">
                    <a:srgbClr val="C0C0C0"/>
                  </a:outerShdw>
                </a:effectLst>
              </a:rPr>
              <a:t>;              likely </a:t>
            </a:r>
            <a:r>
              <a:rPr lang="en-US" sz="2400" dirty="0">
                <a:solidFill>
                  <a:schemeClr val="hlink"/>
                </a:solidFill>
                <a:effectLst>
                  <a:outerShdw blurRad="38100" dist="38100" dir="2700000" algn="tl">
                    <a:srgbClr val="C0C0C0"/>
                  </a:outerShdw>
                </a:effectLst>
              </a:rPr>
              <a:t>preceded by a communication of intent</a:t>
            </a:r>
            <a:r>
              <a:rPr lang="en-US" sz="2400" dirty="0">
                <a:effectLst>
                  <a:outerShdw blurRad="38100" dist="38100" dir="2700000" algn="tl">
                    <a:srgbClr val="C0C0C0"/>
                  </a:outerShdw>
                </a:effectLst>
              </a:rPr>
              <a:t>.</a:t>
            </a:r>
          </a:p>
        </p:txBody>
      </p:sp>
      <p:sp>
        <p:nvSpPr>
          <p:cNvPr id="50180" name="Rectangle 4"/>
          <p:cNvSpPr>
            <a:spLocks noChangeArrowheads="1"/>
          </p:cNvSpPr>
          <p:nvPr/>
        </p:nvSpPr>
        <p:spPr bwMode="auto">
          <a:xfrm>
            <a:off x="228600" y="6324600"/>
            <a:ext cx="8178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buClr>
                <a:schemeClr val="accent2"/>
              </a:buClr>
              <a:buFont typeface="Monotype Sorts" pitchFamily="2" charset="2"/>
              <a:buNone/>
            </a:pPr>
            <a:r>
              <a:rPr lang="en-US" sz="800" baseline="0">
                <a:solidFill>
                  <a:srgbClr val="0000FF"/>
                </a:solidFill>
                <a:effectLst/>
              </a:rPr>
              <a:t>National School Safety Center. (2001). Report on school associated violent deaths. CA.</a:t>
            </a:r>
          </a:p>
          <a:p>
            <a:pPr marL="342900" indent="-342900">
              <a:lnSpc>
                <a:spcPct val="100000"/>
              </a:lnSpc>
              <a:spcBef>
                <a:spcPct val="20000"/>
              </a:spcBef>
              <a:buClr>
                <a:schemeClr val="accent2"/>
              </a:buClr>
              <a:buFont typeface="Monotype Sorts" pitchFamily="2" charset="2"/>
              <a:buNone/>
            </a:pPr>
            <a:r>
              <a:rPr lang="en-US" sz="800" baseline="0">
                <a:solidFill>
                  <a:srgbClr val="0000FF"/>
                </a:solidFill>
                <a:effectLst/>
              </a:rPr>
              <a:t>Vossekuil, B., Reddy, M., Fein, R., Borum, R., &amp; Modzeleski, W. (2000) .  U.S.S.S. Safe school initiative: An interim report on the prevention of targeted violence in schools.  Washington, DC: U.S. Secret Service, National Threat Assessment Center.</a:t>
            </a:r>
          </a:p>
        </p:txBody>
      </p:sp>
      <p:sp>
        <p:nvSpPr>
          <p:cNvPr id="50181" name="_s1030"/>
          <p:cNvSpPr>
            <a:spLocks noChangeArrowheads="1" noTextEdit="1"/>
          </p:cNvSpPr>
          <p:nvPr/>
        </p:nvSpPr>
        <p:spPr bwMode="auto">
          <a:xfrm>
            <a:off x="-914400" y="2286000"/>
            <a:ext cx="1543050" cy="1547813"/>
          </a:xfrm>
          <a:prstGeom prst="ellipse">
            <a:avLst/>
          </a:prstGeom>
          <a:solidFill>
            <a:schemeClr val="hlink">
              <a:alpha val="50000"/>
            </a:schemeClr>
          </a:solidFill>
          <a:ln w="4670">
            <a:solidFill>
              <a:schemeClr val="hlink"/>
            </a:solidFill>
            <a:round/>
            <a:headEnd/>
            <a:tailEnd/>
          </a:ln>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iterate type="lt">
                                    <p:tmPct val="4000"/>
                                  </p:iterate>
                                  <p:childTnLst>
                                    <p:set>
                                      <p:cBhvr>
                                        <p:cTn id="6" dur="1" fill="hold">
                                          <p:stCondLst>
                                            <p:cond delay="0"/>
                                          </p:stCondLst>
                                        </p:cTn>
                                        <p:tgtEl>
                                          <p:spTgt spid="50178"/>
                                        </p:tgtEl>
                                        <p:attrNameLst>
                                          <p:attrName>style.visibility</p:attrName>
                                        </p:attrNameLst>
                                      </p:cBhvr>
                                      <p:to>
                                        <p:strVal val="visible"/>
                                      </p:to>
                                    </p:set>
                                    <p:animEffect transition="in" filter="dissolve">
                                      <p:cBhvr>
                                        <p:cTn id="7" dur="500"/>
                                        <p:tgtEl>
                                          <p:spTgt spid="50178"/>
                                        </p:tgtEl>
                                      </p:cBhvr>
                                    </p:animEffect>
                                  </p:childTnLst>
                                </p:cTn>
                              </p:par>
                            </p:childTnLst>
                          </p:cTn>
                        </p:par>
                        <p:par>
                          <p:cTn id="8" fill="hold" nodeType="afterGroup">
                            <p:stCondLst>
                              <p:cond delay="840"/>
                            </p:stCondLst>
                            <p:childTnLst>
                              <p:par>
                                <p:cTn id="9" presetID="9" presetClass="entr" presetSubtype="0" fill="hold" grpId="0" nodeType="afterEffect">
                                  <p:stCondLst>
                                    <p:cond delay="0"/>
                                  </p:stCondLst>
                                  <p:iterate type="lt">
                                    <p:tmPct val="4000"/>
                                  </p:iterate>
                                  <p:childTnLst>
                                    <p:set>
                                      <p:cBhvr>
                                        <p:cTn id="10" dur="1" fill="hold">
                                          <p:stCondLst>
                                            <p:cond delay="0"/>
                                          </p:stCondLst>
                                        </p:cTn>
                                        <p:tgtEl>
                                          <p:spTgt spid="50179">
                                            <p:txEl>
                                              <p:pRg st="0" end="0"/>
                                            </p:txEl>
                                          </p:spTgt>
                                        </p:tgtEl>
                                        <p:attrNameLst>
                                          <p:attrName>style.visibility</p:attrName>
                                        </p:attrNameLst>
                                      </p:cBhvr>
                                      <p:to>
                                        <p:strVal val="visible"/>
                                      </p:to>
                                    </p:set>
                                    <p:animEffect transition="in" filter="dissolve">
                                      <p:cBhvr>
                                        <p:cTn id="11" dur="500"/>
                                        <p:tgtEl>
                                          <p:spTgt spid="50179">
                                            <p:txEl>
                                              <p:pRg st="0" end="0"/>
                                            </p:txEl>
                                          </p:spTgt>
                                        </p:tgtEl>
                                      </p:cBhvr>
                                    </p:animEffect>
                                  </p:childTnLst>
                                </p:cTn>
                              </p:par>
                            </p:childTnLst>
                          </p:cTn>
                        </p:par>
                        <p:par>
                          <p:cTn id="12" fill="hold" nodeType="afterGroup">
                            <p:stCondLst>
                              <p:cond delay="1800"/>
                            </p:stCondLst>
                            <p:childTnLst>
                              <p:par>
                                <p:cTn id="13" presetID="9" presetClass="entr" presetSubtype="0" fill="hold" grpId="0" nodeType="afterEffect">
                                  <p:stCondLst>
                                    <p:cond delay="0"/>
                                  </p:stCondLst>
                                  <p:iterate type="lt">
                                    <p:tmPct val="4000"/>
                                  </p:iterate>
                                  <p:childTnLst>
                                    <p:set>
                                      <p:cBhvr>
                                        <p:cTn id="14" dur="1" fill="hold">
                                          <p:stCondLst>
                                            <p:cond delay="0"/>
                                          </p:stCondLst>
                                        </p:cTn>
                                        <p:tgtEl>
                                          <p:spTgt spid="50179">
                                            <p:txEl>
                                              <p:pRg st="1" end="1"/>
                                            </p:txEl>
                                          </p:spTgt>
                                        </p:tgtEl>
                                        <p:attrNameLst>
                                          <p:attrName>style.visibility</p:attrName>
                                        </p:attrNameLst>
                                      </p:cBhvr>
                                      <p:to>
                                        <p:strVal val="visible"/>
                                      </p:to>
                                    </p:set>
                                    <p:animEffect transition="in" filter="dissolve">
                                      <p:cBhvr>
                                        <p:cTn id="15" dur="500"/>
                                        <p:tgtEl>
                                          <p:spTgt spid="50179">
                                            <p:txEl>
                                              <p:pRg st="1" end="1"/>
                                            </p:txEl>
                                          </p:spTgt>
                                        </p:tgtEl>
                                      </p:cBhvr>
                                    </p:animEffect>
                                  </p:childTnLst>
                                </p:cTn>
                              </p:par>
                            </p:childTnLst>
                          </p:cTn>
                        </p:par>
                        <p:par>
                          <p:cTn id="16" fill="hold" nodeType="afterGroup">
                            <p:stCondLst>
                              <p:cond delay="3100"/>
                            </p:stCondLst>
                            <p:childTnLst>
                              <p:par>
                                <p:cTn id="17" presetID="9" presetClass="entr" presetSubtype="0" fill="hold" grpId="0" nodeType="afterEffect">
                                  <p:stCondLst>
                                    <p:cond delay="0"/>
                                  </p:stCondLst>
                                  <p:iterate type="lt">
                                    <p:tmPct val="4000"/>
                                  </p:iterate>
                                  <p:childTnLst>
                                    <p:set>
                                      <p:cBhvr>
                                        <p:cTn id="18" dur="1" fill="hold">
                                          <p:stCondLst>
                                            <p:cond delay="0"/>
                                          </p:stCondLst>
                                        </p:cTn>
                                        <p:tgtEl>
                                          <p:spTgt spid="50179">
                                            <p:txEl>
                                              <p:pRg st="2" end="2"/>
                                            </p:txEl>
                                          </p:spTgt>
                                        </p:tgtEl>
                                        <p:attrNameLst>
                                          <p:attrName>style.visibility</p:attrName>
                                        </p:attrNameLst>
                                      </p:cBhvr>
                                      <p:to>
                                        <p:strVal val="visible"/>
                                      </p:to>
                                    </p:set>
                                    <p:animEffect transition="in" filter="dissolve">
                                      <p:cBhvr>
                                        <p:cTn id="19" dur="500"/>
                                        <p:tgtEl>
                                          <p:spTgt spid="50179">
                                            <p:txEl>
                                              <p:pRg st="2" end="2"/>
                                            </p:txEl>
                                          </p:spTgt>
                                        </p:tgtEl>
                                      </p:cBhvr>
                                    </p:animEffect>
                                  </p:childTnLst>
                                </p:cTn>
                              </p:par>
                            </p:childTnLst>
                          </p:cTn>
                        </p:par>
                        <p:par>
                          <p:cTn id="20" fill="hold" nodeType="afterGroup">
                            <p:stCondLst>
                              <p:cond delay="3920"/>
                            </p:stCondLst>
                            <p:childTnLst>
                              <p:par>
                                <p:cTn id="21" presetID="9" presetClass="entr" presetSubtype="0" fill="hold" grpId="0" nodeType="afterEffect">
                                  <p:stCondLst>
                                    <p:cond delay="0"/>
                                  </p:stCondLst>
                                  <p:iterate type="lt">
                                    <p:tmPct val="4000"/>
                                  </p:iterate>
                                  <p:childTnLst>
                                    <p:set>
                                      <p:cBhvr>
                                        <p:cTn id="22" dur="1" fill="hold">
                                          <p:stCondLst>
                                            <p:cond delay="0"/>
                                          </p:stCondLst>
                                        </p:cTn>
                                        <p:tgtEl>
                                          <p:spTgt spid="50179">
                                            <p:txEl>
                                              <p:pRg st="3" end="3"/>
                                            </p:txEl>
                                          </p:spTgt>
                                        </p:tgtEl>
                                        <p:attrNameLst>
                                          <p:attrName>style.visibility</p:attrName>
                                        </p:attrNameLst>
                                      </p:cBhvr>
                                      <p:to>
                                        <p:strVal val="visible"/>
                                      </p:to>
                                    </p:set>
                                    <p:animEffect transition="in" filter="dissolve">
                                      <p:cBhvr>
                                        <p:cTn id="23" dur="500"/>
                                        <p:tgtEl>
                                          <p:spTgt spid="50179">
                                            <p:txEl>
                                              <p:pRg st="3" end="3"/>
                                            </p:txEl>
                                          </p:spTgt>
                                        </p:tgtEl>
                                      </p:cBhvr>
                                    </p:animEffect>
                                  </p:childTnLst>
                                </p:cTn>
                              </p:par>
                            </p:childTnLst>
                          </p:cTn>
                        </p:par>
                        <p:par>
                          <p:cTn id="24" fill="hold" nodeType="afterGroup">
                            <p:stCondLst>
                              <p:cond delay="4540"/>
                            </p:stCondLst>
                            <p:childTnLst>
                              <p:par>
                                <p:cTn id="25" presetID="9" presetClass="entr" presetSubtype="0" fill="hold" nodeType="afterEffect">
                                  <p:stCondLst>
                                    <p:cond delay="0"/>
                                  </p:stCondLst>
                                  <p:iterate type="lt">
                                    <p:tmPct val="4000"/>
                                  </p:iterate>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dissolve">
                                      <p:cBhvr>
                                        <p:cTn id="27"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1"/>
      <p:bldP spid="5017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9" name="Picture 5" descr="kid ang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588" y="1676400"/>
            <a:ext cx="2284412" cy="5181600"/>
          </a:xfrm>
          <a:prstGeom prst="rect">
            <a:avLst/>
          </a:prstGeom>
          <a:noFill/>
          <a:extLst>
            <a:ext uri="{909E8E84-426E-40DD-AFC4-6F175D3DCCD1}">
              <a14:hiddenFill xmlns:a14="http://schemas.microsoft.com/office/drawing/2010/main">
                <a:solidFill>
                  <a:srgbClr val="FFFFFF"/>
                </a:solidFill>
              </a14:hiddenFill>
            </a:ext>
          </a:extLst>
        </p:spPr>
      </p:pic>
      <p:sp>
        <p:nvSpPr>
          <p:cNvPr id="425987" name="Rectangle 3"/>
          <p:cNvSpPr>
            <a:spLocks noGrp="1" noChangeArrowheads="1"/>
          </p:cNvSpPr>
          <p:nvPr>
            <p:ph type="title"/>
          </p:nvPr>
        </p:nvSpPr>
        <p:spPr/>
        <p:txBody>
          <a:bodyPr/>
          <a:lstStyle/>
          <a:p>
            <a:r>
              <a:rPr lang="en-US">
                <a:effectLst>
                  <a:outerShdw blurRad="38100" dist="38100" dir="2700000" algn="tl">
                    <a:srgbClr val="C0C0C0"/>
                  </a:outerShdw>
                </a:effectLst>
                <a:latin typeface="Georgia" pitchFamily="18" charset="0"/>
              </a:rPr>
              <a:t>Key Terms</a:t>
            </a:r>
          </a:p>
        </p:txBody>
      </p:sp>
      <p:sp>
        <p:nvSpPr>
          <p:cNvPr id="425988" name="Rectangle 4"/>
          <p:cNvSpPr>
            <a:spLocks noGrp="1" noChangeArrowheads="1"/>
          </p:cNvSpPr>
          <p:nvPr>
            <p:ph type="body" idx="1"/>
          </p:nvPr>
        </p:nvSpPr>
        <p:spPr>
          <a:xfrm>
            <a:off x="152400" y="1752600"/>
            <a:ext cx="7010400" cy="4724400"/>
          </a:xfrm>
        </p:spPr>
        <p:txBody>
          <a:bodyPr/>
          <a:lstStyle/>
          <a:p>
            <a:pPr>
              <a:lnSpc>
                <a:spcPct val="80000"/>
              </a:lnSpc>
              <a:buFontTx/>
              <a:buNone/>
            </a:pPr>
            <a:endParaRPr lang="en-US" sz="2000">
              <a:effectLst>
                <a:outerShdw blurRad="38100" dist="38100" dir="2700000" algn="tl">
                  <a:srgbClr val="C0C0C0"/>
                </a:outerShdw>
              </a:effectLst>
            </a:endParaRPr>
          </a:p>
          <a:p>
            <a:pPr>
              <a:lnSpc>
                <a:spcPct val="80000"/>
              </a:lnSpc>
              <a:buFontTx/>
              <a:buNone/>
            </a:pPr>
            <a:endParaRPr lang="en-US" sz="2400" b="1">
              <a:effectLst>
                <a:outerShdw blurRad="38100" dist="38100" dir="2700000" algn="tl">
                  <a:srgbClr val="C0C0C0"/>
                </a:outerShdw>
              </a:effectLst>
            </a:endParaRPr>
          </a:p>
          <a:p>
            <a:pPr>
              <a:lnSpc>
                <a:spcPct val="80000"/>
              </a:lnSpc>
              <a:buFontTx/>
              <a:buChar char="•"/>
            </a:pPr>
            <a:r>
              <a:rPr lang="en-US" sz="2000">
                <a:effectLst>
                  <a:outerShdw blurRad="38100" dist="38100" dir="2700000" algn="tl">
                    <a:srgbClr val="C0C0C0"/>
                  </a:outerShdw>
                </a:effectLst>
              </a:rPr>
              <a:t>                        Straightforward, clear, explicit.                          </a:t>
            </a:r>
          </a:p>
          <a:p>
            <a:pPr>
              <a:lnSpc>
                <a:spcPct val="80000"/>
              </a:lnSpc>
              <a:buFontTx/>
              <a:buNone/>
            </a:pPr>
            <a:r>
              <a:rPr lang="en-US" sz="2000" i="1">
                <a:effectLst>
                  <a:outerShdw blurRad="38100" dist="38100" dir="2700000" algn="tl">
                    <a:srgbClr val="C0C0C0"/>
                  </a:outerShdw>
                </a:effectLst>
              </a:rPr>
              <a:t>	</a:t>
            </a:r>
            <a:r>
              <a:rPr lang="en-US" sz="2000" i="1">
                <a:solidFill>
                  <a:srgbClr val="FF0000"/>
                </a:solidFill>
                <a:effectLst>
                  <a:outerShdw blurRad="38100" dist="38100" dir="2700000" algn="tl">
                    <a:srgbClr val="C0C0C0"/>
                  </a:outerShdw>
                </a:effectLst>
              </a:rPr>
              <a:t>“I am going to place a bomb in the school’s gym.”</a:t>
            </a:r>
          </a:p>
          <a:p>
            <a:pPr>
              <a:lnSpc>
                <a:spcPct val="80000"/>
              </a:lnSpc>
              <a:buFontTx/>
              <a:buNone/>
            </a:pPr>
            <a:endParaRPr lang="en-US" sz="2400" i="1">
              <a:solidFill>
                <a:srgbClr val="FF0000"/>
              </a:solidFill>
              <a:effectLst>
                <a:outerShdw blurRad="38100" dist="38100" dir="2700000" algn="tl">
                  <a:srgbClr val="C0C0C0"/>
                </a:outerShdw>
              </a:effectLst>
            </a:endParaRPr>
          </a:p>
          <a:p>
            <a:pPr>
              <a:lnSpc>
                <a:spcPct val="80000"/>
              </a:lnSpc>
              <a:buFontTx/>
              <a:buChar char="•"/>
            </a:pPr>
            <a:r>
              <a:rPr lang="en-US" sz="2000">
                <a:effectLst>
                  <a:outerShdw blurRad="38100" dist="38100" dir="2700000" algn="tl">
                    <a:srgbClr val="C0C0C0"/>
                  </a:outerShdw>
                </a:effectLst>
              </a:rPr>
              <a:t>                           Vague, unclear, ambiguous.                 </a:t>
            </a:r>
          </a:p>
          <a:p>
            <a:pPr>
              <a:lnSpc>
                <a:spcPct val="80000"/>
              </a:lnSpc>
              <a:buFontTx/>
              <a:buNone/>
            </a:pPr>
            <a:r>
              <a:rPr lang="en-US" sz="2000">
                <a:effectLst>
                  <a:outerShdw blurRad="38100" dist="38100" dir="2700000" algn="tl">
                    <a:srgbClr val="C0C0C0"/>
                  </a:outerShdw>
                </a:effectLst>
              </a:rPr>
              <a:t>	</a:t>
            </a:r>
            <a:r>
              <a:rPr lang="en-US" sz="2000" i="1">
                <a:solidFill>
                  <a:srgbClr val="FF0000"/>
                </a:solidFill>
                <a:effectLst>
                  <a:outerShdw blurRad="38100" dist="38100" dir="2700000" algn="tl">
                    <a:srgbClr val="C0C0C0"/>
                  </a:outerShdw>
                </a:effectLst>
              </a:rPr>
              <a:t>“If I wanted to, I could kill everyone in this school.”</a:t>
            </a:r>
            <a:r>
              <a:rPr lang="en-US" sz="2000">
                <a:solidFill>
                  <a:srgbClr val="FF0000"/>
                </a:solidFill>
                <a:effectLst>
                  <a:outerShdw blurRad="38100" dist="38100" dir="2700000" algn="tl">
                    <a:srgbClr val="C0C0C0"/>
                  </a:outerShdw>
                </a:effectLst>
              </a:rPr>
              <a:t> </a:t>
            </a:r>
          </a:p>
          <a:p>
            <a:pPr>
              <a:lnSpc>
                <a:spcPct val="80000"/>
              </a:lnSpc>
              <a:buFontTx/>
              <a:buChar char="•"/>
            </a:pPr>
            <a:endParaRPr lang="en-US" sz="2400" b="1">
              <a:solidFill>
                <a:srgbClr val="FF0000"/>
              </a:solidFill>
              <a:effectLst>
                <a:outerShdw blurRad="38100" dist="38100" dir="2700000" algn="tl">
                  <a:srgbClr val="C0C0C0"/>
                </a:outerShdw>
              </a:effectLst>
            </a:endParaRPr>
          </a:p>
          <a:p>
            <a:pPr>
              <a:lnSpc>
                <a:spcPct val="80000"/>
              </a:lnSpc>
              <a:buFontTx/>
              <a:buChar char="•"/>
            </a:pPr>
            <a:r>
              <a:rPr lang="en-US" sz="2000">
                <a:effectLst>
                  <a:outerShdw blurRad="38100" dist="38100" dir="2700000" algn="tl">
                    <a:srgbClr val="C0C0C0"/>
                  </a:outerShdw>
                </a:effectLst>
              </a:rPr>
              <a:t>                        Strong implication but not explicit.     </a:t>
            </a:r>
          </a:p>
          <a:p>
            <a:pPr>
              <a:lnSpc>
                <a:spcPct val="80000"/>
              </a:lnSpc>
              <a:buFontTx/>
              <a:buNone/>
            </a:pPr>
            <a:r>
              <a:rPr lang="en-US" sz="2000">
                <a:effectLst>
                  <a:outerShdw blurRad="38100" dist="38100" dir="2700000" algn="tl">
                    <a:srgbClr val="C0C0C0"/>
                  </a:outerShdw>
                </a:effectLst>
              </a:rPr>
              <a:t>	</a:t>
            </a:r>
            <a:r>
              <a:rPr lang="en-US" sz="2000" i="1">
                <a:solidFill>
                  <a:srgbClr val="FF0000"/>
                </a:solidFill>
                <a:effectLst>
                  <a:outerShdw blurRad="38100" dist="38100" dir="2700000" algn="tl">
                    <a:srgbClr val="C0C0C0"/>
                  </a:outerShdw>
                </a:effectLst>
              </a:rPr>
              <a:t>“We would be better off without you around anymore.”</a:t>
            </a:r>
          </a:p>
          <a:p>
            <a:pPr>
              <a:lnSpc>
                <a:spcPct val="80000"/>
              </a:lnSpc>
              <a:buFontTx/>
              <a:buNone/>
            </a:pPr>
            <a:endParaRPr lang="en-US" sz="2400" b="1">
              <a:solidFill>
                <a:srgbClr val="FF0000"/>
              </a:solidFill>
              <a:effectLst>
                <a:outerShdw blurRad="38100" dist="38100" dir="2700000" algn="tl">
                  <a:srgbClr val="C0C0C0"/>
                </a:outerShdw>
              </a:effectLst>
            </a:endParaRPr>
          </a:p>
          <a:p>
            <a:pPr>
              <a:lnSpc>
                <a:spcPct val="80000"/>
              </a:lnSpc>
              <a:buFontTx/>
              <a:buChar char="•"/>
            </a:pPr>
            <a:r>
              <a:rPr lang="en-US" sz="2000">
                <a:effectLst>
                  <a:outerShdw blurRad="38100" dist="38100" dir="2700000" algn="tl">
                    <a:srgbClr val="C0C0C0"/>
                  </a:outerShdw>
                </a:effectLst>
              </a:rPr>
              <a:t>                                Typically seen in extortion cases.  </a:t>
            </a:r>
          </a:p>
          <a:p>
            <a:pPr>
              <a:lnSpc>
                <a:spcPct val="80000"/>
              </a:lnSpc>
              <a:buFontTx/>
              <a:buNone/>
            </a:pPr>
            <a:r>
              <a:rPr lang="en-US" sz="2000">
                <a:effectLst>
                  <a:outerShdw blurRad="38100" dist="38100" dir="2700000" algn="tl">
                    <a:srgbClr val="C0C0C0"/>
                  </a:outerShdw>
                </a:effectLst>
              </a:rPr>
              <a:t>	</a:t>
            </a:r>
            <a:r>
              <a:rPr lang="en-US" sz="2000" i="1">
                <a:solidFill>
                  <a:srgbClr val="FF0000"/>
                </a:solidFill>
                <a:effectLst>
                  <a:outerShdw blurRad="38100" dist="38100" dir="2700000" algn="tl">
                    <a:srgbClr val="C0C0C0"/>
                  </a:outerShdw>
                </a:effectLst>
              </a:rPr>
              <a:t>“If you don’t pay me, I will place a bomb in the school.”</a:t>
            </a:r>
          </a:p>
          <a:p>
            <a:pPr>
              <a:lnSpc>
                <a:spcPct val="80000"/>
              </a:lnSpc>
              <a:spcBef>
                <a:spcPct val="0"/>
              </a:spcBef>
              <a:buFontTx/>
              <a:buNone/>
            </a:pPr>
            <a:endParaRPr lang="en-US" sz="2000" i="1">
              <a:solidFill>
                <a:srgbClr val="FF0000"/>
              </a:solidFill>
              <a:effectLst>
                <a:outerShdw blurRad="38100" dist="38100" dir="2700000" algn="tl">
                  <a:srgbClr val="C0C0C0"/>
                </a:outerShdw>
              </a:effectLst>
            </a:endParaRPr>
          </a:p>
        </p:txBody>
      </p:sp>
      <p:sp>
        <p:nvSpPr>
          <p:cNvPr id="425990" name="Rectangle 6"/>
          <p:cNvSpPr>
            <a:spLocks noChangeArrowheads="1"/>
          </p:cNvSpPr>
          <p:nvPr/>
        </p:nvSpPr>
        <p:spPr bwMode="auto">
          <a:xfrm>
            <a:off x="457200" y="6096000"/>
            <a:ext cx="817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buClr>
                <a:schemeClr val="accent2"/>
              </a:buClr>
              <a:buFont typeface="Monotype Sorts" pitchFamily="2" charset="2"/>
              <a:buNone/>
            </a:pPr>
            <a:endParaRPr lang="en-US" sz="800" baseline="0">
              <a:solidFill>
                <a:srgbClr val="0000FF"/>
              </a:solidFill>
              <a:effectLst/>
            </a:endParaRPr>
          </a:p>
        </p:txBody>
      </p:sp>
      <p:sp>
        <p:nvSpPr>
          <p:cNvPr id="425991" name="Rectangle 7"/>
          <p:cNvSpPr>
            <a:spLocks noChangeArrowheads="1"/>
          </p:cNvSpPr>
          <p:nvPr/>
        </p:nvSpPr>
        <p:spPr bwMode="auto">
          <a:xfrm>
            <a:off x="228600" y="6400800"/>
            <a:ext cx="5527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00000"/>
              </a:lnSpc>
              <a:buClrTx/>
              <a:buFontTx/>
              <a:buNone/>
            </a:pPr>
            <a:r>
              <a:rPr kumimoji="1" lang="en-US" sz="1000" baseline="0">
                <a:solidFill>
                  <a:srgbClr val="CC6600"/>
                </a:solidFill>
                <a:effectLst>
                  <a:outerShdw blurRad="38100" dist="38100" dir="2700000" algn="tl">
                    <a:srgbClr val="C0C0C0"/>
                  </a:outerShdw>
                </a:effectLst>
                <a:latin typeface="Georgia" pitchFamily="18" charset="0"/>
              </a:rPr>
              <a:t>O’Toole, M. (2000). The school shooter: A threat assessment perspective. Washington, DC: FBI</a:t>
            </a:r>
          </a:p>
        </p:txBody>
      </p:sp>
      <p:sp>
        <p:nvSpPr>
          <p:cNvPr id="425992" name="Rectangle 8"/>
          <p:cNvSpPr>
            <a:spLocks noChangeArrowheads="1"/>
          </p:cNvSpPr>
          <p:nvPr/>
        </p:nvSpPr>
        <p:spPr bwMode="auto">
          <a:xfrm>
            <a:off x="152400" y="1752600"/>
            <a:ext cx="6858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spcBef>
                <a:spcPct val="20000"/>
              </a:spcBef>
              <a:buClr>
                <a:schemeClr val="accent2"/>
              </a:buClr>
            </a:pPr>
            <a:r>
              <a:rPr kumimoji="1" lang="en-US" b="1" baseline="0">
                <a:solidFill>
                  <a:srgbClr val="0000FF"/>
                </a:solidFill>
                <a:effectLst>
                  <a:outerShdw blurRad="38100" dist="38100" dir="2700000" algn="tl">
                    <a:srgbClr val="C0C0C0"/>
                  </a:outerShdw>
                </a:effectLst>
              </a:rPr>
              <a:t>Threat:</a:t>
            </a:r>
            <a:r>
              <a:rPr kumimoji="1" lang="en-US" baseline="0">
                <a:solidFill>
                  <a:schemeClr val="tx1"/>
                </a:solidFill>
                <a:effectLst>
                  <a:outerShdw blurRad="38100" dist="38100" dir="2700000" algn="tl">
                    <a:srgbClr val="C0C0C0"/>
                  </a:outerShdw>
                </a:effectLst>
              </a:rPr>
              <a:t> Any expression of intent to do harm. </a:t>
            </a:r>
          </a:p>
          <a:p>
            <a:pPr marL="342900" indent="-342900">
              <a:lnSpc>
                <a:spcPct val="80000"/>
              </a:lnSpc>
              <a:spcBef>
                <a:spcPct val="20000"/>
              </a:spcBef>
              <a:buClr>
                <a:schemeClr val="accent2"/>
              </a:buClr>
              <a:buFontTx/>
              <a:buNone/>
            </a:pPr>
            <a:endParaRPr kumimoji="1" lang="en-US" sz="2400" b="1" baseline="0">
              <a:solidFill>
                <a:schemeClr val="tx1"/>
              </a:solidFill>
              <a:effectLst>
                <a:outerShdw blurRad="38100" dist="38100" dir="2700000" algn="tl">
                  <a:srgbClr val="C0C0C0"/>
                </a:outerShdw>
              </a:effectLst>
            </a:endParaRPr>
          </a:p>
          <a:p>
            <a:pPr marL="342900" indent="-342900">
              <a:lnSpc>
                <a:spcPct val="80000"/>
              </a:lnSpc>
              <a:spcBef>
                <a:spcPct val="20000"/>
              </a:spcBef>
              <a:buClr>
                <a:schemeClr val="accent2"/>
              </a:buClr>
            </a:pPr>
            <a:r>
              <a:rPr kumimoji="1" lang="en-US" b="1" baseline="0">
                <a:solidFill>
                  <a:srgbClr val="0000FF"/>
                </a:solidFill>
                <a:effectLst>
                  <a:outerShdw blurRad="38100" dist="38100" dir="2700000" algn="tl">
                    <a:srgbClr val="C0C0C0"/>
                  </a:outerShdw>
                </a:effectLst>
              </a:rPr>
              <a:t>Direct Threat:</a:t>
            </a:r>
          </a:p>
          <a:p>
            <a:pPr marL="342900" indent="-342900">
              <a:lnSpc>
                <a:spcPct val="80000"/>
              </a:lnSpc>
              <a:spcBef>
                <a:spcPct val="20000"/>
              </a:spcBef>
              <a:buClr>
                <a:schemeClr val="accent2"/>
              </a:buClr>
            </a:pPr>
            <a:endParaRPr kumimoji="1" lang="en-US" b="1" baseline="0">
              <a:solidFill>
                <a:srgbClr val="0000FF"/>
              </a:solidFill>
              <a:effectLst>
                <a:outerShdw blurRad="38100" dist="38100" dir="2700000" algn="tl">
                  <a:srgbClr val="C0C0C0"/>
                </a:outerShdw>
              </a:effectLst>
            </a:endParaRPr>
          </a:p>
          <a:p>
            <a:pPr marL="342900" indent="-342900">
              <a:lnSpc>
                <a:spcPct val="80000"/>
              </a:lnSpc>
              <a:spcBef>
                <a:spcPct val="20000"/>
              </a:spcBef>
              <a:buClr>
                <a:schemeClr val="accent2"/>
              </a:buClr>
              <a:buFontTx/>
              <a:buNone/>
            </a:pPr>
            <a:endParaRPr kumimoji="1" lang="en-US" sz="2400" i="1" baseline="0">
              <a:solidFill>
                <a:schemeClr val="bg1"/>
              </a:solidFill>
              <a:effectLst>
                <a:outerShdw blurRad="38100" dist="38100" dir="2700000" algn="tl">
                  <a:srgbClr val="C0C0C0"/>
                </a:outerShdw>
              </a:effectLst>
            </a:endParaRPr>
          </a:p>
          <a:p>
            <a:pPr marL="342900" indent="-342900">
              <a:lnSpc>
                <a:spcPct val="80000"/>
              </a:lnSpc>
              <a:spcBef>
                <a:spcPct val="20000"/>
              </a:spcBef>
              <a:buClr>
                <a:schemeClr val="accent2"/>
              </a:buClr>
            </a:pPr>
            <a:r>
              <a:rPr kumimoji="1" lang="en-US" b="1" baseline="0">
                <a:solidFill>
                  <a:srgbClr val="0000FF"/>
                </a:solidFill>
                <a:effectLst>
                  <a:outerShdw blurRad="38100" dist="38100" dir="2700000" algn="tl">
                    <a:srgbClr val="C0C0C0"/>
                  </a:outerShdw>
                </a:effectLst>
              </a:rPr>
              <a:t>Indirect Threat:</a:t>
            </a:r>
          </a:p>
          <a:p>
            <a:pPr marL="342900" indent="-342900">
              <a:lnSpc>
                <a:spcPct val="80000"/>
              </a:lnSpc>
              <a:spcBef>
                <a:spcPct val="20000"/>
              </a:spcBef>
              <a:buClr>
                <a:schemeClr val="accent2"/>
              </a:buClr>
            </a:pPr>
            <a:endParaRPr kumimoji="1" lang="en-US" b="1" baseline="0">
              <a:solidFill>
                <a:srgbClr val="0000FF"/>
              </a:solidFill>
              <a:effectLst>
                <a:outerShdw blurRad="38100" dist="38100" dir="2700000" algn="tl">
                  <a:srgbClr val="C0C0C0"/>
                </a:outerShdw>
              </a:effectLst>
            </a:endParaRPr>
          </a:p>
          <a:p>
            <a:pPr marL="342900" indent="-342900">
              <a:lnSpc>
                <a:spcPct val="80000"/>
              </a:lnSpc>
              <a:spcBef>
                <a:spcPct val="20000"/>
              </a:spcBef>
              <a:buClr>
                <a:schemeClr val="accent2"/>
              </a:buClr>
              <a:buFontTx/>
              <a:buNone/>
            </a:pPr>
            <a:endParaRPr kumimoji="1" lang="en-US" sz="2400" b="1" baseline="0">
              <a:solidFill>
                <a:schemeClr val="bg1"/>
              </a:solidFill>
              <a:effectLst>
                <a:outerShdw blurRad="38100" dist="38100" dir="2700000" algn="tl">
                  <a:srgbClr val="C0C0C0"/>
                </a:outerShdw>
              </a:effectLst>
            </a:endParaRPr>
          </a:p>
          <a:p>
            <a:pPr marL="342900" indent="-342900">
              <a:lnSpc>
                <a:spcPct val="80000"/>
              </a:lnSpc>
              <a:spcBef>
                <a:spcPct val="20000"/>
              </a:spcBef>
              <a:buClr>
                <a:schemeClr val="accent2"/>
              </a:buClr>
            </a:pPr>
            <a:r>
              <a:rPr kumimoji="1" lang="en-US" b="1" baseline="0">
                <a:solidFill>
                  <a:srgbClr val="0000FF"/>
                </a:solidFill>
                <a:effectLst>
                  <a:outerShdw blurRad="38100" dist="38100" dir="2700000" algn="tl">
                    <a:srgbClr val="C0C0C0"/>
                  </a:outerShdw>
                </a:effectLst>
              </a:rPr>
              <a:t>Veiled Threat:</a:t>
            </a:r>
          </a:p>
          <a:p>
            <a:pPr marL="342900" indent="-342900">
              <a:lnSpc>
                <a:spcPct val="80000"/>
              </a:lnSpc>
              <a:spcBef>
                <a:spcPct val="20000"/>
              </a:spcBef>
              <a:buClr>
                <a:schemeClr val="accent2"/>
              </a:buClr>
            </a:pPr>
            <a:endParaRPr kumimoji="1" lang="en-US" b="1" baseline="0">
              <a:solidFill>
                <a:srgbClr val="0000FF"/>
              </a:solidFill>
              <a:effectLst>
                <a:outerShdw blurRad="38100" dist="38100" dir="2700000" algn="tl">
                  <a:srgbClr val="C0C0C0"/>
                </a:outerShdw>
              </a:effectLst>
            </a:endParaRPr>
          </a:p>
          <a:p>
            <a:pPr marL="342900" indent="-342900">
              <a:lnSpc>
                <a:spcPct val="80000"/>
              </a:lnSpc>
              <a:spcBef>
                <a:spcPct val="20000"/>
              </a:spcBef>
              <a:buClr>
                <a:schemeClr val="accent2"/>
              </a:buClr>
            </a:pPr>
            <a:endParaRPr kumimoji="1" lang="en-US" sz="2400" b="1" baseline="0">
              <a:solidFill>
                <a:schemeClr val="bg1"/>
              </a:solidFill>
              <a:effectLst>
                <a:outerShdw blurRad="38100" dist="38100" dir="2700000" algn="tl">
                  <a:srgbClr val="C0C0C0"/>
                </a:outerShdw>
              </a:effectLst>
            </a:endParaRPr>
          </a:p>
          <a:p>
            <a:pPr marL="342900" indent="-342900">
              <a:lnSpc>
                <a:spcPct val="80000"/>
              </a:lnSpc>
              <a:spcBef>
                <a:spcPct val="20000"/>
              </a:spcBef>
              <a:buClr>
                <a:schemeClr val="accent2"/>
              </a:buClr>
            </a:pPr>
            <a:r>
              <a:rPr kumimoji="1" lang="en-US" b="1" baseline="0">
                <a:solidFill>
                  <a:srgbClr val="0000FF"/>
                </a:solidFill>
                <a:effectLst>
                  <a:outerShdw blurRad="38100" dist="38100" dir="2700000" algn="tl">
                    <a:srgbClr val="C0C0C0"/>
                  </a:outerShdw>
                </a:effectLst>
              </a:rPr>
              <a:t>Conditional Threat: </a:t>
            </a:r>
            <a:endParaRPr kumimoji="1" lang="en-US" baseline="0">
              <a:solidFill>
                <a:schemeClr val="bg1"/>
              </a:solidFill>
              <a:effectLst>
                <a:outerShdw blurRad="38100" dist="38100" dir="2700000" algn="tl">
                  <a:srgbClr val="C0C0C0"/>
                </a:outerShdw>
              </a:effectLst>
            </a:endParaRPr>
          </a:p>
          <a:p>
            <a:pPr marL="342900" indent="-342900">
              <a:lnSpc>
                <a:spcPct val="80000"/>
              </a:lnSpc>
              <a:spcBef>
                <a:spcPct val="20000"/>
              </a:spcBef>
              <a:buClr>
                <a:schemeClr val="accent2"/>
              </a:buClr>
            </a:pPr>
            <a:endParaRPr kumimoji="1" lang="en-US" baseline="0">
              <a:solidFill>
                <a:schemeClr val="bg1"/>
              </a:solidFill>
              <a:effectLst>
                <a:outerShdw blurRad="38100" dist="38100" dir="2700000" algn="tl">
                  <a:srgbClr val="C0C0C0"/>
                </a:outerShdw>
              </a:effectLst>
            </a:endParaRPr>
          </a:p>
          <a:p>
            <a:pPr marL="342900" indent="-342900">
              <a:lnSpc>
                <a:spcPct val="80000"/>
              </a:lnSpc>
              <a:spcBef>
                <a:spcPct val="20000"/>
              </a:spcBef>
              <a:buClr>
                <a:schemeClr val="accent2"/>
              </a:buClr>
              <a:buFontTx/>
              <a:buNone/>
            </a:pPr>
            <a:endParaRPr kumimoji="1" lang="en-US" i="1" baseline="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wd">
                                    <p:tmPct val="5000"/>
                                  </p:iterate>
                                  <p:childTnLst>
                                    <p:set>
                                      <p:cBhvr>
                                        <p:cTn id="6" dur="1" fill="hold">
                                          <p:stCondLst>
                                            <p:cond delay="0"/>
                                          </p:stCondLst>
                                        </p:cTn>
                                        <p:tgtEl>
                                          <p:spTgt spid="425987"/>
                                        </p:tgtEl>
                                        <p:attrNameLst>
                                          <p:attrName>style.visibility</p:attrName>
                                        </p:attrNameLst>
                                      </p:cBhvr>
                                      <p:to>
                                        <p:strVal val="visible"/>
                                      </p:to>
                                    </p:set>
                                    <p:animEffect transition="in" filter="dissolve">
                                      <p:cBhvr>
                                        <p:cTn id="7" dur="500"/>
                                        <p:tgtEl>
                                          <p:spTgt spid="425987"/>
                                        </p:tgtEl>
                                      </p:cBhvr>
                                    </p:animEffect>
                                  </p:childTnLst>
                                </p:cTn>
                              </p:par>
                            </p:childTnLst>
                          </p:cTn>
                        </p:par>
                        <p:par>
                          <p:cTn id="8" fill="hold" nodeType="afterGroup">
                            <p:stCondLst>
                              <p:cond delay="525"/>
                            </p:stCondLst>
                            <p:childTnLst>
                              <p:par>
                                <p:cTn id="9" presetID="9" presetClass="entr" presetSubtype="0" fill="hold" nodeType="afterEffect">
                                  <p:stCondLst>
                                    <p:cond delay="0"/>
                                  </p:stCondLst>
                                  <p:iterate type="wd">
                                    <p:tmPct val="5000"/>
                                  </p:iterate>
                                  <p:childTnLst>
                                    <p:set>
                                      <p:cBhvr>
                                        <p:cTn id="10" dur="1" fill="hold">
                                          <p:stCondLst>
                                            <p:cond delay="0"/>
                                          </p:stCondLst>
                                        </p:cTn>
                                        <p:tgtEl>
                                          <p:spTgt spid="425992">
                                            <p:txEl>
                                              <p:pRg st="0" end="0"/>
                                            </p:txEl>
                                          </p:spTgt>
                                        </p:tgtEl>
                                        <p:attrNameLst>
                                          <p:attrName>style.visibility</p:attrName>
                                        </p:attrNameLst>
                                      </p:cBhvr>
                                      <p:to>
                                        <p:strVal val="visible"/>
                                      </p:to>
                                    </p:set>
                                    <p:animEffect transition="in" filter="dissolve">
                                      <p:cBhvr>
                                        <p:cTn id="11" dur="500"/>
                                        <p:tgtEl>
                                          <p:spTgt spid="425992">
                                            <p:txEl>
                                              <p:pRg st="0" end="0"/>
                                            </p:txEl>
                                          </p:spTgt>
                                        </p:tgtEl>
                                      </p:cBhvr>
                                    </p:animEffect>
                                  </p:childTnLst>
                                </p:cTn>
                              </p:par>
                            </p:childTnLst>
                          </p:cTn>
                        </p:par>
                        <p:par>
                          <p:cTn id="12" fill="hold" nodeType="afterGroup">
                            <p:stCondLst>
                              <p:cond delay="1275"/>
                            </p:stCondLst>
                            <p:childTnLst>
                              <p:par>
                                <p:cTn id="13" presetID="9" presetClass="entr" presetSubtype="0" fill="hold" nodeType="afterEffect">
                                  <p:stCondLst>
                                    <p:cond delay="1000"/>
                                  </p:stCondLst>
                                  <p:iterate type="wd">
                                    <p:tmPct val="5000"/>
                                  </p:iterate>
                                  <p:childTnLst>
                                    <p:set>
                                      <p:cBhvr>
                                        <p:cTn id="14" dur="1" fill="hold">
                                          <p:stCondLst>
                                            <p:cond delay="0"/>
                                          </p:stCondLst>
                                        </p:cTn>
                                        <p:tgtEl>
                                          <p:spTgt spid="425992">
                                            <p:txEl>
                                              <p:pRg st="2" end="2"/>
                                            </p:txEl>
                                          </p:spTgt>
                                        </p:tgtEl>
                                        <p:attrNameLst>
                                          <p:attrName>style.visibility</p:attrName>
                                        </p:attrNameLst>
                                      </p:cBhvr>
                                      <p:to>
                                        <p:strVal val="visible"/>
                                      </p:to>
                                    </p:set>
                                    <p:animEffect transition="in" filter="dissolve">
                                      <p:cBhvr>
                                        <p:cTn id="15" dur="500"/>
                                        <p:tgtEl>
                                          <p:spTgt spid="425992">
                                            <p:txEl>
                                              <p:pRg st="2" end="2"/>
                                            </p:txEl>
                                          </p:spTgt>
                                        </p:tgtEl>
                                      </p:cBhvr>
                                    </p:animEffect>
                                  </p:childTnLst>
                                </p:cTn>
                              </p:par>
                            </p:childTnLst>
                          </p:cTn>
                        </p:par>
                        <p:par>
                          <p:cTn id="16" fill="hold" nodeType="afterGroup">
                            <p:stCondLst>
                              <p:cond delay="2825"/>
                            </p:stCondLst>
                            <p:childTnLst>
                              <p:par>
                                <p:cTn id="17" presetID="9" presetClass="entr" presetSubtype="0" fill="hold" nodeType="afterEffect">
                                  <p:stCondLst>
                                    <p:cond delay="0"/>
                                  </p:stCondLst>
                                  <p:iterate type="wd">
                                    <p:tmPct val="5000"/>
                                  </p:iterate>
                                  <p:childTnLst>
                                    <p:set>
                                      <p:cBhvr>
                                        <p:cTn id="18" dur="1" fill="hold">
                                          <p:stCondLst>
                                            <p:cond delay="0"/>
                                          </p:stCondLst>
                                        </p:cTn>
                                        <p:tgtEl>
                                          <p:spTgt spid="425988">
                                            <p:txEl>
                                              <p:pRg st="2" end="2"/>
                                            </p:txEl>
                                          </p:spTgt>
                                        </p:tgtEl>
                                        <p:attrNameLst>
                                          <p:attrName>style.visibility</p:attrName>
                                        </p:attrNameLst>
                                      </p:cBhvr>
                                      <p:to>
                                        <p:strVal val="visible"/>
                                      </p:to>
                                    </p:set>
                                    <p:animEffect transition="in" filter="dissolve">
                                      <p:cBhvr>
                                        <p:cTn id="19" dur="500"/>
                                        <p:tgtEl>
                                          <p:spTgt spid="425988">
                                            <p:txEl>
                                              <p:pRg st="2" end="2"/>
                                            </p:txEl>
                                          </p:spTgt>
                                        </p:tgtEl>
                                      </p:cBhvr>
                                    </p:animEffect>
                                  </p:childTnLst>
                                </p:cTn>
                              </p:par>
                            </p:childTnLst>
                          </p:cTn>
                        </p:par>
                        <p:par>
                          <p:cTn id="20" fill="hold" nodeType="afterGroup">
                            <p:stCondLst>
                              <p:cond delay="3475"/>
                            </p:stCondLst>
                            <p:childTnLst>
                              <p:par>
                                <p:cTn id="21" presetID="9" presetClass="entr" presetSubtype="0" fill="hold" nodeType="afterEffect">
                                  <p:stCondLst>
                                    <p:cond delay="0"/>
                                  </p:stCondLst>
                                  <p:iterate type="wd">
                                    <p:tmPct val="5000"/>
                                  </p:iterate>
                                  <p:childTnLst>
                                    <p:set>
                                      <p:cBhvr>
                                        <p:cTn id="22" dur="1" fill="hold">
                                          <p:stCondLst>
                                            <p:cond delay="0"/>
                                          </p:stCondLst>
                                        </p:cTn>
                                        <p:tgtEl>
                                          <p:spTgt spid="425988">
                                            <p:txEl>
                                              <p:pRg st="3" end="3"/>
                                            </p:txEl>
                                          </p:spTgt>
                                        </p:tgtEl>
                                        <p:attrNameLst>
                                          <p:attrName>style.visibility</p:attrName>
                                        </p:attrNameLst>
                                      </p:cBhvr>
                                      <p:to>
                                        <p:strVal val="visible"/>
                                      </p:to>
                                    </p:set>
                                    <p:animEffect transition="in" filter="dissolve">
                                      <p:cBhvr>
                                        <p:cTn id="23" dur="500"/>
                                        <p:tgtEl>
                                          <p:spTgt spid="425988">
                                            <p:txEl>
                                              <p:pRg st="3" end="3"/>
                                            </p:txEl>
                                          </p:spTgt>
                                        </p:tgtEl>
                                      </p:cBhvr>
                                    </p:animEffect>
                                  </p:childTnLst>
                                </p:cTn>
                              </p:par>
                            </p:childTnLst>
                          </p:cTn>
                        </p:par>
                        <p:par>
                          <p:cTn id="24" fill="hold" nodeType="afterGroup">
                            <p:stCondLst>
                              <p:cond delay="4275"/>
                            </p:stCondLst>
                            <p:childTnLst>
                              <p:par>
                                <p:cTn id="25" presetID="9" presetClass="entr" presetSubtype="0" fill="hold" nodeType="afterEffect">
                                  <p:stCondLst>
                                    <p:cond delay="1000"/>
                                  </p:stCondLst>
                                  <p:iterate type="wd">
                                    <p:tmPct val="5000"/>
                                  </p:iterate>
                                  <p:childTnLst>
                                    <p:set>
                                      <p:cBhvr>
                                        <p:cTn id="26" dur="1" fill="hold">
                                          <p:stCondLst>
                                            <p:cond delay="0"/>
                                          </p:stCondLst>
                                        </p:cTn>
                                        <p:tgtEl>
                                          <p:spTgt spid="425992">
                                            <p:txEl>
                                              <p:pRg st="5" end="5"/>
                                            </p:txEl>
                                          </p:spTgt>
                                        </p:tgtEl>
                                        <p:attrNameLst>
                                          <p:attrName>style.visibility</p:attrName>
                                        </p:attrNameLst>
                                      </p:cBhvr>
                                      <p:to>
                                        <p:strVal val="visible"/>
                                      </p:to>
                                    </p:set>
                                    <p:animEffect transition="in" filter="dissolve">
                                      <p:cBhvr>
                                        <p:cTn id="27" dur="500"/>
                                        <p:tgtEl>
                                          <p:spTgt spid="425992">
                                            <p:txEl>
                                              <p:pRg st="5" end="5"/>
                                            </p:txEl>
                                          </p:spTgt>
                                        </p:tgtEl>
                                      </p:cBhvr>
                                    </p:animEffect>
                                  </p:childTnLst>
                                </p:cTn>
                              </p:par>
                            </p:childTnLst>
                          </p:cTn>
                        </p:par>
                        <p:par>
                          <p:cTn id="28" fill="hold" nodeType="afterGroup">
                            <p:stCondLst>
                              <p:cond delay="5825"/>
                            </p:stCondLst>
                            <p:childTnLst>
                              <p:par>
                                <p:cTn id="29" presetID="9" presetClass="entr" presetSubtype="0" fill="hold" nodeType="afterEffect">
                                  <p:stCondLst>
                                    <p:cond delay="0"/>
                                  </p:stCondLst>
                                  <p:iterate type="wd">
                                    <p:tmPct val="5000"/>
                                  </p:iterate>
                                  <p:childTnLst>
                                    <p:set>
                                      <p:cBhvr>
                                        <p:cTn id="30" dur="1" fill="hold">
                                          <p:stCondLst>
                                            <p:cond delay="0"/>
                                          </p:stCondLst>
                                        </p:cTn>
                                        <p:tgtEl>
                                          <p:spTgt spid="425988">
                                            <p:txEl>
                                              <p:pRg st="5" end="5"/>
                                            </p:txEl>
                                          </p:spTgt>
                                        </p:tgtEl>
                                        <p:attrNameLst>
                                          <p:attrName>style.visibility</p:attrName>
                                        </p:attrNameLst>
                                      </p:cBhvr>
                                      <p:to>
                                        <p:strVal val="visible"/>
                                      </p:to>
                                    </p:set>
                                    <p:animEffect transition="in" filter="dissolve">
                                      <p:cBhvr>
                                        <p:cTn id="31" dur="500"/>
                                        <p:tgtEl>
                                          <p:spTgt spid="425988">
                                            <p:txEl>
                                              <p:pRg st="5" end="5"/>
                                            </p:txEl>
                                          </p:spTgt>
                                        </p:tgtEl>
                                      </p:cBhvr>
                                    </p:animEffect>
                                  </p:childTnLst>
                                </p:cTn>
                              </p:par>
                            </p:childTnLst>
                          </p:cTn>
                        </p:par>
                        <p:par>
                          <p:cTn id="32" fill="hold" nodeType="afterGroup">
                            <p:stCondLst>
                              <p:cond delay="6475"/>
                            </p:stCondLst>
                            <p:childTnLst>
                              <p:par>
                                <p:cTn id="33" presetID="9" presetClass="entr" presetSubtype="0" fill="hold" nodeType="afterEffect">
                                  <p:stCondLst>
                                    <p:cond delay="0"/>
                                  </p:stCondLst>
                                  <p:iterate type="wd">
                                    <p:tmPct val="5000"/>
                                  </p:iterate>
                                  <p:childTnLst>
                                    <p:set>
                                      <p:cBhvr>
                                        <p:cTn id="34" dur="1" fill="hold">
                                          <p:stCondLst>
                                            <p:cond delay="0"/>
                                          </p:stCondLst>
                                        </p:cTn>
                                        <p:tgtEl>
                                          <p:spTgt spid="425988">
                                            <p:txEl>
                                              <p:pRg st="6" end="6"/>
                                            </p:txEl>
                                          </p:spTgt>
                                        </p:tgtEl>
                                        <p:attrNameLst>
                                          <p:attrName>style.visibility</p:attrName>
                                        </p:attrNameLst>
                                      </p:cBhvr>
                                      <p:to>
                                        <p:strVal val="visible"/>
                                      </p:to>
                                    </p:set>
                                    <p:animEffect transition="in" filter="dissolve">
                                      <p:cBhvr>
                                        <p:cTn id="35" dur="500"/>
                                        <p:tgtEl>
                                          <p:spTgt spid="425988">
                                            <p:txEl>
                                              <p:pRg st="6" end="6"/>
                                            </p:txEl>
                                          </p:spTgt>
                                        </p:tgtEl>
                                      </p:cBhvr>
                                    </p:animEffect>
                                  </p:childTnLst>
                                </p:cTn>
                              </p:par>
                            </p:childTnLst>
                          </p:cTn>
                        </p:par>
                        <p:par>
                          <p:cTn id="36" fill="hold" nodeType="afterGroup">
                            <p:stCondLst>
                              <p:cond delay="7325"/>
                            </p:stCondLst>
                            <p:childTnLst>
                              <p:par>
                                <p:cTn id="37" presetID="9" presetClass="entr" presetSubtype="0" fill="hold" nodeType="afterEffect">
                                  <p:stCondLst>
                                    <p:cond delay="1000"/>
                                  </p:stCondLst>
                                  <p:iterate type="wd">
                                    <p:tmPct val="5000"/>
                                  </p:iterate>
                                  <p:childTnLst>
                                    <p:set>
                                      <p:cBhvr>
                                        <p:cTn id="38" dur="1" fill="hold">
                                          <p:stCondLst>
                                            <p:cond delay="0"/>
                                          </p:stCondLst>
                                        </p:cTn>
                                        <p:tgtEl>
                                          <p:spTgt spid="425992">
                                            <p:txEl>
                                              <p:pRg st="8" end="8"/>
                                            </p:txEl>
                                          </p:spTgt>
                                        </p:tgtEl>
                                        <p:attrNameLst>
                                          <p:attrName>style.visibility</p:attrName>
                                        </p:attrNameLst>
                                      </p:cBhvr>
                                      <p:to>
                                        <p:strVal val="visible"/>
                                      </p:to>
                                    </p:set>
                                    <p:animEffect transition="in" filter="dissolve">
                                      <p:cBhvr>
                                        <p:cTn id="39" dur="500"/>
                                        <p:tgtEl>
                                          <p:spTgt spid="425992">
                                            <p:txEl>
                                              <p:pRg st="8" end="8"/>
                                            </p:txEl>
                                          </p:spTgt>
                                        </p:tgtEl>
                                      </p:cBhvr>
                                    </p:animEffect>
                                  </p:childTnLst>
                                </p:cTn>
                              </p:par>
                            </p:childTnLst>
                          </p:cTn>
                        </p:par>
                        <p:par>
                          <p:cTn id="40" fill="hold" nodeType="afterGroup">
                            <p:stCondLst>
                              <p:cond delay="8875"/>
                            </p:stCondLst>
                            <p:childTnLst>
                              <p:par>
                                <p:cTn id="41" presetID="9" presetClass="entr" presetSubtype="0" fill="hold" nodeType="afterEffect">
                                  <p:stCondLst>
                                    <p:cond delay="0"/>
                                  </p:stCondLst>
                                  <p:iterate type="wd">
                                    <p:tmPct val="5000"/>
                                  </p:iterate>
                                  <p:childTnLst>
                                    <p:set>
                                      <p:cBhvr>
                                        <p:cTn id="42" dur="1" fill="hold">
                                          <p:stCondLst>
                                            <p:cond delay="0"/>
                                          </p:stCondLst>
                                        </p:cTn>
                                        <p:tgtEl>
                                          <p:spTgt spid="425988">
                                            <p:txEl>
                                              <p:pRg st="8" end="8"/>
                                            </p:txEl>
                                          </p:spTgt>
                                        </p:tgtEl>
                                        <p:attrNameLst>
                                          <p:attrName>style.visibility</p:attrName>
                                        </p:attrNameLst>
                                      </p:cBhvr>
                                      <p:to>
                                        <p:strVal val="visible"/>
                                      </p:to>
                                    </p:set>
                                    <p:animEffect transition="in" filter="dissolve">
                                      <p:cBhvr>
                                        <p:cTn id="43" dur="500"/>
                                        <p:tgtEl>
                                          <p:spTgt spid="425988">
                                            <p:txEl>
                                              <p:pRg st="8" end="8"/>
                                            </p:txEl>
                                          </p:spTgt>
                                        </p:tgtEl>
                                      </p:cBhvr>
                                    </p:animEffect>
                                  </p:childTnLst>
                                </p:cTn>
                              </p:par>
                            </p:childTnLst>
                          </p:cTn>
                        </p:par>
                        <p:par>
                          <p:cTn id="44" fill="hold" nodeType="afterGroup">
                            <p:stCondLst>
                              <p:cond delay="9525"/>
                            </p:stCondLst>
                            <p:childTnLst>
                              <p:par>
                                <p:cTn id="45" presetID="9" presetClass="entr" presetSubtype="0" fill="hold" nodeType="afterEffect">
                                  <p:stCondLst>
                                    <p:cond delay="0"/>
                                  </p:stCondLst>
                                  <p:iterate type="wd">
                                    <p:tmPct val="5000"/>
                                  </p:iterate>
                                  <p:childTnLst>
                                    <p:set>
                                      <p:cBhvr>
                                        <p:cTn id="46" dur="1" fill="hold">
                                          <p:stCondLst>
                                            <p:cond delay="0"/>
                                          </p:stCondLst>
                                        </p:cTn>
                                        <p:tgtEl>
                                          <p:spTgt spid="425988">
                                            <p:txEl>
                                              <p:pRg st="9" end="9"/>
                                            </p:txEl>
                                          </p:spTgt>
                                        </p:tgtEl>
                                        <p:attrNameLst>
                                          <p:attrName>style.visibility</p:attrName>
                                        </p:attrNameLst>
                                      </p:cBhvr>
                                      <p:to>
                                        <p:strVal val="visible"/>
                                      </p:to>
                                    </p:set>
                                    <p:animEffect transition="in" filter="dissolve">
                                      <p:cBhvr>
                                        <p:cTn id="47" dur="500"/>
                                        <p:tgtEl>
                                          <p:spTgt spid="425988">
                                            <p:txEl>
                                              <p:pRg st="9" end="9"/>
                                            </p:txEl>
                                          </p:spTgt>
                                        </p:tgtEl>
                                      </p:cBhvr>
                                    </p:animEffect>
                                  </p:childTnLst>
                                </p:cTn>
                              </p:par>
                            </p:childTnLst>
                          </p:cTn>
                        </p:par>
                        <p:par>
                          <p:cTn id="48" fill="hold" nodeType="afterGroup">
                            <p:stCondLst>
                              <p:cond delay="10275"/>
                            </p:stCondLst>
                            <p:childTnLst>
                              <p:par>
                                <p:cTn id="49" presetID="9" presetClass="entr" presetSubtype="0" fill="hold" nodeType="afterEffect">
                                  <p:stCondLst>
                                    <p:cond delay="1000"/>
                                  </p:stCondLst>
                                  <p:iterate type="wd">
                                    <p:tmPct val="5000"/>
                                  </p:iterate>
                                  <p:childTnLst>
                                    <p:set>
                                      <p:cBhvr>
                                        <p:cTn id="50" dur="1" fill="hold">
                                          <p:stCondLst>
                                            <p:cond delay="0"/>
                                          </p:stCondLst>
                                        </p:cTn>
                                        <p:tgtEl>
                                          <p:spTgt spid="425992">
                                            <p:txEl>
                                              <p:pRg st="11" end="11"/>
                                            </p:txEl>
                                          </p:spTgt>
                                        </p:tgtEl>
                                        <p:attrNameLst>
                                          <p:attrName>style.visibility</p:attrName>
                                        </p:attrNameLst>
                                      </p:cBhvr>
                                      <p:to>
                                        <p:strVal val="visible"/>
                                      </p:to>
                                    </p:set>
                                    <p:animEffect transition="in" filter="dissolve">
                                      <p:cBhvr>
                                        <p:cTn id="51" dur="500"/>
                                        <p:tgtEl>
                                          <p:spTgt spid="425992">
                                            <p:txEl>
                                              <p:pRg st="11" end="11"/>
                                            </p:txEl>
                                          </p:spTgt>
                                        </p:tgtEl>
                                      </p:cBhvr>
                                    </p:animEffect>
                                  </p:childTnLst>
                                </p:cTn>
                              </p:par>
                            </p:childTnLst>
                          </p:cTn>
                        </p:par>
                        <p:par>
                          <p:cTn id="52" fill="hold" nodeType="afterGroup">
                            <p:stCondLst>
                              <p:cond delay="11850"/>
                            </p:stCondLst>
                            <p:childTnLst>
                              <p:par>
                                <p:cTn id="53" presetID="9" presetClass="entr" presetSubtype="0" fill="hold" nodeType="afterEffect">
                                  <p:stCondLst>
                                    <p:cond delay="0"/>
                                  </p:stCondLst>
                                  <p:iterate type="wd">
                                    <p:tmPct val="5000"/>
                                  </p:iterate>
                                  <p:childTnLst>
                                    <p:set>
                                      <p:cBhvr>
                                        <p:cTn id="54" dur="1" fill="hold">
                                          <p:stCondLst>
                                            <p:cond delay="0"/>
                                          </p:stCondLst>
                                        </p:cTn>
                                        <p:tgtEl>
                                          <p:spTgt spid="425988">
                                            <p:txEl>
                                              <p:pRg st="11" end="11"/>
                                            </p:txEl>
                                          </p:spTgt>
                                        </p:tgtEl>
                                        <p:attrNameLst>
                                          <p:attrName>style.visibility</p:attrName>
                                        </p:attrNameLst>
                                      </p:cBhvr>
                                      <p:to>
                                        <p:strVal val="visible"/>
                                      </p:to>
                                    </p:set>
                                    <p:animEffect transition="in" filter="dissolve">
                                      <p:cBhvr>
                                        <p:cTn id="55" dur="500"/>
                                        <p:tgtEl>
                                          <p:spTgt spid="425988">
                                            <p:txEl>
                                              <p:pRg st="11" end="11"/>
                                            </p:txEl>
                                          </p:spTgt>
                                        </p:tgtEl>
                                      </p:cBhvr>
                                    </p:animEffect>
                                  </p:childTnLst>
                                </p:cTn>
                              </p:par>
                            </p:childTnLst>
                          </p:cTn>
                        </p:par>
                        <p:par>
                          <p:cTn id="56" fill="hold" nodeType="afterGroup">
                            <p:stCondLst>
                              <p:cond delay="12500"/>
                            </p:stCondLst>
                            <p:childTnLst>
                              <p:par>
                                <p:cTn id="57" presetID="9" presetClass="entr" presetSubtype="0" fill="hold" nodeType="afterEffect">
                                  <p:stCondLst>
                                    <p:cond delay="0"/>
                                  </p:stCondLst>
                                  <p:iterate type="wd">
                                    <p:tmPct val="5000"/>
                                  </p:iterate>
                                  <p:childTnLst>
                                    <p:set>
                                      <p:cBhvr>
                                        <p:cTn id="58" dur="1" fill="hold">
                                          <p:stCondLst>
                                            <p:cond delay="0"/>
                                          </p:stCondLst>
                                        </p:cTn>
                                        <p:tgtEl>
                                          <p:spTgt spid="425988">
                                            <p:txEl>
                                              <p:pRg st="12" end="12"/>
                                            </p:txEl>
                                          </p:spTgt>
                                        </p:tgtEl>
                                        <p:attrNameLst>
                                          <p:attrName>style.visibility</p:attrName>
                                        </p:attrNameLst>
                                      </p:cBhvr>
                                      <p:to>
                                        <p:strVal val="visible"/>
                                      </p:to>
                                    </p:set>
                                    <p:animEffect transition="in" filter="dissolve">
                                      <p:cBhvr>
                                        <p:cTn id="59" dur="500"/>
                                        <p:tgtEl>
                                          <p:spTgt spid="42598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4" name="Picture 10" descr="kid ang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588" y="1676400"/>
            <a:ext cx="2284412" cy="5181600"/>
          </a:xfrm>
          <a:prstGeom prst="rect">
            <a:avLst/>
          </a:prstGeom>
          <a:noFill/>
          <a:extLst>
            <a:ext uri="{909E8E84-426E-40DD-AFC4-6F175D3DCCD1}">
              <a14:hiddenFill xmlns:a14="http://schemas.microsoft.com/office/drawing/2010/main">
                <a:solidFill>
                  <a:srgbClr val="FFFFFF"/>
                </a:solidFill>
              </a14:hiddenFill>
            </a:ext>
          </a:extLst>
        </p:spPr>
      </p:pic>
      <p:sp>
        <p:nvSpPr>
          <p:cNvPr id="52226" name="Rectangle 2"/>
          <p:cNvSpPr>
            <a:spLocks noGrp="1" noChangeArrowheads="1"/>
          </p:cNvSpPr>
          <p:nvPr>
            <p:ph type="title"/>
          </p:nvPr>
        </p:nvSpPr>
        <p:spPr/>
        <p:txBody>
          <a:bodyPr/>
          <a:lstStyle/>
          <a:p>
            <a:r>
              <a:rPr lang="en-US">
                <a:effectLst>
                  <a:outerShdw blurRad="38100" dist="38100" dir="2700000" algn="tl">
                    <a:srgbClr val="C0C0C0"/>
                  </a:outerShdw>
                </a:effectLst>
                <a:latin typeface="Georgia" pitchFamily="18" charset="0"/>
              </a:rPr>
              <a:t>Key Terms </a:t>
            </a:r>
            <a:r>
              <a:rPr lang="en-US" sz="1800">
                <a:effectLst>
                  <a:outerShdw blurRad="38100" dist="38100" dir="2700000" algn="tl">
                    <a:srgbClr val="C0C0C0"/>
                  </a:outerShdw>
                </a:effectLst>
                <a:latin typeface="Georgia" pitchFamily="18" charset="0"/>
              </a:rPr>
              <a:t>Continued</a:t>
            </a:r>
          </a:p>
        </p:txBody>
      </p:sp>
      <p:sp>
        <p:nvSpPr>
          <p:cNvPr id="52227" name="Rectangle 3"/>
          <p:cNvSpPr>
            <a:spLocks noGrp="1" noChangeArrowheads="1"/>
          </p:cNvSpPr>
          <p:nvPr>
            <p:ph type="body" idx="1"/>
          </p:nvPr>
        </p:nvSpPr>
        <p:spPr>
          <a:xfrm>
            <a:off x="0" y="1600200"/>
            <a:ext cx="7162800" cy="4724400"/>
          </a:xfrm>
        </p:spPr>
        <p:txBody>
          <a:bodyPr/>
          <a:lstStyle/>
          <a:p>
            <a:pPr>
              <a:lnSpc>
                <a:spcPct val="90000"/>
              </a:lnSpc>
              <a:buFontTx/>
              <a:buChar char="•"/>
            </a:pPr>
            <a:r>
              <a:rPr lang="en-US" sz="2000" b="1">
                <a:solidFill>
                  <a:srgbClr val="0000FF"/>
                </a:solidFill>
                <a:effectLst>
                  <a:outerShdw blurRad="38100" dist="38100" dir="2700000" algn="tl">
                    <a:srgbClr val="C0C0C0"/>
                  </a:outerShdw>
                </a:effectLst>
              </a:rPr>
              <a:t>Threat Risk Assessment:</a:t>
            </a:r>
            <a:r>
              <a:rPr lang="en-US" sz="2000" b="1">
                <a:effectLst>
                  <a:outerShdw blurRad="38100" dist="38100" dir="2700000" algn="tl">
                    <a:srgbClr val="C0C0C0"/>
                  </a:outerShdw>
                </a:effectLst>
              </a:rPr>
              <a:t> </a:t>
            </a:r>
            <a:r>
              <a:rPr lang="en-US" sz="2000">
                <a:effectLst>
                  <a:outerShdw blurRad="38100" dist="38100" dir="2700000" algn="tl">
                    <a:srgbClr val="C0C0C0"/>
                  </a:outerShdw>
                </a:effectLst>
              </a:rPr>
              <a:t>A method of identifying, assessing, and managing persons who pose a risk for violence.</a:t>
            </a:r>
          </a:p>
          <a:p>
            <a:pPr>
              <a:lnSpc>
                <a:spcPct val="90000"/>
              </a:lnSpc>
              <a:buFontTx/>
              <a:buChar char="•"/>
            </a:pPr>
            <a:endParaRPr lang="en-US" sz="2000" b="1">
              <a:solidFill>
                <a:srgbClr val="0000FF"/>
              </a:solidFill>
              <a:effectLst>
                <a:outerShdw blurRad="38100" dist="38100" dir="2700000" algn="tl">
                  <a:srgbClr val="C0C0C0"/>
                </a:outerShdw>
              </a:effectLst>
            </a:endParaRPr>
          </a:p>
          <a:p>
            <a:pPr>
              <a:lnSpc>
                <a:spcPct val="90000"/>
              </a:lnSpc>
              <a:buFontTx/>
              <a:buChar char="•"/>
            </a:pPr>
            <a:r>
              <a:rPr lang="en-US" sz="2000" b="1">
                <a:solidFill>
                  <a:srgbClr val="0000FF"/>
                </a:solidFill>
                <a:effectLst>
                  <a:outerShdw blurRad="38100" dist="38100" dir="2700000" algn="tl">
                    <a:srgbClr val="C0C0C0"/>
                  </a:outerShdw>
                </a:effectLst>
              </a:rPr>
              <a:t>Profiling:</a:t>
            </a:r>
            <a:r>
              <a:rPr lang="en-US" sz="2000" b="1">
                <a:effectLst>
                  <a:outerShdw blurRad="38100" dist="38100" dir="2700000" algn="tl">
                    <a:srgbClr val="C0C0C0"/>
                  </a:outerShdw>
                </a:effectLst>
              </a:rPr>
              <a:t> </a:t>
            </a:r>
            <a:r>
              <a:rPr lang="en-US" sz="2000">
                <a:effectLst>
                  <a:outerShdw blurRad="38100" dist="38100" dir="2700000" algn="tl">
                    <a:srgbClr val="C0C0C0"/>
                  </a:outerShdw>
                </a:effectLst>
              </a:rPr>
              <a:t>The arbitrary identification of individuals who </a:t>
            </a:r>
            <a:r>
              <a:rPr lang="en-US" sz="2000" i="1">
                <a:solidFill>
                  <a:schemeClr val="tx2"/>
                </a:solidFill>
                <a:effectLst>
                  <a:outerShdw blurRad="38100" dist="38100" dir="2700000" algn="tl">
                    <a:srgbClr val="C0C0C0"/>
                  </a:outerShdw>
                </a:effectLst>
              </a:rPr>
              <a:t>may</a:t>
            </a:r>
            <a:r>
              <a:rPr lang="en-US" sz="2000">
                <a:effectLst>
                  <a:outerShdw blurRad="38100" dist="38100" dir="2700000" algn="tl">
                    <a:srgbClr val="C0C0C0"/>
                  </a:outerShdw>
                </a:effectLst>
              </a:rPr>
              <a:t> pose a threat. </a:t>
            </a:r>
          </a:p>
          <a:p>
            <a:pPr>
              <a:lnSpc>
                <a:spcPct val="90000"/>
              </a:lnSpc>
              <a:buFontTx/>
              <a:buChar char="•"/>
            </a:pPr>
            <a:endParaRPr lang="en-US" sz="2000" b="1">
              <a:solidFill>
                <a:srgbClr val="0000FF"/>
              </a:solidFill>
              <a:effectLst>
                <a:outerShdw blurRad="38100" dist="38100" dir="2700000" algn="tl">
                  <a:srgbClr val="C0C0C0"/>
                </a:outerShdw>
              </a:effectLst>
            </a:endParaRPr>
          </a:p>
          <a:p>
            <a:pPr>
              <a:lnSpc>
                <a:spcPct val="90000"/>
              </a:lnSpc>
              <a:buFontTx/>
              <a:buChar char="•"/>
            </a:pPr>
            <a:r>
              <a:rPr lang="en-US" sz="2000" b="1">
                <a:solidFill>
                  <a:srgbClr val="0000FF"/>
                </a:solidFill>
                <a:effectLst>
                  <a:outerShdw blurRad="38100" dist="38100" dir="2700000" algn="tl">
                    <a:srgbClr val="C0C0C0"/>
                  </a:outerShdw>
                </a:effectLst>
              </a:rPr>
              <a:t>Predisposing factors:</a:t>
            </a:r>
            <a:r>
              <a:rPr lang="en-US" sz="2000" b="1">
                <a:effectLst>
                  <a:outerShdw blurRad="38100" dist="38100" dir="2700000" algn="tl">
                    <a:srgbClr val="C0C0C0"/>
                  </a:outerShdw>
                </a:effectLst>
              </a:rPr>
              <a:t> </a:t>
            </a:r>
            <a:r>
              <a:rPr lang="en-US" sz="2000">
                <a:effectLst>
                  <a:outerShdw blurRad="38100" dist="38100" dir="2700000" algn="tl">
                    <a:srgbClr val="C0C0C0"/>
                  </a:outerShdw>
                </a:effectLst>
              </a:rPr>
              <a:t>Characteristics that increase the likelihood of a threat being carried through.</a:t>
            </a:r>
          </a:p>
          <a:p>
            <a:pPr>
              <a:lnSpc>
                <a:spcPct val="90000"/>
              </a:lnSpc>
              <a:buFontTx/>
              <a:buChar char="•"/>
            </a:pPr>
            <a:endParaRPr lang="en-US" sz="2000" b="1">
              <a:effectLst>
                <a:outerShdw blurRad="38100" dist="38100" dir="2700000" algn="tl">
                  <a:srgbClr val="C0C0C0"/>
                </a:outerShdw>
              </a:effectLst>
            </a:endParaRPr>
          </a:p>
          <a:p>
            <a:pPr>
              <a:lnSpc>
                <a:spcPct val="90000"/>
              </a:lnSpc>
              <a:buFontTx/>
              <a:buChar char="•"/>
            </a:pPr>
            <a:r>
              <a:rPr lang="en-US" sz="2000" b="1">
                <a:solidFill>
                  <a:srgbClr val="0000FF"/>
                </a:solidFill>
                <a:effectLst>
                  <a:outerShdw blurRad="38100" dist="38100" dir="2700000" algn="tl">
                    <a:srgbClr val="C0C0C0"/>
                  </a:outerShdw>
                </a:effectLst>
              </a:rPr>
              <a:t>Precipitating factors: </a:t>
            </a:r>
            <a:r>
              <a:rPr lang="en-US" sz="2000">
                <a:effectLst>
                  <a:outerShdw blurRad="38100" dist="38100" dir="2700000" algn="tl">
                    <a:srgbClr val="C0C0C0"/>
                  </a:outerShdw>
                </a:effectLst>
              </a:rPr>
              <a:t>suggests degree of progress toward a violent act.</a:t>
            </a:r>
          </a:p>
          <a:p>
            <a:pPr>
              <a:lnSpc>
                <a:spcPct val="90000"/>
              </a:lnSpc>
              <a:buFontTx/>
              <a:buChar char="•"/>
            </a:pPr>
            <a:endParaRPr lang="en-US" sz="2000">
              <a:effectLst>
                <a:outerShdw blurRad="38100" dist="38100" dir="2700000" algn="tl">
                  <a:srgbClr val="C0C0C0"/>
                </a:outerShdw>
              </a:effectLst>
            </a:endParaRPr>
          </a:p>
          <a:p>
            <a:pPr>
              <a:lnSpc>
                <a:spcPct val="90000"/>
              </a:lnSpc>
              <a:buFontTx/>
              <a:buChar char="•"/>
            </a:pPr>
            <a:r>
              <a:rPr lang="en-US" sz="2000" b="1">
                <a:solidFill>
                  <a:srgbClr val="0000FF"/>
                </a:solidFill>
                <a:effectLst>
                  <a:outerShdw blurRad="38100" dist="38100" dir="2700000" algn="tl">
                    <a:srgbClr val="C0C0C0"/>
                  </a:outerShdw>
                </a:effectLst>
              </a:rPr>
              <a:t>Motive:</a:t>
            </a:r>
            <a:r>
              <a:rPr lang="en-US" sz="2000">
                <a:effectLst>
                  <a:outerShdw blurRad="38100" dist="38100" dir="2700000" algn="tl">
                    <a:srgbClr val="C0C0C0"/>
                  </a:outerShdw>
                </a:effectLst>
              </a:rPr>
              <a:t> Underlying purpose for the threatening behavior.</a:t>
            </a:r>
          </a:p>
        </p:txBody>
      </p:sp>
      <p:sp>
        <p:nvSpPr>
          <p:cNvPr id="52235" name="Rectangle 11"/>
          <p:cNvSpPr>
            <a:spLocks noChangeArrowheads="1"/>
          </p:cNvSpPr>
          <p:nvPr/>
        </p:nvSpPr>
        <p:spPr bwMode="auto">
          <a:xfrm>
            <a:off x="228600" y="6613525"/>
            <a:ext cx="5527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00000"/>
              </a:lnSpc>
              <a:buClrTx/>
              <a:buFontTx/>
              <a:buNone/>
            </a:pPr>
            <a:r>
              <a:rPr kumimoji="1" lang="en-US" sz="1000" baseline="0">
                <a:solidFill>
                  <a:srgbClr val="CC6600"/>
                </a:solidFill>
                <a:effectLst>
                  <a:outerShdw blurRad="38100" dist="38100" dir="2700000" algn="tl">
                    <a:srgbClr val="C0C0C0"/>
                  </a:outerShdw>
                </a:effectLst>
                <a:latin typeface="Georgia" pitchFamily="18" charset="0"/>
              </a:rPr>
              <a:t>O’Toole, M. (2000). The school shooter: A threat assessment perspective. Washington, DC: FBI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iterate type="wd">
                                    <p:tmPct val="5000"/>
                                  </p:iterate>
                                  <p:childTnLst>
                                    <p:set>
                                      <p:cBhvr>
                                        <p:cTn id="6" dur="1" fill="hold">
                                          <p:stCondLst>
                                            <p:cond delay="0"/>
                                          </p:stCondLst>
                                        </p:cTn>
                                        <p:tgtEl>
                                          <p:spTgt spid="52226"/>
                                        </p:tgtEl>
                                        <p:attrNameLst>
                                          <p:attrName>style.visibility</p:attrName>
                                        </p:attrNameLst>
                                      </p:cBhvr>
                                      <p:to>
                                        <p:strVal val="visible"/>
                                      </p:to>
                                    </p:set>
                                    <p:animEffect transition="in" filter="dissolve">
                                      <p:cBhvr>
                                        <p:cTn id="7" dur="500"/>
                                        <p:tgtEl>
                                          <p:spTgt spid="52226"/>
                                        </p:tgtEl>
                                      </p:cBhvr>
                                    </p:animEffect>
                                  </p:childTnLst>
                                </p:cTn>
                              </p:par>
                            </p:childTnLst>
                          </p:cTn>
                        </p:par>
                        <p:par>
                          <p:cTn id="8" fill="hold" nodeType="afterGroup">
                            <p:stCondLst>
                              <p:cond delay="550"/>
                            </p:stCondLst>
                            <p:childTnLst>
                              <p:par>
                                <p:cTn id="9" presetID="9" presetClass="entr" presetSubtype="0" fill="hold" nodeType="afterEffect">
                                  <p:stCondLst>
                                    <p:cond delay="0"/>
                                  </p:stCondLst>
                                  <p:iterate type="wd">
                                    <p:tmPct val="5000"/>
                                  </p:iterate>
                                  <p:childTnLst>
                                    <p:set>
                                      <p:cBhvr>
                                        <p:cTn id="10" dur="1" fill="hold">
                                          <p:stCondLst>
                                            <p:cond delay="0"/>
                                          </p:stCondLst>
                                        </p:cTn>
                                        <p:tgtEl>
                                          <p:spTgt spid="52227">
                                            <p:txEl>
                                              <p:pRg st="0" end="0"/>
                                            </p:txEl>
                                          </p:spTgt>
                                        </p:tgtEl>
                                        <p:attrNameLst>
                                          <p:attrName>style.visibility</p:attrName>
                                        </p:attrNameLst>
                                      </p:cBhvr>
                                      <p:to>
                                        <p:strVal val="visible"/>
                                      </p:to>
                                    </p:set>
                                    <p:animEffect transition="in" filter="dissolve">
                                      <p:cBhvr>
                                        <p:cTn id="11" dur="500"/>
                                        <p:tgtEl>
                                          <p:spTgt spid="52227">
                                            <p:txEl>
                                              <p:pRg st="0" end="0"/>
                                            </p:txEl>
                                          </p:spTgt>
                                        </p:tgtEl>
                                      </p:cBhvr>
                                    </p:animEffect>
                                  </p:childTnLst>
                                </p:cTn>
                              </p:par>
                            </p:childTnLst>
                          </p:cTn>
                        </p:par>
                        <p:par>
                          <p:cTn id="12" fill="hold" nodeType="afterGroup">
                            <p:stCondLst>
                              <p:cond delay="1550"/>
                            </p:stCondLst>
                            <p:childTnLst>
                              <p:par>
                                <p:cTn id="13" presetID="9" presetClass="entr" presetSubtype="0" fill="hold" nodeType="afterEffect">
                                  <p:stCondLst>
                                    <p:cond delay="500"/>
                                  </p:stCondLst>
                                  <p:iterate type="wd">
                                    <p:tmPct val="5000"/>
                                  </p:iterate>
                                  <p:childTnLst>
                                    <p:set>
                                      <p:cBhvr>
                                        <p:cTn id="14" dur="1" fill="hold">
                                          <p:stCondLst>
                                            <p:cond delay="0"/>
                                          </p:stCondLst>
                                        </p:cTn>
                                        <p:tgtEl>
                                          <p:spTgt spid="52227">
                                            <p:txEl>
                                              <p:pRg st="2" end="2"/>
                                            </p:txEl>
                                          </p:spTgt>
                                        </p:tgtEl>
                                        <p:attrNameLst>
                                          <p:attrName>style.visibility</p:attrName>
                                        </p:attrNameLst>
                                      </p:cBhvr>
                                      <p:to>
                                        <p:strVal val="visible"/>
                                      </p:to>
                                    </p:set>
                                    <p:animEffect transition="in" filter="dissolve">
                                      <p:cBhvr>
                                        <p:cTn id="15" dur="500"/>
                                        <p:tgtEl>
                                          <p:spTgt spid="52227">
                                            <p:txEl>
                                              <p:pRg st="2" end="2"/>
                                            </p:txEl>
                                          </p:spTgt>
                                        </p:tgtEl>
                                      </p:cBhvr>
                                    </p:animEffect>
                                  </p:childTnLst>
                                </p:cTn>
                              </p:par>
                            </p:childTnLst>
                          </p:cTn>
                        </p:par>
                        <p:par>
                          <p:cTn id="16" fill="hold" nodeType="afterGroup">
                            <p:stCondLst>
                              <p:cond delay="2875"/>
                            </p:stCondLst>
                            <p:childTnLst>
                              <p:par>
                                <p:cTn id="17" presetID="9" presetClass="entr" presetSubtype="0" fill="hold" nodeType="afterEffect">
                                  <p:stCondLst>
                                    <p:cond delay="500"/>
                                  </p:stCondLst>
                                  <p:iterate type="wd">
                                    <p:tmPct val="5000"/>
                                  </p:iterate>
                                  <p:childTnLst>
                                    <p:set>
                                      <p:cBhvr>
                                        <p:cTn id="18" dur="1" fill="hold">
                                          <p:stCondLst>
                                            <p:cond delay="0"/>
                                          </p:stCondLst>
                                        </p:cTn>
                                        <p:tgtEl>
                                          <p:spTgt spid="52227">
                                            <p:txEl>
                                              <p:pRg st="4" end="4"/>
                                            </p:txEl>
                                          </p:spTgt>
                                        </p:tgtEl>
                                        <p:attrNameLst>
                                          <p:attrName>style.visibility</p:attrName>
                                        </p:attrNameLst>
                                      </p:cBhvr>
                                      <p:to>
                                        <p:strVal val="visible"/>
                                      </p:to>
                                    </p:set>
                                    <p:animEffect transition="in" filter="dissolve">
                                      <p:cBhvr>
                                        <p:cTn id="19" dur="500"/>
                                        <p:tgtEl>
                                          <p:spTgt spid="52227">
                                            <p:txEl>
                                              <p:pRg st="4" end="4"/>
                                            </p:txEl>
                                          </p:spTgt>
                                        </p:tgtEl>
                                      </p:cBhvr>
                                    </p:animEffect>
                                  </p:childTnLst>
                                </p:cTn>
                              </p:par>
                            </p:childTnLst>
                          </p:cTn>
                        </p:par>
                        <p:par>
                          <p:cTn id="20" fill="hold" nodeType="afterGroup">
                            <p:stCondLst>
                              <p:cond delay="4225"/>
                            </p:stCondLst>
                            <p:childTnLst>
                              <p:par>
                                <p:cTn id="21" presetID="9" presetClass="entr" presetSubtype="0" fill="hold" nodeType="afterEffect">
                                  <p:stCondLst>
                                    <p:cond delay="500"/>
                                  </p:stCondLst>
                                  <p:iterate type="wd">
                                    <p:tmPct val="5000"/>
                                  </p:iterate>
                                  <p:childTnLst>
                                    <p:set>
                                      <p:cBhvr>
                                        <p:cTn id="22" dur="1" fill="hold">
                                          <p:stCondLst>
                                            <p:cond delay="0"/>
                                          </p:stCondLst>
                                        </p:cTn>
                                        <p:tgtEl>
                                          <p:spTgt spid="52227">
                                            <p:txEl>
                                              <p:pRg st="6" end="6"/>
                                            </p:txEl>
                                          </p:spTgt>
                                        </p:tgtEl>
                                        <p:attrNameLst>
                                          <p:attrName>style.visibility</p:attrName>
                                        </p:attrNameLst>
                                      </p:cBhvr>
                                      <p:to>
                                        <p:strVal val="visible"/>
                                      </p:to>
                                    </p:set>
                                    <p:animEffect transition="in" filter="dissolve">
                                      <p:cBhvr>
                                        <p:cTn id="23" dur="500"/>
                                        <p:tgtEl>
                                          <p:spTgt spid="52227">
                                            <p:txEl>
                                              <p:pRg st="6" end="6"/>
                                            </p:txEl>
                                          </p:spTgt>
                                        </p:tgtEl>
                                      </p:cBhvr>
                                    </p:animEffect>
                                  </p:childTnLst>
                                </p:cTn>
                              </p:par>
                            </p:childTnLst>
                          </p:cTn>
                        </p:par>
                        <p:par>
                          <p:cTn id="24" fill="hold" nodeType="afterGroup">
                            <p:stCondLst>
                              <p:cond delay="5500"/>
                            </p:stCondLst>
                            <p:childTnLst>
                              <p:par>
                                <p:cTn id="25" presetID="9" presetClass="entr" presetSubtype="0" fill="hold" nodeType="afterEffect">
                                  <p:stCondLst>
                                    <p:cond delay="500"/>
                                  </p:stCondLst>
                                  <p:iterate type="wd">
                                    <p:tmPct val="5000"/>
                                  </p:iterate>
                                  <p:childTnLst>
                                    <p:set>
                                      <p:cBhvr>
                                        <p:cTn id="26" dur="1" fill="hold">
                                          <p:stCondLst>
                                            <p:cond delay="0"/>
                                          </p:stCondLst>
                                        </p:cTn>
                                        <p:tgtEl>
                                          <p:spTgt spid="52227">
                                            <p:txEl>
                                              <p:pRg st="8" end="8"/>
                                            </p:txEl>
                                          </p:spTgt>
                                        </p:tgtEl>
                                        <p:attrNameLst>
                                          <p:attrName>style.visibility</p:attrName>
                                        </p:attrNameLst>
                                      </p:cBhvr>
                                      <p:to>
                                        <p:strVal val="visible"/>
                                      </p:to>
                                    </p:set>
                                    <p:animEffect transition="in" filter="dissolve">
                                      <p:cBhvr>
                                        <p:cTn id="27" dur="500"/>
                                        <p:tgtEl>
                                          <p:spTgt spid="52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06400" y="228600"/>
            <a:ext cx="8280400" cy="1143000"/>
          </a:xfrm>
        </p:spPr>
        <p:txBody>
          <a:bodyPr/>
          <a:lstStyle/>
          <a:p>
            <a:r>
              <a:rPr lang="en-US" dirty="0">
                <a:solidFill>
                  <a:srgbClr val="800000"/>
                </a:solidFill>
                <a:effectLst>
                  <a:outerShdw blurRad="38100" dist="38100" dir="2700000" algn="tl">
                    <a:srgbClr val="C0C0C0"/>
                  </a:outerShdw>
                </a:effectLst>
                <a:latin typeface="Georgia" pitchFamily="18" charset="0"/>
              </a:rPr>
              <a:t>Characterizing Threats of Violence</a:t>
            </a:r>
            <a:endParaRPr lang="en-US" dirty="0">
              <a:effectLst>
                <a:outerShdw blurRad="38100" dist="38100" dir="2700000" algn="tl">
                  <a:srgbClr val="C0C0C0"/>
                </a:outerShdw>
              </a:effectLst>
              <a:latin typeface="Georgia" pitchFamily="18" charset="0"/>
            </a:endParaRPr>
          </a:p>
        </p:txBody>
      </p:sp>
      <p:graphicFrame>
        <p:nvGraphicFramePr>
          <p:cNvPr id="436327" name="Group 103"/>
          <p:cNvGraphicFramePr>
            <a:graphicFrameLocks noGrp="1"/>
          </p:cNvGraphicFramePr>
          <p:nvPr>
            <p:ph sz="half" idx="1"/>
          </p:nvPr>
        </p:nvGraphicFramePr>
        <p:xfrm>
          <a:off x="457200" y="1676400"/>
          <a:ext cx="2514600" cy="3427414"/>
        </p:xfrm>
        <a:graphic>
          <a:graphicData uri="http://schemas.openxmlformats.org/drawingml/2006/table">
            <a:tbl>
              <a:tblPr/>
              <a:tblGrid>
                <a:gridCol w="2514600">
                  <a:extLst>
                    <a:ext uri="{9D8B030D-6E8A-4147-A177-3AD203B41FA5}">
                      <a16:colId xmlns:a16="http://schemas.microsoft.com/office/drawing/2014/main" val="20000"/>
                    </a:ext>
                  </a:extLst>
                </a:gridCol>
              </a:tblGrid>
              <a:tr h="53340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Char char="q"/>
                        <a:tabLst/>
                      </a:pPr>
                      <a:r>
                        <a:rPr kumimoji="1" lang="en-US" sz="2800" b="0" i="0" u="none" strike="noStrike" cap="none" normalizeH="0" baseline="0">
                          <a:ln>
                            <a:noFill/>
                          </a:ln>
                          <a:solidFill>
                            <a:schemeClr val="tx1"/>
                          </a:solidFill>
                          <a:effectLst/>
                          <a:latin typeface="Tahoma" pitchFamily="34" charset="0"/>
                        </a:rPr>
                        <a:t>Low</a:t>
                      </a: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429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pPr>
                      <a:r>
                        <a:rPr kumimoji="1" lang="en-US" sz="1800" b="0" i="0" u="none" strike="noStrike" cap="none" normalizeH="0" baseline="0">
                          <a:ln>
                            <a:noFill/>
                          </a:ln>
                          <a:solidFill>
                            <a:schemeClr val="tx1"/>
                          </a:solidFill>
                          <a:effectLst/>
                          <a:latin typeface="Tahoma" pitchFamily="34" charset="0"/>
                        </a:rPr>
                        <a:t>The threat is vague and/or indirect.</a:t>
                      </a: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36683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pPr>
                      <a:r>
                        <a:rPr kumimoji="1" lang="en-US" sz="1800" b="0" i="0" u="none" strike="noStrike" cap="none" normalizeH="0" baseline="0">
                          <a:ln>
                            <a:noFill/>
                          </a:ln>
                          <a:solidFill>
                            <a:schemeClr val="tx1"/>
                          </a:solidFill>
                          <a:effectLst/>
                          <a:latin typeface="Tahoma" pitchFamily="34" charset="0"/>
                        </a:rPr>
                        <a:t>The details of the threat are inconsistent, implausible, and/or lacking detail.</a:t>
                      </a: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4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pPr>
                      <a:r>
                        <a:rPr kumimoji="1" lang="en-US" sz="1800" b="0" i="0" u="none" strike="noStrike" cap="none" normalizeH="0" baseline="0">
                          <a:ln>
                            <a:noFill/>
                          </a:ln>
                          <a:solidFill>
                            <a:schemeClr val="tx1"/>
                          </a:solidFill>
                          <a:effectLst/>
                          <a:latin typeface="Tahoma" pitchFamily="34" charset="0"/>
                        </a:rPr>
                        <a:t>The threat lacks realism.</a:t>
                      </a: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436348" name="Group 124"/>
          <p:cNvGraphicFramePr>
            <a:graphicFrameLocks noGrp="1"/>
          </p:cNvGraphicFramePr>
          <p:nvPr>
            <p:ph sz="quarter" idx="2"/>
          </p:nvPr>
        </p:nvGraphicFramePr>
        <p:xfrm>
          <a:off x="6400800" y="1676400"/>
          <a:ext cx="2514600" cy="3276601"/>
        </p:xfrm>
        <a:graphic>
          <a:graphicData uri="http://schemas.openxmlformats.org/drawingml/2006/table">
            <a:tbl>
              <a:tblPr/>
              <a:tblGrid>
                <a:gridCol w="2514600">
                  <a:extLst>
                    <a:ext uri="{9D8B030D-6E8A-4147-A177-3AD203B41FA5}">
                      <a16:colId xmlns:a16="http://schemas.microsoft.com/office/drawing/2014/main" val="20000"/>
                    </a:ext>
                  </a:extLst>
                </a:gridCol>
              </a:tblGrid>
              <a:tr h="61118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Char char="q"/>
                        <a:tabLst/>
                      </a:pPr>
                      <a:r>
                        <a:rPr kumimoji="1" lang="en-US" sz="2800" b="0" i="0" u="none" strike="noStrike" cap="none" normalizeH="0" baseline="0">
                          <a:ln>
                            <a:noFill/>
                          </a:ln>
                          <a:solidFill>
                            <a:schemeClr val="tx1"/>
                          </a:solidFill>
                          <a:effectLst/>
                          <a:latin typeface="Tahoma" pitchFamily="34" charset="0"/>
                        </a:rPr>
                        <a:t>High</a:t>
                      </a: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556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pPr>
                      <a:r>
                        <a:rPr kumimoji="1" lang="en-US" sz="1800" b="0" i="0" u="none" strike="noStrike" cap="none" normalizeH="0" baseline="0">
                          <a:ln>
                            <a:noFill/>
                          </a:ln>
                          <a:solidFill>
                            <a:schemeClr val="tx1"/>
                          </a:solidFill>
                          <a:effectLst/>
                          <a:latin typeface="Tahoma" pitchFamily="34" charset="0"/>
                        </a:rPr>
                        <a:t>The threat is direct, specific, and plausible.</a:t>
                      </a: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9097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pPr>
                      <a:r>
                        <a:rPr kumimoji="1" lang="en-US" sz="1800" b="0" i="0" u="none" strike="noStrike" cap="none" normalizeH="0" baseline="0">
                          <a:ln>
                            <a:noFill/>
                          </a:ln>
                          <a:solidFill>
                            <a:schemeClr val="tx1"/>
                          </a:solidFill>
                          <a:effectLst/>
                          <a:latin typeface="Tahoma" pitchFamily="34" charset="0"/>
                        </a:rPr>
                        <a:t>There is evidence that steps have been taken to carry out the threat.</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1" lang="en-US" sz="1800" b="0" i="0" u="none" strike="noStrike" cap="none" normalizeH="0" baseline="0">
                        <a:ln>
                          <a:noFill/>
                        </a:ln>
                        <a:solidFill>
                          <a:srgbClr val="0000FF"/>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1" lang="en-US" sz="1800" b="0" i="0" u="none" strike="noStrike" cap="none" normalizeH="0" baseline="0">
                        <a:ln>
                          <a:noFill/>
                        </a:ln>
                        <a:solidFill>
                          <a:srgbClr val="0000FF"/>
                        </a:solidFill>
                        <a:effectLst/>
                        <a:latin typeface="Tahoma" pitchFamily="34" charset="0"/>
                      </a:endParaRP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36356" name="Group 132"/>
          <p:cNvGraphicFramePr>
            <a:graphicFrameLocks noGrp="1"/>
          </p:cNvGraphicFramePr>
          <p:nvPr>
            <p:ph sz="quarter" idx="3"/>
          </p:nvPr>
        </p:nvGraphicFramePr>
        <p:xfrm>
          <a:off x="3124200" y="1676400"/>
          <a:ext cx="2819400" cy="3513773"/>
        </p:xfrm>
        <a:graphic>
          <a:graphicData uri="http://schemas.openxmlformats.org/drawingml/2006/table">
            <a:tbl>
              <a:tblPr/>
              <a:tblGrid>
                <a:gridCol w="2819400">
                  <a:extLst>
                    <a:ext uri="{9D8B030D-6E8A-4147-A177-3AD203B41FA5}">
                      <a16:colId xmlns:a16="http://schemas.microsoft.com/office/drawing/2014/main" val="20000"/>
                    </a:ext>
                  </a:extLst>
                </a:gridCol>
              </a:tblGrid>
              <a:tr h="50958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Char char="q"/>
                        <a:tabLst/>
                      </a:pPr>
                      <a:r>
                        <a:rPr kumimoji="1" lang="en-US" sz="2800" b="0" i="0" u="none" strike="noStrike" cap="none" normalizeH="0" baseline="0">
                          <a:ln>
                            <a:noFill/>
                          </a:ln>
                          <a:solidFill>
                            <a:schemeClr val="tx1"/>
                          </a:solidFill>
                          <a:effectLst/>
                          <a:latin typeface="Tahoma" pitchFamily="34" charset="0"/>
                        </a:rPr>
                        <a:t>Medium</a:t>
                      </a: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080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pPr>
                      <a:r>
                        <a:rPr kumimoji="1" lang="en-US" sz="1800" b="0" i="0" u="none" strike="noStrike" cap="none" normalizeH="0" baseline="0">
                          <a:ln>
                            <a:noFill/>
                          </a:ln>
                          <a:solidFill>
                            <a:schemeClr val="tx1"/>
                          </a:solidFill>
                          <a:effectLst/>
                          <a:latin typeface="Tahoma" pitchFamily="34" charset="0"/>
                        </a:rPr>
                        <a:t>The threat is more direct and more concrete than a low level of threat.</a:t>
                      </a: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778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pPr>
                      <a:r>
                        <a:rPr kumimoji="1" lang="en-US" sz="1800" b="0" i="0" u="none" strike="noStrike" cap="none" normalizeH="0" baseline="0">
                          <a:ln>
                            <a:noFill/>
                          </a:ln>
                          <a:solidFill>
                            <a:schemeClr val="tx1"/>
                          </a:solidFill>
                          <a:effectLst/>
                          <a:latin typeface="Tahoma" pitchFamily="34" charset="0"/>
                        </a:rPr>
                        <a:t>There is indication of possible place and time.</a:t>
                      </a: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096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pPr>
                      <a:r>
                        <a:rPr kumimoji="1" lang="en-US" sz="1800" b="0" i="0" u="none" strike="noStrike" cap="none" normalizeH="0" baseline="0">
                          <a:ln>
                            <a:noFill/>
                          </a:ln>
                          <a:solidFill>
                            <a:schemeClr val="tx1"/>
                          </a:solidFill>
                          <a:effectLst/>
                          <a:latin typeface="Tahoma" pitchFamily="34" charset="0"/>
                        </a:rPr>
                        <a:t>There is indication of preparatory steps to carry out the threat.</a:t>
                      </a: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36273" name="Rectangle 49"/>
          <p:cNvSpPr>
            <a:spLocks noChangeArrowheads="1"/>
          </p:cNvSpPr>
          <p:nvPr/>
        </p:nvSpPr>
        <p:spPr bwMode="auto">
          <a:xfrm>
            <a:off x="52388" y="6537325"/>
            <a:ext cx="9091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kumimoji="1" lang="en-US" sz="1000" baseline="0">
                <a:solidFill>
                  <a:srgbClr val="CC6600"/>
                </a:solidFill>
                <a:effectLst>
                  <a:outerShdw blurRad="38100" dist="38100" dir="2700000" algn="tl">
                    <a:srgbClr val="C0C0C0"/>
                  </a:outerShdw>
                </a:effectLst>
                <a:latin typeface="Georgia" pitchFamily="18" charset="0"/>
              </a:rPr>
              <a:t>O’Toole, M. (2000). The school shooter: A threat assessment perspective. Washington, DC: FBI     </a:t>
            </a:r>
          </a:p>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Psychosocial Evaluation and Threat Risk Assessment.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
        <p:nvSpPr>
          <p:cNvPr id="436277" name="Rectangle 53"/>
          <p:cNvSpPr>
            <a:spLocks noChangeArrowheads="1"/>
          </p:cNvSpPr>
          <p:nvPr/>
        </p:nvSpPr>
        <p:spPr bwMode="auto">
          <a:xfrm>
            <a:off x="0" y="5791200"/>
            <a:ext cx="883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FontTx/>
              <a:buNone/>
            </a:pPr>
            <a:r>
              <a:rPr kumimoji="1" lang="en-US" sz="1400" b="1" i="1" baseline="0">
                <a:solidFill>
                  <a:srgbClr val="0000FF"/>
                </a:solidFill>
                <a:effectLst/>
                <a:latin typeface="Arial" charset="0"/>
              </a:rPr>
              <a:t>“The degree of detail may reflect the level of risk associated with the threat being carried out.” - FBI</a:t>
            </a:r>
          </a:p>
        </p:txBody>
      </p:sp>
      <p:sp>
        <p:nvSpPr>
          <p:cNvPr id="436351" name="Text Box 127"/>
          <p:cNvSpPr txBox="1">
            <a:spLocks noChangeArrowheads="1"/>
          </p:cNvSpPr>
          <p:nvPr/>
        </p:nvSpPr>
        <p:spPr bwMode="auto">
          <a:xfrm>
            <a:off x="6400800" y="4419600"/>
            <a:ext cx="2514600"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effectLst>
                  <a:outerShdw blurRad="38100" dist="38100" dir="2700000" algn="tl">
                    <a:srgbClr val="C0C0C0"/>
                  </a:outerShdw>
                </a:effectLst>
              </a:rPr>
              <a:t> Identification of the victim</a:t>
            </a:r>
          </a:p>
          <a:p>
            <a:r>
              <a:rPr kumimoji="1" lang="en-US">
                <a:effectLst>
                  <a:outerShdw blurRad="38100" dist="38100" dir="2700000" algn="tl">
                    <a:srgbClr val="C0C0C0"/>
                  </a:outerShdw>
                </a:effectLst>
              </a:rPr>
              <a:t> Reason for the threat</a:t>
            </a:r>
          </a:p>
          <a:p>
            <a:r>
              <a:rPr kumimoji="1" lang="en-US">
                <a:effectLst>
                  <a:outerShdw blurRad="38100" dist="38100" dir="2700000" algn="tl">
                    <a:srgbClr val="C0C0C0"/>
                  </a:outerShdw>
                </a:effectLst>
              </a:rPr>
              <a:t> Means, weapon, or method</a:t>
            </a:r>
          </a:p>
          <a:p>
            <a:r>
              <a:rPr kumimoji="1" lang="en-US">
                <a:effectLst>
                  <a:outerShdw blurRad="38100" dist="38100" dir="2700000" algn="tl">
                    <a:srgbClr val="C0C0C0"/>
                  </a:outerShdw>
                </a:effectLst>
              </a:rPr>
              <a:t> Date, time, or place</a:t>
            </a:r>
            <a:endParaRPr lang="en-US">
              <a:effectLst>
                <a:outerShdw blurRad="38100" dist="38100" dir="2700000" algn="tl">
                  <a:srgbClr val="C0C0C0"/>
                </a:outerShdw>
              </a:effectLst>
            </a:endParaRPr>
          </a:p>
        </p:txBody>
      </p:sp>
      <p:sp>
        <p:nvSpPr>
          <p:cNvPr id="436355" name="Text Box 131"/>
          <p:cNvSpPr txBox="1">
            <a:spLocks noChangeArrowheads="1"/>
          </p:cNvSpPr>
          <p:nvPr/>
        </p:nvSpPr>
        <p:spPr bwMode="auto">
          <a:xfrm>
            <a:off x="3124200" y="4953000"/>
            <a:ext cx="2514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effectLst>
                  <a:outerShdw blurRad="38100" dist="38100" dir="2700000" algn="tl">
                    <a:srgbClr val="C0C0C0"/>
                  </a:outerShdw>
                </a:effectLst>
              </a:rPr>
              <a:t> Lingering concern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wd">
                                    <p:tmPct val="5000"/>
                                  </p:iterate>
                                  <p:childTnLst>
                                    <p:set>
                                      <p:cBhvr>
                                        <p:cTn id="6" dur="1" fill="hold">
                                          <p:stCondLst>
                                            <p:cond delay="0"/>
                                          </p:stCondLst>
                                        </p:cTn>
                                        <p:tgtEl>
                                          <p:spTgt spid="436226"/>
                                        </p:tgtEl>
                                        <p:attrNameLst>
                                          <p:attrName>style.visibility</p:attrName>
                                        </p:attrNameLst>
                                      </p:cBhvr>
                                      <p:to>
                                        <p:strVal val="visible"/>
                                      </p:to>
                                    </p:set>
                                    <p:animEffect transition="in" filter="dissolve">
                                      <p:cBhvr>
                                        <p:cTn id="7" dur="500"/>
                                        <p:tgtEl>
                                          <p:spTgt spid="436226"/>
                                        </p:tgtEl>
                                      </p:cBhvr>
                                    </p:animEffect>
                                  </p:childTnLst>
                                </p:cTn>
                              </p:par>
                              <p:par>
                                <p:cTn id="8" presetID="9" presetClass="entr" presetSubtype="0" fill="hold" grpId="0" nodeType="withEffect">
                                  <p:stCondLst>
                                    <p:cond delay="0"/>
                                  </p:stCondLst>
                                  <p:iterate type="lt">
                                    <p:tmPct val="5000"/>
                                  </p:iterate>
                                  <p:childTnLst>
                                    <p:set>
                                      <p:cBhvr>
                                        <p:cTn id="9" dur="1" fill="hold">
                                          <p:stCondLst>
                                            <p:cond delay="0"/>
                                          </p:stCondLst>
                                        </p:cTn>
                                        <p:tgtEl>
                                          <p:spTgt spid="436277"/>
                                        </p:tgtEl>
                                        <p:attrNameLst>
                                          <p:attrName>style.visibility</p:attrName>
                                        </p:attrNameLst>
                                      </p:cBhvr>
                                      <p:to>
                                        <p:strVal val="visible"/>
                                      </p:to>
                                    </p:set>
                                    <p:animEffect transition="in" filter="dissolve">
                                      <p:cBhvr>
                                        <p:cTn id="10" dur="500"/>
                                        <p:tgtEl>
                                          <p:spTgt spid="436277"/>
                                        </p:tgtEl>
                                      </p:cBhvr>
                                    </p:animEffect>
                                  </p:childTnLst>
                                </p:cTn>
                              </p:par>
                              <p:par>
                                <p:cTn id="11" presetID="9" presetClass="entr" presetSubtype="0" fill="hold" nodeType="withEffect">
                                  <p:stCondLst>
                                    <p:cond delay="0"/>
                                  </p:stCondLst>
                                  <p:iterate type="wd">
                                    <p:tmPct val="5000"/>
                                  </p:iterate>
                                  <p:childTnLst>
                                    <p:set>
                                      <p:cBhvr>
                                        <p:cTn id="12" dur="1" fill="hold">
                                          <p:stCondLst>
                                            <p:cond delay="0"/>
                                          </p:stCondLst>
                                        </p:cTn>
                                        <p:tgtEl>
                                          <p:spTgt spid="436327"/>
                                        </p:tgtEl>
                                        <p:attrNameLst>
                                          <p:attrName>style.visibility</p:attrName>
                                        </p:attrNameLst>
                                      </p:cBhvr>
                                      <p:to>
                                        <p:strVal val="visible"/>
                                      </p:to>
                                    </p:set>
                                    <p:animEffect transition="in" filter="dissolve">
                                      <p:cBhvr>
                                        <p:cTn id="13" dur="500"/>
                                        <p:tgtEl>
                                          <p:spTgt spid="4363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iterate type="wd">
                                    <p:tmPct val="5000"/>
                                  </p:iterate>
                                  <p:childTnLst>
                                    <p:set>
                                      <p:cBhvr>
                                        <p:cTn id="17" dur="1" fill="hold">
                                          <p:stCondLst>
                                            <p:cond delay="0"/>
                                          </p:stCondLst>
                                        </p:cTn>
                                        <p:tgtEl>
                                          <p:spTgt spid="436356"/>
                                        </p:tgtEl>
                                        <p:attrNameLst>
                                          <p:attrName>style.visibility</p:attrName>
                                        </p:attrNameLst>
                                      </p:cBhvr>
                                      <p:to>
                                        <p:strVal val="visible"/>
                                      </p:to>
                                    </p:set>
                                    <p:animEffect transition="in" filter="dissolve">
                                      <p:cBhvr>
                                        <p:cTn id="18" dur="500"/>
                                        <p:tgtEl>
                                          <p:spTgt spid="436356"/>
                                        </p:tgtEl>
                                      </p:cBhvr>
                                    </p:animEffect>
                                  </p:childTnLst>
                                </p:cTn>
                              </p:par>
                            </p:childTnLst>
                          </p:cTn>
                        </p:par>
                        <p:par>
                          <p:cTn id="19" fill="hold" nodeType="afterGroup">
                            <p:stCondLst>
                              <p:cond delay="500"/>
                            </p:stCondLst>
                            <p:childTnLst>
                              <p:par>
                                <p:cTn id="20" presetID="9" presetClass="entr" presetSubtype="0" fill="hold" nodeType="afterEffect">
                                  <p:stCondLst>
                                    <p:cond delay="1000"/>
                                  </p:stCondLst>
                                  <p:iterate type="wd">
                                    <p:tmPct val="5000"/>
                                  </p:iterate>
                                  <p:childTnLst>
                                    <p:set>
                                      <p:cBhvr>
                                        <p:cTn id="21" dur="1" fill="hold">
                                          <p:stCondLst>
                                            <p:cond delay="0"/>
                                          </p:stCondLst>
                                        </p:cTn>
                                        <p:tgtEl>
                                          <p:spTgt spid="436355">
                                            <p:txEl>
                                              <p:pRg st="0" end="0"/>
                                            </p:txEl>
                                          </p:spTgt>
                                        </p:tgtEl>
                                        <p:attrNameLst>
                                          <p:attrName>style.visibility</p:attrName>
                                        </p:attrNameLst>
                                      </p:cBhvr>
                                      <p:to>
                                        <p:strVal val="visible"/>
                                      </p:to>
                                    </p:set>
                                    <p:animEffect transition="in" filter="dissolve">
                                      <p:cBhvr>
                                        <p:cTn id="22" dur="500"/>
                                        <p:tgtEl>
                                          <p:spTgt spid="43635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iterate type="wd">
                                    <p:tmPct val="5000"/>
                                  </p:iterate>
                                  <p:childTnLst>
                                    <p:set>
                                      <p:cBhvr>
                                        <p:cTn id="26" dur="1" fill="hold">
                                          <p:stCondLst>
                                            <p:cond delay="0"/>
                                          </p:stCondLst>
                                        </p:cTn>
                                        <p:tgtEl>
                                          <p:spTgt spid="436348"/>
                                        </p:tgtEl>
                                        <p:attrNameLst>
                                          <p:attrName>style.visibility</p:attrName>
                                        </p:attrNameLst>
                                      </p:cBhvr>
                                      <p:to>
                                        <p:strVal val="visible"/>
                                      </p:to>
                                    </p:set>
                                    <p:animEffect transition="in" filter="dissolve">
                                      <p:cBhvr>
                                        <p:cTn id="27" dur="500"/>
                                        <p:tgtEl>
                                          <p:spTgt spid="436348"/>
                                        </p:tgtEl>
                                      </p:cBhvr>
                                    </p:animEffect>
                                  </p:childTnLst>
                                </p:cTn>
                              </p:par>
                            </p:childTnLst>
                          </p:cTn>
                        </p:par>
                        <p:par>
                          <p:cTn id="28" fill="hold" nodeType="afterGroup">
                            <p:stCondLst>
                              <p:cond delay="500"/>
                            </p:stCondLst>
                            <p:childTnLst>
                              <p:par>
                                <p:cTn id="29" presetID="9" presetClass="entr" presetSubtype="0" fill="hold" nodeType="afterEffect">
                                  <p:stCondLst>
                                    <p:cond delay="1000"/>
                                  </p:stCondLst>
                                  <p:iterate type="wd">
                                    <p:tmPct val="5000"/>
                                  </p:iterate>
                                  <p:childTnLst>
                                    <p:set>
                                      <p:cBhvr>
                                        <p:cTn id="30" dur="1" fill="hold">
                                          <p:stCondLst>
                                            <p:cond delay="0"/>
                                          </p:stCondLst>
                                        </p:cTn>
                                        <p:tgtEl>
                                          <p:spTgt spid="436351">
                                            <p:txEl>
                                              <p:pRg st="0" end="0"/>
                                            </p:txEl>
                                          </p:spTgt>
                                        </p:tgtEl>
                                        <p:attrNameLst>
                                          <p:attrName>style.visibility</p:attrName>
                                        </p:attrNameLst>
                                      </p:cBhvr>
                                      <p:to>
                                        <p:strVal val="visible"/>
                                      </p:to>
                                    </p:set>
                                    <p:animEffect transition="in" filter="dissolve">
                                      <p:cBhvr>
                                        <p:cTn id="31" dur="500"/>
                                        <p:tgtEl>
                                          <p:spTgt spid="436351">
                                            <p:txEl>
                                              <p:pRg st="0" end="0"/>
                                            </p:txEl>
                                          </p:spTgt>
                                        </p:tgtEl>
                                      </p:cBhvr>
                                    </p:animEffect>
                                  </p:childTnLst>
                                </p:cTn>
                              </p:par>
                            </p:childTnLst>
                          </p:cTn>
                        </p:par>
                        <p:par>
                          <p:cTn id="32" fill="hold" nodeType="afterGroup">
                            <p:stCondLst>
                              <p:cond delay="2075"/>
                            </p:stCondLst>
                            <p:childTnLst>
                              <p:par>
                                <p:cTn id="33" presetID="9" presetClass="entr" presetSubtype="0" fill="hold" nodeType="afterEffect">
                                  <p:stCondLst>
                                    <p:cond delay="0"/>
                                  </p:stCondLst>
                                  <p:iterate type="wd">
                                    <p:tmPct val="5000"/>
                                  </p:iterate>
                                  <p:childTnLst>
                                    <p:set>
                                      <p:cBhvr>
                                        <p:cTn id="34" dur="1" fill="hold">
                                          <p:stCondLst>
                                            <p:cond delay="0"/>
                                          </p:stCondLst>
                                        </p:cTn>
                                        <p:tgtEl>
                                          <p:spTgt spid="436351">
                                            <p:txEl>
                                              <p:pRg st="1" end="1"/>
                                            </p:txEl>
                                          </p:spTgt>
                                        </p:tgtEl>
                                        <p:attrNameLst>
                                          <p:attrName>style.visibility</p:attrName>
                                        </p:attrNameLst>
                                      </p:cBhvr>
                                      <p:to>
                                        <p:strVal val="visible"/>
                                      </p:to>
                                    </p:set>
                                    <p:animEffect transition="in" filter="dissolve">
                                      <p:cBhvr>
                                        <p:cTn id="35" dur="500"/>
                                        <p:tgtEl>
                                          <p:spTgt spid="436351">
                                            <p:txEl>
                                              <p:pRg st="1" end="1"/>
                                            </p:txEl>
                                          </p:spTgt>
                                        </p:tgtEl>
                                      </p:cBhvr>
                                    </p:animEffect>
                                  </p:childTnLst>
                                </p:cTn>
                              </p:par>
                            </p:childTnLst>
                          </p:cTn>
                        </p:par>
                        <p:par>
                          <p:cTn id="36" fill="hold" nodeType="afterGroup">
                            <p:stCondLst>
                              <p:cond delay="2650"/>
                            </p:stCondLst>
                            <p:childTnLst>
                              <p:par>
                                <p:cTn id="37" presetID="9" presetClass="entr" presetSubtype="0" fill="hold" nodeType="afterEffect">
                                  <p:stCondLst>
                                    <p:cond delay="0"/>
                                  </p:stCondLst>
                                  <p:iterate type="wd">
                                    <p:tmPct val="5000"/>
                                  </p:iterate>
                                  <p:childTnLst>
                                    <p:set>
                                      <p:cBhvr>
                                        <p:cTn id="38" dur="1" fill="hold">
                                          <p:stCondLst>
                                            <p:cond delay="0"/>
                                          </p:stCondLst>
                                        </p:cTn>
                                        <p:tgtEl>
                                          <p:spTgt spid="436351">
                                            <p:txEl>
                                              <p:pRg st="2" end="2"/>
                                            </p:txEl>
                                          </p:spTgt>
                                        </p:tgtEl>
                                        <p:attrNameLst>
                                          <p:attrName>style.visibility</p:attrName>
                                        </p:attrNameLst>
                                      </p:cBhvr>
                                      <p:to>
                                        <p:strVal val="visible"/>
                                      </p:to>
                                    </p:set>
                                    <p:animEffect transition="in" filter="dissolve">
                                      <p:cBhvr>
                                        <p:cTn id="39" dur="500"/>
                                        <p:tgtEl>
                                          <p:spTgt spid="436351">
                                            <p:txEl>
                                              <p:pRg st="2" end="2"/>
                                            </p:txEl>
                                          </p:spTgt>
                                        </p:tgtEl>
                                      </p:cBhvr>
                                    </p:animEffect>
                                  </p:childTnLst>
                                </p:cTn>
                              </p:par>
                            </p:childTnLst>
                          </p:cTn>
                        </p:par>
                        <p:par>
                          <p:cTn id="40" fill="hold" nodeType="afterGroup">
                            <p:stCondLst>
                              <p:cond delay="3275"/>
                            </p:stCondLst>
                            <p:childTnLst>
                              <p:par>
                                <p:cTn id="41" presetID="9" presetClass="entr" presetSubtype="0" fill="hold" nodeType="afterEffect">
                                  <p:stCondLst>
                                    <p:cond delay="0"/>
                                  </p:stCondLst>
                                  <p:iterate type="wd">
                                    <p:tmPct val="5000"/>
                                  </p:iterate>
                                  <p:childTnLst>
                                    <p:set>
                                      <p:cBhvr>
                                        <p:cTn id="42" dur="1" fill="hold">
                                          <p:stCondLst>
                                            <p:cond delay="0"/>
                                          </p:stCondLst>
                                        </p:cTn>
                                        <p:tgtEl>
                                          <p:spTgt spid="436351">
                                            <p:txEl>
                                              <p:pRg st="3" end="3"/>
                                            </p:txEl>
                                          </p:spTgt>
                                        </p:tgtEl>
                                        <p:attrNameLst>
                                          <p:attrName>style.visibility</p:attrName>
                                        </p:attrNameLst>
                                      </p:cBhvr>
                                      <p:to>
                                        <p:strVal val="visible"/>
                                      </p:to>
                                    </p:set>
                                    <p:animEffect transition="in" filter="dissolve">
                                      <p:cBhvr>
                                        <p:cTn id="43" dur="500"/>
                                        <p:tgtEl>
                                          <p:spTgt spid="4363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6" grpId="0" autoUpdateAnimBg="0"/>
      <p:bldP spid="4362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a:effectLst>
                  <a:outerShdw blurRad="38100" dist="38100" dir="2700000" algn="tl">
                    <a:srgbClr val="C0C0C0"/>
                  </a:outerShdw>
                </a:effectLst>
                <a:latin typeface="Georgia" pitchFamily="18" charset="0"/>
              </a:rPr>
              <a:t>Threat Risk Indicators</a:t>
            </a:r>
          </a:p>
        </p:txBody>
      </p:sp>
      <p:sp>
        <p:nvSpPr>
          <p:cNvPr id="447492" name="Rectangle 4"/>
          <p:cNvSpPr>
            <a:spLocks noChangeArrowheads="1"/>
          </p:cNvSpPr>
          <p:nvPr/>
        </p:nvSpPr>
        <p:spPr bwMode="auto">
          <a:xfrm>
            <a:off x="152400" y="1752600"/>
            <a:ext cx="5715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Expression of lethally violent or suicidal behaviors.</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Identification of a particular victim other than self.</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Violent or suicidal behavior involving a note.</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Access to firearms or other lethal weapons.</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Evidence of an executable and likely lethal plan. </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Expressions of dire predictions                        (e.g., “being dead” or “stopping the pain”).</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Behavior reflecting “black &amp; white” thinking    (e.g., words like only, forever). </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Expressions of fantasies of death (e.g., “eternal sleep” or “reunion with family”).</a:t>
            </a:r>
          </a:p>
          <a:p>
            <a:pPr marL="342900" indent="-342900" algn="r">
              <a:lnSpc>
                <a:spcPct val="100000"/>
              </a:lnSpc>
              <a:buClr>
                <a:schemeClr val="accent2"/>
              </a:buClr>
              <a:buFontTx/>
              <a:buNone/>
            </a:pPr>
            <a:endParaRPr kumimoji="1" lang="en-US" sz="1600" b="1" baseline="0">
              <a:solidFill>
                <a:srgbClr val="0000FF"/>
              </a:solidFill>
              <a:effectLst>
                <a:outerShdw blurRad="38100" dist="38100" dir="2700000" algn="tl">
                  <a:srgbClr val="C0C0C0"/>
                </a:outerShdw>
              </a:effectLst>
            </a:endParaRPr>
          </a:p>
        </p:txBody>
      </p:sp>
      <p:pic>
        <p:nvPicPr>
          <p:cNvPr id="447493" name="Picture 5" descr="iStock_000001574880Small"/>
          <p:cNvPicPr>
            <a:picLocks noChangeAspect="1" noChangeArrowheads="1"/>
          </p:cNvPicPr>
          <p:nvPr/>
        </p:nvPicPr>
        <p:blipFill>
          <a:blip r:embed="rId3">
            <a:extLst>
              <a:ext uri="{28A0092B-C50C-407E-A947-70E740481C1C}">
                <a14:useLocalDpi xmlns:a14="http://schemas.microsoft.com/office/drawing/2010/main" val="0"/>
              </a:ext>
            </a:extLst>
          </a:blip>
          <a:srcRect l="40565" r="15094"/>
          <a:stretch>
            <a:fillRect/>
          </a:stretch>
        </p:blipFill>
        <p:spPr bwMode="auto">
          <a:xfrm>
            <a:off x="5715000" y="1752600"/>
            <a:ext cx="3143250" cy="4724400"/>
          </a:xfrm>
          <a:prstGeom prst="rect">
            <a:avLst/>
          </a:prstGeom>
          <a:noFill/>
          <a:extLst>
            <a:ext uri="{909E8E84-426E-40DD-AFC4-6F175D3DCCD1}">
              <a14:hiddenFill xmlns:a14="http://schemas.microsoft.com/office/drawing/2010/main">
                <a:solidFill>
                  <a:srgbClr val="FFFFFF"/>
                </a:solidFill>
              </a14:hiddenFill>
            </a:ext>
          </a:extLst>
        </p:spPr>
      </p:pic>
      <p:sp>
        <p:nvSpPr>
          <p:cNvPr id="447494" name="_s1030"/>
          <p:cNvSpPr>
            <a:spLocks noChangeArrowheads="1" noTextEdit="1"/>
          </p:cNvSpPr>
          <p:nvPr/>
        </p:nvSpPr>
        <p:spPr bwMode="auto">
          <a:xfrm>
            <a:off x="7772400" y="-381000"/>
            <a:ext cx="1543050" cy="1547813"/>
          </a:xfrm>
          <a:prstGeom prst="ellipse">
            <a:avLst/>
          </a:prstGeom>
          <a:solidFill>
            <a:schemeClr val="hlink">
              <a:alpha val="50000"/>
            </a:schemeClr>
          </a:solidFill>
          <a:ln w="4670">
            <a:solidFill>
              <a:schemeClr val="hlink"/>
            </a:solidFill>
            <a:round/>
            <a:headEnd/>
            <a:tailEnd/>
          </a:ln>
        </p:spPr>
        <p:txBody>
          <a:bodyPr anchor="ctr"/>
          <a:lstStyle/>
          <a:p>
            <a:endParaRPr lang="en-US"/>
          </a:p>
        </p:txBody>
      </p:sp>
      <p:sp>
        <p:nvSpPr>
          <p:cNvPr id="447495" name="Text Box 7"/>
          <p:cNvSpPr txBox="1">
            <a:spLocks noChangeArrowheads="1"/>
          </p:cNvSpPr>
          <p:nvPr/>
        </p:nvSpPr>
        <p:spPr bwMode="auto">
          <a:xfrm>
            <a:off x="277813" y="6613525"/>
            <a:ext cx="8866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rPr>
              <a:t>Copeland, R (2005). Adolescent and child urgent threat evaluation. Psychological Assessment Resources, LLC, Lutz, FL.                                     ACUTE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5000"/>
                                  </p:iterate>
                                  <p:childTnLst>
                                    <p:set>
                                      <p:cBhvr>
                                        <p:cTn id="6" dur="1" fill="hold">
                                          <p:stCondLst>
                                            <p:cond delay="0"/>
                                          </p:stCondLst>
                                        </p:cTn>
                                        <p:tgtEl>
                                          <p:spTgt spid="447490"/>
                                        </p:tgtEl>
                                        <p:attrNameLst>
                                          <p:attrName>style.visibility</p:attrName>
                                        </p:attrNameLst>
                                      </p:cBhvr>
                                      <p:to>
                                        <p:strVal val="visible"/>
                                      </p:to>
                                    </p:set>
                                    <p:animEffect transition="in" filter="dissolve">
                                      <p:cBhvr>
                                        <p:cTn id="7" dur="500"/>
                                        <p:tgtEl>
                                          <p:spTgt spid="447490"/>
                                        </p:tgtEl>
                                      </p:cBhvr>
                                    </p:animEffect>
                                  </p:childTnLst>
                                </p:cTn>
                              </p:par>
                            </p:childTnLst>
                          </p:cTn>
                        </p:par>
                        <p:par>
                          <p:cTn id="8" fill="hold" nodeType="afterGroup">
                            <p:stCondLst>
                              <p:cond delay="975"/>
                            </p:stCondLst>
                            <p:childTnLst>
                              <p:par>
                                <p:cTn id="9" presetID="9" presetClass="entr" presetSubtype="0" fill="hold" grpId="0" nodeType="afterEffect">
                                  <p:stCondLst>
                                    <p:cond delay="0"/>
                                  </p:stCondLst>
                                  <p:iterate type="lt">
                                    <p:tmPct val="5000"/>
                                  </p:iterate>
                                  <p:childTnLst>
                                    <p:set>
                                      <p:cBhvr>
                                        <p:cTn id="10" dur="1" fill="hold">
                                          <p:stCondLst>
                                            <p:cond delay="0"/>
                                          </p:stCondLst>
                                        </p:cTn>
                                        <p:tgtEl>
                                          <p:spTgt spid="447492">
                                            <p:txEl>
                                              <p:pRg st="0" end="0"/>
                                            </p:txEl>
                                          </p:spTgt>
                                        </p:tgtEl>
                                        <p:attrNameLst>
                                          <p:attrName>style.visibility</p:attrName>
                                        </p:attrNameLst>
                                      </p:cBhvr>
                                      <p:to>
                                        <p:strVal val="visible"/>
                                      </p:to>
                                    </p:set>
                                    <p:animEffect transition="in" filter="dissolve">
                                      <p:cBhvr>
                                        <p:cTn id="11" dur="500"/>
                                        <p:tgtEl>
                                          <p:spTgt spid="447492">
                                            <p:txEl>
                                              <p:pRg st="0" end="0"/>
                                            </p:txEl>
                                          </p:spTgt>
                                        </p:tgtEl>
                                      </p:cBhvr>
                                    </p:animEffect>
                                  </p:childTnLst>
                                </p:cTn>
                              </p:par>
                            </p:childTnLst>
                          </p:cTn>
                        </p:par>
                        <p:par>
                          <p:cTn id="12" fill="hold" nodeType="afterGroup">
                            <p:stCondLst>
                              <p:cond delay="2625"/>
                            </p:stCondLst>
                            <p:childTnLst>
                              <p:par>
                                <p:cTn id="13" presetID="9" presetClass="entr" presetSubtype="0" fill="hold" grpId="0" nodeType="afterEffect">
                                  <p:stCondLst>
                                    <p:cond delay="0"/>
                                  </p:stCondLst>
                                  <p:iterate type="lt">
                                    <p:tmPct val="5000"/>
                                  </p:iterate>
                                  <p:childTnLst>
                                    <p:set>
                                      <p:cBhvr>
                                        <p:cTn id="14" dur="1" fill="hold">
                                          <p:stCondLst>
                                            <p:cond delay="0"/>
                                          </p:stCondLst>
                                        </p:cTn>
                                        <p:tgtEl>
                                          <p:spTgt spid="447492">
                                            <p:txEl>
                                              <p:pRg st="1" end="1"/>
                                            </p:txEl>
                                          </p:spTgt>
                                        </p:tgtEl>
                                        <p:attrNameLst>
                                          <p:attrName>style.visibility</p:attrName>
                                        </p:attrNameLst>
                                      </p:cBhvr>
                                      <p:to>
                                        <p:strVal val="visible"/>
                                      </p:to>
                                    </p:set>
                                    <p:animEffect transition="in" filter="dissolve">
                                      <p:cBhvr>
                                        <p:cTn id="15" dur="500"/>
                                        <p:tgtEl>
                                          <p:spTgt spid="447492">
                                            <p:txEl>
                                              <p:pRg st="1" end="1"/>
                                            </p:txEl>
                                          </p:spTgt>
                                        </p:tgtEl>
                                      </p:cBhvr>
                                    </p:animEffect>
                                  </p:childTnLst>
                                </p:cTn>
                              </p:par>
                            </p:childTnLst>
                          </p:cTn>
                        </p:par>
                        <p:par>
                          <p:cTn id="16" fill="hold" nodeType="afterGroup">
                            <p:stCondLst>
                              <p:cond delay="4275"/>
                            </p:stCondLst>
                            <p:childTnLst>
                              <p:par>
                                <p:cTn id="17" presetID="9" presetClass="entr" presetSubtype="0" fill="hold" grpId="0" nodeType="afterEffect">
                                  <p:stCondLst>
                                    <p:cond delay="0"/>
                                  </p:stCondLst>
                                  <p:iterate type="lt">
                                    <p:tmPct val="5000"/>
                                  </p:iterate>
                                  <p:childTnLst>
                                    <p:set>
                                      <p:cBhvr>
                                        <p:cTn id="18" dur="1" fill="hold">
                                          <p:stCondLst>
                                            <p:cond delay="0"/>
                                          </p:stCondLst>
                                        </p:cTn>
                                        <p:tgtEl>
                                          <p:spTgt spid="447492">
                                            <p:txEl>
                                              <p:pRg st="2" end="2"/>
                                            </p:txEl>
                                          </p:spTgt>
                                        </p:tgtEl>
                                        <p:attrNameLst>
                                          <p:attrName>style.visibility</p:attrName>
                                        </p:attrNameLst>
                                      </p:cBhvr>
                                      <p:to>
                                        <p:strVal val="visible"/>
                                      </p:to>
                                    </p:set>
                                    <p:animEffect transition="in" filter="dissolve">
                                      <p:cBhvr>
                                        <p:cTn id="19" dur="500"/>
                                        <p:tgtEl>
                                          <p:spTgt spid="447492">
                                            <p:txEl>
                                              <p:pRg st="2" end="2"/>
                                            </p:txEl>
                                          </p:spTgt>
                                        </p:tgtEl>
                                      </p:cBhvr>
                                    </p:animEffect>
                                  </p:childTnLst>
                                </p:cTn>
                              </p:par>
                            </p:childTnLst>
                          </p:cTn>
                        </p:par>
                        <p:par>
                          <p:cTn id="20" fill="hold" nodeType="afterGroup">
                            <p:stCondLst>
                              <p:cond delay="5750"/>
                            </p:stCondLst>
                            <p:childTnLst>
                              <p:par>
                                <p:cTn id="21" presetID="9" presetClass="entr" presetSubtype="0" fill="hold" grpId="0" nodeType="afterEffect">
                                  <p:stCondLst>
                                    <p:cond delay="1000"/>
                                  </p:stCondLst>
                                  <p:iterate type="lt">
                                    <p:tmPct val="5000"/>
                                  </p:iterate>
                                  <p:childTnLst>
                                    <p:set>
                                      <p:cBhvr>
                                        <p:cTn id="22" dur="1" fill="hold">
                                          <p:stCondLst>
                                            <p:cond delay="0"/>
                                          </p:stCondLst>
                                        </p:cTn>
                                        <p:tgtEl>
                                          <p:spTgt spid="447492">
                                            <p:txEl>
                                              <p:pRg st="3" end="3"/>
                                            </p:txEl>
                                          </p:spTgt>
                                        </p:tgtEl>
                                        <p:attrNameLst>
                                          <p:attrName>style.visibility</p:attrName>
                                        </p:attrNameLst>
                                      </p:cBhvr>
                                      <p:to>
                                        <p:strVal val="visible"/>
                                      </p:to>
                                    </p:set>
                                    <p:animEffect transition="in" filter="dissolve">
                                      <p:cBhvr>
                                        <p:cTn id="23" dur="500"/>
                                        <p:tgtEl>
                                          <p:spTgt spid="447492">
                                            <p:txEl>
                                              <p:pRg st="3" end="3"/>
                                            </p:txEl>
                                          </p:spTgt>
                                        </p:tgtEl>
                                      </p:cBhvr>
                                    </p:animEffect>
                                  </p:childTnLst>
                                </p:cTn>
                              </p:par>
                            </p:childTnLst>
                          </p:cTn>
                        </p:par>
                        <p:par>
                          <p:cTn id="24" fill="hold" nodeType="afterGroup">
                            <p:stCondLst>
                              <p:cond delay="8150"/>
                            </p:stCondLst>
                            <p:childTnLst>
                              <p:par>
                                <p:cTn id="25" presetID="9" presetClass="entr" presetSubtype="0" fill="hold" grpId="0" nodeType="afterEffect">
                                  <p:stCondLst>
                                    <p:cond delay="0"/>
                                  </p:stCondLst>
                                  <p:iterate type="lt">
                                    <p:tmPct val="5000"/>
                                  </p:iterate>
                                  <p:childTnLst>
                                    <p:set>
                                      <p:cBhvr>
                                        <p:cTn id="26" dur="1" fill="hold">
                                          <p:stCondLst>
                                            <p:cond delay="0"/>
                                          </p:stCondLst>
                                        </p:cTn>
                                        <p:tgtEl>
                                          <p:spTgt spid="447492">
                                            <p:txEl>
                                              <p:pRg st="4" end="4"/>
                                            </p:txEl>
                                          </p:spTgt>
                                        </p:tgtEl>
                                        <p:attrNameLst>
                                          <p:attrName>style.visibility</p:attrName>
                                        </p:attrNameLst>
                                      </p:cBhvr>
                                      <p:to>
                                        <p:strVal val="visible"/>
                                      </p:to>
                                    </p:set>
                                    <p:animEffect transition="in" filter="dissolve">
                                      <p:cBhvr>
                                        <p:cTn id="27" dur="500"/>
                                        <p:tgtEl>
                                          <p:spTgt spid="447492">
                                            <p:txEl>
                                              <p:pRg st="4" end="4"/>
                                            </p:txEl>
                                          </p:spTgt>
                                        </p:tgtEl>
                                      </p:cBhvr>
                                    </p:animEffect>
                                  </p:childTnLst>
                                </p:cTn>
                              </p:par>
                            </p:childTnLst>
                          </p:cTn>
                        </p:par>
                        <p:par>
                          <p:cTn id="28" fill="hold" nodeType="afterGroup">
                            <p:stCondLst>
                              <p:cond delay="9675"/>
                            </p:stCondLst>
                            <p:childTnLst>
                              <p:par>
                                <p:cTn id="29" presetID="9" presetClass="entr" presetSubtype="0" fill="hold" grpId="0" nodeType="afterEffect">
                                  <p:stCondLst>
                                    <p:cond delay="1000"/>
                                  </p:stCondLst>
                                  <p:iterate type="lt">
                                    <p:tmPct val="5000"/>
                                  </p:iterate>
                                  <p:childTnLst>
                                    <p:set>
                                      <p:cBhvr>
                                        <p:cTn id="30" dur="1" fill="hold">
                                          <p:stCondLst>
                                            <p:cond delay="0"/>
                                          </p:stCondLst>
                                        </p:cTn>
                                        <p:tgtEl>
                                          <p:spTgt spid="447492">
                                            <p:txEl>
                                              <p:pRg st="5" end="5"/>
                                            </p:txEl>
                                          </p:spTgt>
                                        </p:tgtEl>
                                        <p:attrNameLst>
                                          <p:attrName>style.visibility</p:attrName>
                                        </p:attrNameLst>
                                      </p:cBhvr>
                                      <p:to>
                                        <p:strVal val="visible"/>
                                      </p:to>
                                    </p:set>
                                    <p:animEffect transition="in" filter="dissolve">
                                      <p:cBhvr>
                                        <p:cTn id="31" dur="500"/>
                                        <p:tgtEl>
                                          <p:spTgt spid="447492">
                                            <p:txEl>
                                              <p:pRg st="5" end="5"/>
                                            </p:txEl>
                                          </p:spTgt>
                                        </p:tgtEl>
                                      </p:cBhvr>
                                    </p:animEffect>
                                  </p:childTnLst>
                                </p:cTn>
                              </p:par>
                            </p:childTnLst>
                          </p:cTn>
                        </p:par>
                        <p:par>
                          <p:cTn id="32" fill="hold" nodeType="afterGroup">
                            <p:stCondLst>
                              <p:cond delay="12800"/>
                            </p:stCondLst>
                            <p:childTnLst>
                              <p:par>
                                <p:cTn id="33" presetID="9" presetClass="entr" presetSubtype="0" fill="hold" grpId="0" nodeType="afterEffect">
                                  <p:stCondLst>
                                    <p:cond delay="0"/>
                                  </p:stCondLst>
                                  <p:iterate type="lt">
                                    <p:tmPct val="5000"/>
                                  </p:iterate>
                                  <p:childTnLst>
                                    <p:set>
                                      <p:cBhvr>
                                        <p:cTn id="34" dur="1" fill="hold">
                                          <p:stCondLst>
                                            <p:cond delay="0"/>
                                          </p:stCondLst>
                                        </p:cTn>
                                        <p:tgtEl>
                                          <p:spTgt spid="447492">
                                            <p:txEl>
                                              <p:pRg st="6" end="6"/>
                                            </p:txEl>
                                          </p:spTgt>
                                        </p:tgtEl>
                                        <p:attrNameLst>
                                          <p:attrName>style.visibility</p:attrName>
                                        </p:attrNameLst>
                                      </p:cBhvr>
                                      <p:to>
                                        <p:strVal val="visible"/>
                                      </p:to>
                                    </p:set>
                                    <p:animEffect transition="in" filter="dissolve">
                                      <p:cBhvr>
                                        <p:cTn id="35" dur="500"/>
                                        <p:tgtEl>
                                          <p:spTgt spid="447492">
                                            <p:txEl>
                                              <p:pRg st="6" end="6"/>
                                            </p:txEl>
                                          </p:spTgt>
                                        </p:tgtEl>
                                      </p:cBhvr>
                                    </p:animEffect>
                                  </p:childTnLst>
                                </p:cTn>
                              </p:par>
                            </p:childTnLst>
                          </p:cTn>
                        </p:par>
                        <p:par>
                          <p:cTn id="36" fill="hold" nodeType="afterGroup">
                            <p:stCondLst>
                              <p:cond delay="14975"/>
                            </p:stCondLst>
                            <p:childTnLst>
                              <p:par>
                                <p:cTn id="37" presetID="9" presetClass="entr" presetSubtype="0" fill="hold" grpId="0" nodeType="afterEffect">
                                  <p:stCondLst>
                                    <p:cond delay="0"/>
                                  </p:stCondLst>
                                  <p:iterate type="lt">
                                    <p:tmPct val="5000"/>
                                  </p:iterate>
                                  <p:childTnLst>
                                    <p:set>
                                      <p:cBhvr>
                                        <p:cTn id="38" dur="1" fill="hold">
                                          <p:stCondLst>
                                            <p:cond delay="0"/>
                                          </p:stCondLst>
                                        </p:cTn>
                                        <p:tgtEl>
                                          <p:spTgt spid="447492">
                                            <p:txEl>
                                              <p:pRg st="7" end="7"/>
                                            </p:txEl>
                                          </p:spTgt>
                                        </p:tgtEl>
                                        <p:attrNameLst>
                                          <p:attrName>style.visibility</p:attrName>
                                        </p:attrNameLst>
                                      </p:cBhvr>
                                      <p:to>
                                        <p:strVal val="visible"/>
                                      </p:to>
                                    </p:set>
                                    <p:animEffect transition="in" filter="dissolve">
                                      <p:cBhvr>
                                        <p:cTn id="39" dur="500"/>
                                        <p:tgtEl>
                                          <p:spTgt spid="4474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p:bldP spid="44749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73" name="Picture 9" descr="desk 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3300413" cy="4953000"/>
          </a:xfrm>
          <a:prstGeom prst="rect">
            <a:avLst/>
          </a:prstGeom>
          <a:noFill/>
          <a:extLst>
            <a:ext uri="{909E8E84-426E-40DD-AFC4-6F175D3DCCD1}">
              <a14:hiddenFill xmlns:a14="http://schemas.microsoft.com/office/drawing/2010/main">
                <a:solidFill>
                  <a:srgbClr val="FFFFFF"/>
                </a:solidFill>
              </a14:hiddenFill>
            </a:ext>
          </a:extLst>
        </p:spPr>
      </p:pic>
      <p:sp>
        <p:nvSpPr>
          <p:cNvPr id="216066" name="Rectangle 2"/>
          <p:cNvSpPr>
            <a:spLocks noGrp="1" noChangeArrowheads="1"/>
          </p:cNvSpPr>
          <p:nvPr>
            <p:ph type="title"/>
          </p:nvPr>
        </p:nvSpPr>
        <p:spPr>
          <a:xfrm>
            <a:off x="304800" y="609600"/>
            <a:ext cx="7772400" cy="762000"/>
          </a:xfrm>
        </p:spPr>
        <p:txBody>
          <a:bodyPr/>
          <a:lstStyle/>
          <a:p>
            <a:r>
              <a:rPr lang="en-US" sz="3600">
                <a:effectLst>
                  <a:outerShdw blurRad="38100" dist="38100" dir="2700000" algn="tl">
                    <a:srgbClr val="C0C0C0"/>
                  </a:outerShdw>
                </a:effectLst>
                <a:latin typeface="Georgia" pitchFamily="18" charset="0"/>
              </a:rPr>
              <a:t>Predisposing Characteristics</a:t>
            </a:r>
            <a:br>
              <a:rPr lang="en-US" sz="3600">
                <a:effectLst>
                  <a:outerShdw blurRad="38100" dist="38100" dir="2700000" algn="tl">
                    <a:srgbClr val="C0C0C0"/>
                  </a:outerShdw>
                </a:effectLst>
                <a:latin typeface="Georgia" pitchFamily="18" charset="0"/>
              </a:rPr>
            </a:br>
            <a:r>
              <a:rPr lang="en-US" sz="1800">
                <a:effectLst>
                  <a:outerShdw blurRad="38100" dist="38100" dir="2700000" algn="tl">
                    <a:srgbClr val="C0C0C0"/>
                  </a:outerShdw>
                </a:effectLst>
                <a:latin typeface="Georgia" pitchFamily="18" charset="0"/>
              </a:rPr>
              <a:t>that influence carrying out a threat of violence</a:t>
            </a:r>
          </a:p>
        </p:txBody>
      </p:sp>
      <p:sp>
        <p:nvSpPr>
          <p:cNvPr id="216067" name="Rectangle 3"/>
          <p:cNvSpPr>
            <a:spLocks noChangeArrowheads="1"/>
          </p:cNvSpPr>
          <p:nvPr/>
        </p:nvSpPr>
        <p:spPr bwMode="auto">
          <a:xfrm>
            <a:off x="0" y="1600200"/>
            <a:ext cx="78486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Aft>
                <a:spcPct val="100000"/>
              </a:spcAft>
              <a:buClr>
                <a:schemeClr val="accent2"/>
              </a:buClr>
            </a:pPr>
            <a:r>
              <a:rPr kumimoji="1" lang="en-US" sz="1800" baseline="0">
                <a:solidFill>
                  <a:schemeClr val="tx1"/>
                </a:solidFill>
                <a:effectLst>
                  <a:outerShdw blurRad="38100" dist="38100" dir="2700000" algn="tl">
                    <a:srgbClr val="C0C0C0"/>
                  </a:outerShdw>
                </a:effectLst>
              </a:rPr>
              <a:t>History of arrests before age 15, aggression, verbal cruelty, violence,   or antisocial behavior</a:t>
            </a:r>
          </a:p>
          <a:p>
            <a:pPr marL="342900" indent="-342900">
              <a:lnSpc>
                <a:spcPct val="100000"/>
              </a:lnSpc>
              <a:spcAft>
                <a:spcPct val="100000"/>
              </a:spcAft>
              <a:buClr>
                <a:schemeClr val="accent2"/>
              </a:buClr>
            </a:pPr>
            <a:r>
              <a:rPr kumimoji="1" lang="en-US" sz="1800" baseline="0">
                <a:solidFill>
                  <a:schemeClr val="tx1"/>
                </a:solidFill>
                <a:effectLst>
                  <a:outerShdw blurRad="38100" dist="38100" dir="2700000" algn="tl">
                    <a:srgbClr val="C0C0C0"/>
                  </a:outerShdw>
                </a:effectLst>
              </a:rPr>
              <a:t>History of suicidal behavior with self-inflicted tissue injury</a:t>
            </a:r>
            <a:r>
              <a:rPr kumimoji="1" lang="en-US" sz="1800" b="1" baseline="0">
                <a:solidFill>
                  <a:srgbClr val="0000FF"/>
                </a:solidFill>
                <a:effectLst>
                  <a:outerShdw blurRad="38100" dist="38100" dir="2700000" algn="tl">
                    <a:srgbClr val="C0C0C0"/>
                  </a:outerShdw>
                </a:effectLst>
              </a:rPr>
              <a:t>* </a:t>
            </a:r>
          </a:p>
          <a:p>
            <a:pPr marL="342900" indent="-342900">
              <a:lnSpc>
                <a:spcPct val="100000"/>
              </a:lnSpc>
              <a:spcAft>
                <a:spcPct val="100000"/>
              </a:spcAft>
              <a:buClr>
                <a:schemeClr val="accent2"/>
              </a:buClr>
            </a:pPr>
            <a:r>
              <a:rPr kumimoji="1" lang="en-US" sz="1800" baseline="0">
                <a:solidFill>
                  <a:schemeClr val="tx1"/>
                </a:solidFill>
                <a:effectLst>
                  <a:outerShdw blurRad="38100" dist="38100" dir="2700000" algn="tl">
                    <a:srgbClr val="C0C0C0"/>
                  </a:outerShdw>
                </a:effectLst>
              </a:rPr>
              <a:t>History of sexual delinquency or sadism</a:t>
            </a:r>
          </a:p>
          <a:p>
            <a:pPr marL="342900" indent="-342900">
              <a:lnSpc>
                <a:spcPct val="100000"/>
              </a:lnSpc>
              <a:spcAft>
                <a:spcPct val="100000"/>
              </a:spcAft>
              <a:buClr>
                <a:schemeClr val="accent2"/>
              </a:buClr>
            </a:pPr>
            <a:r>
              <a:rPr kumimoji="1" lang="en-US" sz="1800" baseline="0">
                <a:solidFill>
                  <a:schemeClr val="tx1"/>
                </a:solidFill>
                <a:effectLst>
                  <a:outerShdw blurRad="38100" dist="38100" dir="2700000" algn="tl">
                    <a:srgbClr val="C0C0C0"/>
                  </a:outerShdw>
                </a:effectLst>
              </a:rPr>
              <a:t>History of self-mutilation</a:t>
            </a:r>
          </a:p>
          <a:p>
            <a:pPr marL="342900" indent="-342900">
              <a:lnSpc>
                <a:spcPct val="100000"/>
              </a:lnSpc>
              <a:spcAft>
                <a:spcPct val="100000"/>
              </a:spcAft>
              <a:buClr>
                <a:schemeClr val="accent2"/>
              </a:buClr>
            </a:pPr>
            <a:r>
              <a:rPr kumimoji="1" lang="en-US" sz="1800" baseline="0">
                <a:solidFill>
                  <a:schemeClr val="tx1"/>
                </a:solidFill>
                <a:effectLst>
                  <a:outerShdw blurRad="38100" dist="38100" dir="2700000" algn="tl">
                    <a:srgbClr val="C0C0C0"/>
                  </a:outerShdw>
                </a:effectLst>
              </a:rPr>
              <a:t>Soft neurological signs, coordination or                                    language difficulties, or sub-average IQ</a:t>
            </a:r>
            <a:r>
              <a:rPr kumimoji="1" lang="en-US" sz="1800" b="1" baseline="0">
                <a:solidFill>
                  <a:srgbClr val="0000FF"/>
                </a:solidFill>
                <a:effectLst>
                  <a:outerShdw blurRad="38100" dist="38100" dir="2700000" algn="tl">
                    <a:srgbClr val="C0C0C0"/>
                  </a:outerShdw>
                </a:effectLst>
              </a:rPr>
              <a:t>*</a:t>
            </a:r>
            <a:endParaRPr kumimoji="1" lang="en-US" sz="1800" b="1" baseline="0">
              <a:solidFill>
                <a:schemeClr val="tx1"/>
              </a:solidFill>
              <a:effectLst>
                <a:outerShdw blurRad="38100" dist="38100" dir="2700000" algn="tl">
                  <a:srgbClr val="C0C0C0"/>
                </a:outerShdw>
              </a:effectLst>
            </a:endParaRPr>
          </a:p>
          <a:p>
            <a:pPr marL="342900" indent="-342900">
              <a:lnSpc>
                <a:spcPct val="100000"/>
              </a:lnSpc>
              <a:spcAft>
                <a:spcPct val="100000"/>
              </a:spcAft>
              <a:buClr>
                <a:schemeClr val="accent2"/>
              </a:buClr>
            </a:pPr>
            <a:r>
              <a:rPr kumimoji="1" lang="en-US" sz="1800" baseline="0">
                <a:solidFill>
                  <a:schemeClr val="tx1"/>
                </a:solidFill>
                <a:effectLst>
                  <a:outerShdw blurRad="38100" dist="38100" dir="2700000" algn="tl">
                    <a:srgbClr val="C0C0C0"/>
                  </a:outerShdw>
                </a:effectLst>
              </a:rPr>
              <a:t>Diagnosis of ADHD or Conduct Disorder</a:t>
            </a:r>
            <a:r>
              <a:rPr kumimoji="1" lang="en-US" sz="1800" b="1" baseline="0">
                <a:solidFill>
                  <a:srgbClr val="0000FF"/>
                </a:solidFill>
                <a:effectLst>
                  <a:outerShdw blurRad="38100" dist="38100" dir="2700000" algn="tl">
                    <a:srgbClr val="C0C0C0"/>
                  </a:outerShdw>
                </a:effectLst>
              </a:rPr>
              <a:t>*</a:t>
            </a:r>
          </a:p>
          <a:p>
            <a:pPr marL="342900" indent="-342900">
              <a:lnSpc>
                <a:spcPct val="100000"/>
              </a:lnSpc>
              <a:spcAft>
                <a:spcPct val="100000"/>
              </a:spcAft>
              <a:buClr>
                <a:schemeClr val="accent2"/>
              </a:buClr>
            </a:pPr>
            <a:r>
              <a:rPr kumimoji="1" lang="en-US" sz="1800" baseline="0">
                <a:solidFill>
                  <a:schemeClr val="tx1"/>
                </a:solidFill>
                <a:effectLst>
                  <a:outerShdw blurRad="38100" dist="38100" dir="2700000" algn="tl">
                    <a:srgbClr val="C0C0C0"/>
                  </a:outerShdw>
                </a:effectLst>
              </a:rPr>
              <a:t>Diagnosis of Paranoid Personality Disorder</a:t>
            </a:r>
            <a:r>
              <a:rPr kumimoji="1" lang="en-US" sz="1800" b="1" baseline="0">
                <a:solidFill>
                  <a:srgbClr val="0000FF"/>
                </a:solidFill>
                <a:effectLst>
                  <a:outerShdw blurRad="38100" dist="38100" dir="2700000" algn="tl">
                    <a:srgbClr val="C0C0C0"/>
                  </a:outerShdw>
                </a:effectLst>
              </a:rPr>
              <a:t>*</a:t>
            </a:r>
            <a:endParaRPr kumimoji="1" lang="en-US" sz="1800" b="1" baseline="0">
              <a:solidFill>
                <a:schemeClr val="tx1"/>
              </a:solidFill>
              <a:effectLst>
                <a:outerShdw blurRad="38100" dist="38100" dir="2700000" algn="tl">
                  <a:srgbClr val="C0C0C0"/>
                </a:outerShdw>
              </a:effectLst>
            </a:endParaRPr>
          </a:p>
        </p:txBody>
      </p:sp>
      <p:sp>
        <p:nvSpPr>
          <p:cNvPr id="216069" name="Text Box 5"/>
          <p:cNvSpPr txBox="1">
            <a:spLocks noChangeArrowheads="1"/>
          </p:cNvSpPr>
          <p:nvPr/>
        </p:nvSpPr>
        <p:spPr bwMode="auto">
          <a:xfrm>
            <a:off x="0" y="63246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ClrTx/>
              <a:buFontTx/>
              <a:buNone/>
            </a:pPr>
            <a:r>
              <a:rPr kumimoji="1" lang="en-US" sz="1400" b="1" baseline="0">
                <a:solidFill>
                  <a:srgbClr val="0000FF"/>
                </a:solidFill>
                <a:effectLst>
                  <a:outerShdw blurRad="38100" dist="38100" dir="2700000" algn="tl">
                    <a:srgbClr val="C0C0C0"/>
                  </a:outerShdw>
                </a:effectLst>
              </a:rPr>
              <a:t>*</a:t>
            </a:r>
            <a:r>
              <a:rPr kumimoji="1" lang="en-US" sz="1400" baseline="0">
                <a:solidFill>
                  <a:srgbClr val="0000FF"/>
                </a:solidFill>
                <a:effectLst>
                  <a:outerShdw blurRad="38100" dist="38100" dir="2700000" algn="tl">
                    <a:srgbClr val="C0C0C0"/>
                  </a:outerShdw>
                </a:effectLst>
              </a:rPr>
              <a:t>Related to Impulsivity</a:t>
            </a:r>
            <a:r>
              <a:rPr kumimoji="1" lang="en-US" sz="1600" baseline="0">
                <a:solidFill>
                  <a:schemeClr val="tx1"/>
                </a:solidFill>
                <a:effectLst/>
              </a:rPr>
              <a:t>                                                                                                     </a:t>
            </a:r>
            <a:endParaRPr kumimoji="1" lang="en-US" sz="1200" baseline="0">
              <a:solidFill>
                <a:srgbClr val="CC6600"/>
              </a:solidFill>
              <a:effectLst>
                <a:outerShdw blurRad="38100" dist="38100" dir="2700000" algn="tl">
                  <a:srgbClr val="C0C0C0"/>
                </a:outerShdw>
              </a:effectLst>
            </a:endParaRPr>
          </a:p>
        </p:txBody>
      </p:sp>
      <p:sp>
        <p:nvSpPr>
          <p:cNvPr id="216074" name="Text Box 10"/>
          <p:cNvSpPr txBox="1">
            <a:spLocks noChangeArrowheads="1"/>
          </p:cNvSpPr>
          <p:nvPr/>
        </p:nvSpPr>
        <p:spPr bwMode="auto">
          <a:xfrm>
            <a:off x="277813" y="6583363"/>
            <a:ext cx="8866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rPr>
              <a:t>Copeland, R (2005). Adolescent and child urgent threat evaluation. Psychological Assessment Resources, LLC, Lutz, FL.                                       ACUTE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iterate type="wd">
                                    <p:tmPct val="1000"/>
                                  </p:iterate>
                                  <p:childTnLst>
                                    <p:set>
                                      <p:cBhvr>
                                        <p:cTn id="6" dur="1" fill="hold">
                                          <p:stCondLst>
                                            <p:cond delay="0"/>
                                          </p:stCondLst>
                                        </p:cTn>
                                        <p:tgtEl>
                                          <p:spTgt spid="216066"/>
                                        </p:tgtEl>
                                        <p:attrNameLst>
                                          <p:attrName>style.visibility</p:attrName>
                                        </p:attrNameLst>
                                      </p:cBhvr>
                                      <p:to>
                                        <p:strVal val="visible"/>
                                      </p:to>
                                    </p:set>
                                    <p:animEffect transition="in" filter="dissolve">
                                      <p:cBhvr>
                                        <p:cTn id="7" dur="500"/>
                                        <p:tgtEl>
                                          <p:spTgt spid="216066"/>
                                        </p:tgtEl>
                                      </p:cBhvr>
                                    </p:animEffect>
                                  </p:childTnLst>
                                </p:cTn>
                              </p:par>
                            </p:childTnLst>
                          </p:cTn>
                        </p:par>
                        <p:par>
                          <p:cTn id="8" fill="hold" nodeType="afterGroup">
                            <p:stCondLst>
                              <p:cond delay="545"/>
                            </p:stCondLst>
                            <p:childTnLst>
                              <p:par>
                                <p:cTn id="9" presetID="9" presetClass="entr" presetSubtype="0" fill="hold" grpId="0" nodeType="afterEffect">
                                  <p:stCondLst>
                                    <p:cond delay="0"/>
                                  </p:stCondLst>
                                  <p:iterate type="wd">
                                    <p:tmPct val="5000"/>
                                  </p:iterate>
                                  <p:childTnLst>
                                    <p:set>
                                      <p:cBhvr>
                                        <p:cTn id="10" dur="1" fill="hold">
                                          <p:stCondLst>
                                            <p:cond delay="0"/>
                                          </p:stCondLst>
                                        </p:cTn>
                                        <p:tgtEl>
                                          <p:spTgt spid="216067">
                                            <p:txEl>
                                              <p:pRg st="0" end="0"/>
                                            </p:txEl>
                                          </p:spTgt>
                                        </p:tgtEl>
                                        <p:attrNameLst>
                                          <p:attrName>style.visibility</p:attrName>
                                        </p:attrNameLst>
                                      </p:cBhvr>
                                      <p:to>
                                        <p:strVal val="visible"/>
                                      </p:to>
                                    </p:set>
                                    <p:animEffect transition="in" filter="dissolve">
                                      <p:cBhvr>
                                        <p:cTn id="11" dur="500"/>
                                        <p:tgtEl>
                                          <p:spTgt spid="216067">
                                            <p:txEl>
                                              <p:pRg st="0" end="0"/>
                                            </p:txEl>
                                          </p:spTgt>
                                        </p:tgtEl>
                                      </p:cBhvr>
                                    </p:animEffect>
                                  </p:childTnLst>
                                </p:cTn>
                              </p:par>
                            </p:childTnLst>
                          </p:cTn>
                        </p:par>
                        <p:par>
                          <p:cTn id="12" fill="hold" nodeType="afterGroup">
                            <p:stCondLst>
                              <p:cond delay="1445"/>
                            </p:stCondLst>
                            <p:childTnLst>
                              <p:par>
                                <p:cTn id="13" presetID="9" presetClass="entr" presetSubtype="0" fill="hold" grpId="0" nodeType="afterEffect">
                                  <p:stCondLst>
                                    <p:cond delay="0"/>
                                  </p:stCondLst>
                                  <p:iterate type="wd">
                                    <p:tmPct val="5000"/>
                                  </p:iterate>
                                  <p:childTnLst>
                                    <p:set>
                                      <p:cBhvr>
                                        <p:cTn id="14" dur="1" fill="hold">
                                          <p:stCondLst>
                                            <p:cond delay="0"/>
                                          </p:stCondLst>
                                        </p:cTn>
                                        <p:tgtEl>
                                          <p:spTgt spid="216067">
                                            <p:txEl>
                                              <p:pRg st="2" end="2"/>
                                            </p:txEl>
                                          </p:spTgt>
                                        </p:tgtEl>
                                        <p:attrNameLst>
                                          <p:attrName>style.visibility</p:attrName>
                                        </p:attrNameLst>
                                      </p:cBhvr>
                                      <p:to>
                                        <p:strVal val="visible"/>
                                      </p:to>
                                    </p:set>
                                    <p:animEffect transition="in" filter="dissolve">
                                      <p:cBhvr>
                                        <p:cTn id="15" dur="500"/>
                                        <p:tgtEl>
                                          <p:spTgt spid="216067">
                                            <p:txEl>
                                              <p:pRg st="2" end="2"/>
                                            </p:txEl>
                                          </p:spTgt>
                                        </p:tgtEl>
                                      </p:cBhvr>
                                    </p:animEffect>
                                  </p:childTnLst>
                                </p:cTn>
                              </p:par>
                            </p:childTnLst>
                          </p:cTn>
                        </p:par>
                        <p:par>
                          <p:cTn id="16" fill="hold" nodeType="afterGroup">
                            <p:stCondLst>
                              <p:cond delay="2070"/>
                            </p:stCondLst>
                            <p:childTnLst>
                              <p:par>
                                <p:cTn id="17" presetID="9" presetClass="entr" presetSubtype="0" fill="hold" grpId="0" nodeType="afterEffect">
                                  <p:stCondLst>
                                    <p:cond delay="0"/>
                                  </p:stCondLst>
                                  <p:iterate type="wd">
                                    <p:tmPct val="5000"/>
                                  </p:iterate>
                                  <p:childTnLst>
                                    <p:set>
                                      <p:cBhvr>
                                        <p:cTn id="18" dur="1" fill="hold">
                                          <p:stCondLst>
                                            <p:cond delay="0"/>
                                          </p:stCondLst>
                                        </p:cTn>
                                        <p:tgtEl>
                                          <p:spTgt spid="216067">
                                            <p:txEl>
                                              <p:pRg st="4" end="4"/>
                                            </p:txEl>
                                          </p:spTgt>
                                        </p:tgtEl>
                                        <p:attrNameLst>
                                          <p:attrName>style.visibility</p:attrName>
                                        </p:attrNameLst>
                                      </p:cBhvr>
                                      <p:to>
                                        <p:strVal val="visible"/>
                                      </p:to>
                                    </p:set>
                                    <p:animEffect transition="in" filter="dissolve">
                                      <p:cBhvr>
                                        <p:cTn id="19" dur="500"/>
                                        <p:tgtEl>
                                          <p:spTgt spid="216067">
                                            <p:txEl>
                                              <p:pRg st="4" end="4"/>
                                            </p:txEl>
                                          </p:spTgt>
                                        </p:tgtEl>
                                      </p:cBhvr>
                                    </p:animEffect>
                                  </p:childTnLst>
                                </p:cTn>
                              </p:par>
                            </p:childTnLst>
                          </p:cTn>
                        </p:par>
                        <p:par>
                          <p:cTn id="20" fill="hold" nodeType="afterGroup">
                            <p:stCondLst>
                              <p:cond delay="2870"/>
                            </p:stCondLst>
                            <p:childTnLst>
                              <p:par>
                                <p:cTn id="21" presetID="9" presetClass="entr" presetSubtype="0" fill="hold" grpId="0" nodeType="afterEffect">
                                  <p:stCondLst>
                                    <p:cond delay="0"/>
                                  </p:stCondLst>
                                  <p:iterate type="wd">
                                    <p:tmPct val="5000"/>
                                  </p:iterate>
                                  <p:childTnLst>
                                    <p:set>
                                      <p:cBhvr>
                                        <p:cTn id="22" dur="1" fill="hold">
                                          <p:stCondLst>
                                            <p:cond delay="0"/>
                                          </p:stCondLst>
                                        </p:cTn>
                                        <p:tgtEl>
                                          <p:spTgt spid="216067">
                                            <p:txEl>
                                              <p:pRg st="6" end="6"/>
                                            </p:txEl>
                                          </p:spTgt>
                                        </p:tgtEl>
                                        <p:attrNameLst>
                                          <p:attrName>style.visibility</p:attrName>
                                        </p:attrNameLst>
                                      </p:cBhvr>
                                      <p:to>
                                        <p:strVal val="visible"/>
                                      </p:to>
                                    </p:set>
                                    <p:animEffect transition="in" filter="dissolve">
                                      <p:cBhvr>
                                        <p:cTn id="23" dur="500"/>
                                        <p:tgtEl>
                                          <p:spTgt spid="216067">
                                            <p:txEl>
                                              <p:pRg st="6" end="6"/>
                                            </p:txEl>
                                          </p:spTgt>
                                        </p:tgtEl>
                                      </p:cBhvr>
                                    </p:animEffect>
                                  </p:childTnLst>
                                </p:cTn>
                              </p:par>
                            </p:childTnLst>
                          </p:cTn>
                        </p:par>
                        <p:par>
                          <p:cTn id="24" fill="hold" nodeType="afterGroup">
                            <p:stCondLst>
                              <p:cond delay="3495"/>
                            </p:stCondLst>
                            <p:childTnLst>
                              <p:par>
                                <p:cTn id="25" presetID="9" presetClass="entr" presetSubtype="0" fill="hold" grpId="0" nodeType="afterEffect">
                                  <p:stCondLst>
                                    <p:cond delay="1500"/>
                                  </p:stCondLst>
                                  <p:iterate type="wd">
                                    <p:tmPct val="5000"/>
                                  </p:iterate>
                                  <p:childTnLst>
                                    <p:set>
                                      <p:cBhvr>
                                        <p:cTn id="26" dur="1" fill="hold">
                                          <p:stCondLst>
                                            <p:cond delay="0"/>
                                          </p:stCondLst>
                                        </p:cTn>
                                        <p:tgtEl>
                                          <p:spTgt spid="216067">
                                            <p:txEl>
                                              <p:pRg st="5" end="5"/>
                                            </p:txEl>
                                          </p:spTgt>
                                        </p:tgtEl>
                                        <p:attrNameLst>
                                          <p:attrName>style.visibility</p:attrName>
                                        </p:attrNameLst>
                                      </p:cBhvr>
                                      <p:to>
                                        <p:strVal val="visible"/>
                                      </p:to>
                                    </p:set>
                                    <p:animEffect transition="in" filter="dissolve">
                                      <p:cBhvr>
                                        <p:cTn id="27" dur="500"/>
                                        <p:tgtEl>
                                          <p:spTgt spid="216067">
                                            <p:txEl>
                                              <p:pRg st="5" end="5"/>
                                            </p:txEl>
                                          </p:spTgt>
                                        </p:tgtEl>
                                      </p:cBhvr>
                                    </p:animEffect>
                                  </p:childTnLst>
                                </p:cTn>
                              </p:par>
                            </p:childTnLst>
                          </p:cTn>
                        </p:par>
                        <p:par>
                          <p:cTn id="28" fill="hold" nodeType="afterGroup">
                            <p:stCondLst>
                              <p:cond delay="5645"/>
                            </p:stCondLst>
                            <p:childTnLst>
                              <p:par>
                                <p:cTn id="29" presetID="9" presetClass="entr" presetSubtype="0" fill="hold" grpId="0" nodeType="afterEffect">
                                  <p:stCondLst>
                                    <p:cond delay="0"/>
                                  </p:stCondLst>
                                  <p:iterate type="wd">
                                    <p:tmPct val="5000"/>
                                  </p:iterate>
                                  <p:childTnLst>
                                    <p:set>
                                      <p:cBhvr>
                                        <p:cTn id="30" dur="1" fill="hold">
                                          <p:stCondLst>
                                            <p:cond delay="0"/>
                                          </p:stCondLst>
                                        </p:cTn>
                                        <p:tgtEl>
                                          <p:spTgt spid="216067">
                                            <p:txEl>
                                              <p:pRg st="3" end="3"/>
                                            </p:txEl>
                                          </p:spTgt>
                                        </p:tgtEl>
                                        <p:attrNameLst>
                                          <p:attrName>style.visibility</p:attrName>
                                        </p:attrNameLst>
                                      </p:cBhvr>
                                      <p:to>
                                        <p:strVal val="visible"/>
                                      </p:to>
                                    </p:set>
                                    <p:animEffect transition="in" filter="dissolve">
                                      <p:cBhvr>
                                        <p:cTn id="31" dur="500"/>
                                        <p:tgtEl>
                                          <p:spTgt spid="216067">
                                            <p:txEl>
                                              <p:pRg st="3" end="3"/>
                                            </p:txEl>
                                          </p:spTgt>
                                        </p:tgtEl>
                                      </p:cBhvr>
                                    </p:animEffect>
                                  </p:childTnLst>
                                </p:cTn>
                              </p:par>
                            </p:childTnLst>
                          </p:cTn>
                        </p:par>
                        <p:par>
                          <p:cTn id="32" fill="hold" nodeType="afterGroup">
                            <p:stCondLst>
                              <p:cond delay="6195"/>
                            </p:stCondLst>
                            <p:childTnLst>
                              <p:par>
                                <p:cTn id="33" presetID="9" presetClass="entr" presetSubtype="0" fill="hold" grpId="0" nodeType="afterEffect">
                                  <p:stCondLst>
                                    <p:cond delay="0"/>
                                  </p:stCondLst>
                                  <p:iterate type="wd">
                                    <p:tmPct val="5000"/>
                                  </p:iterate>
                                  <p:childTnLst>
                                    <p:set>
                                      <p:cBhvr>
                                        <p:cTn id="34" dur="1" fill="hold">
                                          <p:stCondLst>
                                            <p:cond delay="0"/>
                                          </p:stCondLst>
                                        </p:cTn>
                                        <p:tgtEl>
                                          <p:spTgt spid="216067">
                                            <p:txEl>
                                              <p:pRg st="1" end="1"/>
                                            </p:txEl>
                                          </p:spTgt>
                                        </p:tgtEl>
                                        <p:attrNameLst>
                                          <p:attrName>style.visibility</p:attrName>
                                        </p:attrNameLst>
                                      </p:cBhvr>
                                      <p:to>
                                        <p:strVal val="visible"/>
                                      </p:to>
                                    </p:set>
                                    <p:animEffect transition="in" filter="dissolve">
                                      <p:cBhvr>
                                        <p:cTn id="35" dur="500"/>
                                        <p:tgtEl>
                                          <p:spTgt spid="216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1"/>
      <p:bldP spid="21606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304800" y="609600"/>
            <a:ext cx="8153400" cy="762000"/>
          </a:xfrm>
        </p:spPr>
        <p:txBody>
          <a:bodyPr/>
          <a:lstStyle/>
          <a:p>
            <a:r>
              <a:rPr lang="en-US">
                <a:effectLst>
                  <a:outerShdw blurRad="38100" dist="38100" dir="2700000" algn="tl">
                    <a:srgbClr val="C0C0C0"/>
                  </a:outerShdw>
                </a:effectLst>
                <a:latin typeface="Georgia" pitchFamily="18" charset="0"/>
              </a:rPr>
              <a:t>Predisposing Characteristics </a:t>
            </a:r>
            <a:r>
              <a:rPr lang="en-US" sz="1800">
                <a:effectLst>
                  <a:outerShdw blurRad="38100" dist="38100" dir="2700000" algn="tl">
                    <a:srgbClr val="C0C0C0"/>
                  </a:outerShdw>
                </a:effectLst>
                <a:latin typeface="Georgia" pitchFamily="18" charset="0"/>
              </a:rPr>
              <a:t>Continued</a:t>
            </a:r>
          </a:p>
        </p:txBody>
      </p:sp>
      <p:sp>
        <p:nvSpPr>
          <p:cNvPr id="249861" name="Rectangle 5"/>
          <p:cNvSpPr>
            <a:spLocks noChangeArrowheads="1"/>
          </p:cNvSpPr>
          <p:nvPr/>
        </p:nvSpPr>
        <p:spPr bwMode="auto">
          <a:xfrm>
            <a:off x="4038600" y="1600200"/>
            <a:ext cx="5105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Aft>
                <a:spcPct val="75000"/>
              </a:spcAft>
              <a:buClr>
                <a:schemeClr val="accent2"/>
              </a:buClr>
            </a:pPr>
            <a:r>
              <a:rPr kumimoji="1" lang="en-US" sz="1800" baseline="0" dirty="0">
                <a:solidFill>
                  <a:schemeClr val="tx1"/>
                </a:solidFill>
                <a:effectLst>
                  <a:outerShdw blurRad="38100" dist="38100" dir="2700000" algn="tl">
                    <a:srgbClr val="C0C0C0"/>
                  </a:outerShdw>
                </a:effectLst>
              </a:rPr>
              <a:t>Family history of mental illness or suicide</a:t>
            </a:r>
          </a:p>
          <a:p>
            <a:pPr marL="342900" indent="-342900">
              <a:lnSpc>
                <a:spcPct val="100000"/>
              </a:lnSpc>
              <a:spcAft>
                <a:spcPct val="75000"/>
              </a:spcAft>
              <a:buClr>
                <a:schemeClr val="accent2"/>
              </a:buClr>
            </a:pPr>
            <a:r>
              <a:rPr kumimoji="1" lang="en-US" sz="1800" baseline="0" dirty="0">
                <a:solidFill>
                  <a:schemeClr val="tx1"/>
                </a:solidFill>
                <a:effectLst>
                  <a:outerShdw blurRad="38100" dist="38100" dir="2700000" algn="tl">
                    <a:srgbClr val="C0C0C0"/>
                  </a:outerShdw>
                </a:effectLst>
              </a:rPr>
              <a:t>Family history of violence or substance abuse</a:t>
            </a:r>
          </a:p>
          <a:p>
            <a:pPr marL="342900" indent="-342900">
              <a:lnSpc>
                <a:spcPct val="100000"/>
              </a:lnSpc>
              <a:spcAft>
                <a:spcPct val="75000"/>
              </a:spcAft>
              <a:buClr>
                <a:schemeClr val="accent2"/>
              </a:buClr>
            </a:pPr>
            <a:r>
              <a:rPr kumimoji="1" lang="en-US" sz="1800" baseline="0" dirty="0">
                <a:solidFill>
                  <a:schemeClr val="tx1"/>
                </a:solidFill>
                <a:effectLst>
                  <a:outerShdw blurRad="38100" dist="38100" dir="2700000" algn="tl">
                    <a:srgbClr val="C0C0C0"/>
                  </a:outerShdw>
                </a:effectLst>
              </a:rPr>
              <a:t>Unstable home environment</a:t>
            </a:r>
            <a:r>
              <a:rPr kumimoji="1" lang="en-US" sz="1800" b="1" baseline="0" dirty="0">
                <a:solidFill>
                  <a:srgbClr val="0000FF"/>
                </a:solidFill>
                <a:effectLst>
                  <a:outerShdw blurRad="38100" dist="38100" dir="2700000" algn="tl">
                    <a:srgbClr val="C0C0C0"/>
                  </a:outerShdw>
                </a:effectLst>
              </a:rPr>
              <a:t>*</a:t>
            </a:r>
            <a:r>
              <a:rPr kumimoji="1" lang="en-US" sz="1800" baseline="0" dirty="0">
                <a:solidFill>
                  <a:schemeClr val="tx1"/>
                </a:solidFill>
                <a:effectLst>
                  <a:outerShdw blurRad="38100" dist="38100" dir="2700000" algn="tl">
                    <a:srgbClr val="C0C0C0"/>
                  </a:outerShdw>
                </a:effectLst>
              </a:rPr>
              <a:t> </a:t>
            </a:r>
          </a:p>
          <a:p>
            <a:pPr marL="342900" indent="-342900">
              <a:lnSpc>
                <a:spcPct val="100000"/>
              </a:lnSpc>
              <a:spcAft>
                <a:spcPct val="75000"/>
              </a:spcAft>
              <a:buClr>
                <a:schemeClr val="accent2"/>
              </a:buClr>
            </a:pPr>
            <a:r>
              <a:rPr kumimoji="1" lang="en-US" sz="1800" baseline="0" dirty="0">
                <a:solidFill>
                  <a:schemeClr val="tx1"/>
                </a:solidFill>
                <a:effectLst>
                  <a:outerShdw blurRad="38100" dist="38100" dir="2700000" algn="tl">
                    <a:srgbClr val="C0C0C0"/>
                  </a:outerShdw>
                </a:effectLst>
              </a:rPr>
              <a:t>Escalation of rage outbursts if present</a:t>
            </a:r>
            <a:r>
              <a:rPr kumimoji="1" lang="en-US" sz="1800" b="1" baseline="0" dirty="0">
                <a:solidFill>
                  <a:srgbClr val="0000FF"/>
                </a:solidFill>
                <a:effectLst>
                  <a:outerShdw blurRad="38100" dist="38100" dir="2700000" algn="tl">
                    <a:srgbClr val="C0C0C0"/>
                  </a:outerShdw>
                </a:effectLst>
              </a:rPr>
              <a:t>*</a:t>
            </a:r>
          </a:p>
          <a:p>
            <a:pPr marL="342900" indent="-342900">
              <a:lnSpc>
                <a:spcPct val="100000"/>
              </a:lnSpc>
              <a:spcAft>
                <a:spcPct val="75000"/>
              </a:spcAft>
              <a:buClr>
                <a:schemeClr val="accent2"/>
              </a:buClr>
            </a:pPr>
            <a:r>
              <a:rPr kumimoji="1" lang="en-US" sz="1800" baseline="0" dirty="0">
                <a:solidFill>
                  <a:schemeClr val="tx1"/>
                </a:solidFill>
                <a:effectLst>
                  <a:outerShdw blurRad="38100" dist="38100" dir="2700000" algn="tl">
                    <a:srgbClr val="C0C0C0"/>
                  </a:outerShdw>
                </a:effectLst>
              </a:rPr>
              <a:t>Pattern of poor social relationships, few family ties, personal losses of peers, or problems in school</a:t>
            </a:r>
            <a:r>
              <a:rPr kumimoji="1" lang="en-US" sz="1800" b="1" baseline="0" dirty="0">
                <a:solidFill>
                  <a:srgbClr val="0000FF"/>
                </a:solidFill>
                <a:effectLst>
                  <a:outerShdw blurRad="38100" dist="38100" dir="2700000" algn="tl">
                    <a:srgbClr val="C0C0C0"/>
                  </a:outerShdw>
                </a:effectLst>
              </a:rPr>
              <a:t>*</a:t>
            </a:r>
          </a:p>
          <a:p>
            <a:pPr marL="342900" indent="-342900">
              <a:lnSpc>
                <a:spcPct val="100000"/>
              </a:lnSpc>
              <a:spcAft>
                <a:spcPct val="75000"/>
              </a:spcAft>
              <a:buClr>
                <a:schemeClr val="accent2"/>
              </a:buClr>
            </a:pPr>
            <a:r>
              <a:rPr kumimoji="1" lang="en-US" sz="1800" baseline="0" dirty="0">
                <a:solidFill>
                  <a:schemeClr val="tx1"/>
                </a:solidFill>
                <a:effectLst>
                  <a:outerShdw blurRad="38100" dist="38100" dir="2700000" algn="tl">
                    <a:srgbClr val="C0C0C0"/>
                  </a:outerShdw>
                </a:effectLst>
              </a:rPr>
              <a:t>Acquisition of behavior and skills of a delinquent peer group</a:t>
            </a:r>
          </a:p>
          <a:p>
            <a:pPr marL="342900" indent="-342900">
              <a:lnSpc>
                <a:spcPct val="100000"/>
              </a:lnSpc>
              <a:spcAft>
                <a:spcPct val="75000"/>
              </a:spcAft>
              <a:buClr>
                <a:schemeClr val="accent2"/>
              </a:buClr>
            </a:pPr>
            <a:r>
              <a:rPr kumimoji="1" lang="en-US" sz="1800" baseline="0" dirty="0">
                <a:solidFill>
                  <a:schemeClr val="tx1"/>
                </a:solidFill>
                <a:effectLst>
                  <a:outerShdw blurRad="38100" dist="38100" dir="2700000" algn="tl">
                    <a:srgbClr val="C0C0C0"/>
                  </a:outerShdw>
                </a:effectLst>
              </a:rPr>
              <a:t>Likelihood to support follow-up plan</a:t>
            </a:r>
          </a:p>
        </p:txBody>
      </p:sp>
      <p:pic>
        <p:nvPicPr>
          <p:cNvPr id="249863" name="Picture 7" descr="kid 1 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3833813" cy="4495800"/>
          </a:xfrm>
          <a:prstGeom prst="rect">
            <a:avLst/>
          </a:prstGeom>
          <a:noFill/>
          <a:extLst>
            <a:ext uri="{909E8E84-426E-40DD-AFC4-6F175D3DCCD1}">
              <a14:hiddenFill xmlns:a14="http://schemas.microsoft.com/office/drawing/2010/main">
                <a:solidFill>
                  <a:srgbClr val="FFFFFF"/>
                </a:solidFill>
              </a14:hiddenFill>
            </a:ext>
          </a:extLst>
        </p:spPr>
      </p:pic>
      <p:sp>
        <p:nvSpPr>
          <p:cNvPr id="249865" name="Text Box 9"/>
          <p:cNvSpPr txBox="1">
            <a:spLocks noChangeArrowheads="1"/>
          </p:cNvSpPr>
          <p:nvPr/>
        </p:nvSpPr>
        <p:spPr bwMode="auto">
          <a:xfrm>
            <a:off x="277813" y="6553200"/>
            <a:ext cx="8866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rPr>
              <a:t>Copeland, R (2005). Adolescent and child urgent threat evaluation. Psychological Assessment Resources, LLC, Lutz, FL.                                        ACUTE</a:t>
            </a:r>
            <a:endParaRPr kumimoji="1" lang="en-US" sz="1400" baseline="0">
              <a:solidFill>
                <a:schemeClr val="tx1"/>
              </a:solidFill>
              <a:effectLst/>
              <a:latin typeface="Georgia" pitchFamily="18" charset="0"/>
            </a:endParaRPr>
          </a:p>
        </p:txBody>
      </p:sp>
      <p:sp>
        <p:nvSpPr>
          <p:cNvPr id="249866" name="Text Box 10"/>
          <p:cNvSpPr txBox="1">
            <a:spLocks noChangeArrowheads="1"/>
          </p:cNvSpPr>
          <p:nvPr/>
        </p:nvSpPr>
        <p:spPr bwMode="auto">
          <a:xfrm>
            <a:off x="277813" y="6172200"/>
            <a:ext cx="8866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buClrTx/>
              <a:buFontTx/>
              <a:buNone/>
            </a:pPr>
            <a:r>
              <a:rPr kumimoji="1" lang="en-US" sz="1400" b="1" baseline="0">
                <a:solidFill>
                  <a:srgbClr val="0000FF"/>
                </a:solidFill>
                <a:effectLst>
                  <a:outerShdw blurRad="38100" dist="38100" dir="2700000" algn="tl">
                    <a:srgbClr val="C0C0C0"/>
                  </a:outerShdw>
                </a:effectLst>
                <a:latin typeface="Georgia" pitchFamily="18" charset="0"/>
              </a:rPr>
              <a:t>*</a:t>
            </a:r>
            <a:r>
              <a:rPr kumimoji="1" lang="en-US" sz="1400" baseline="0">
                <a:solidFill>
                  <a:srgbClr val="0000FF"/>
                </a:solidFill>
                <a:effectLst>
                  <a:outerShdw blurRad="38100" dist="38100" dir="2700000" algn="tl">
                    <a:srgbClr val="C0C0C0"/>
                  </a:outerShdw>
                </a:effectLst>
                <a:latin typeface="Georgia" pitchFamily="18" charset="0"/>
              </a:rPr>
              <a:t>Related to Impulsivity</a:t>
            </a:r>
            <a:r>
              <a:rPr kumimoji="1" lang="en-US" sz="1400" baseline="0">
                <a:solidFill>
                  <a:schemeClr val="tx1"/>
                </a:solidFill>
                <a:effectLst/>
                <a:latin typeface="Georgi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wd">
                                    <p:tmPct val="5000"/>
                                  </p:iterate>
                                  <p:childTnLst>
                                    <p:set>
                                      <p:cBhvr>
                                        <p:cTn id="6" dur="1" fill="hold">
                                          <p:stCondLst>
                                            <p:cond delay="0"/>
                                          </p:stCondLst>
                                        </p:cTn>
                                        <p:tgtEl>
                                          <p:spTgt spid="249858"/>
                                        </p:tgtEl>
                                        <p:attrNameLst>
                                          <p:attrName>style.visibility</p:attrName>
                                        </p:attrNameLst>
                                      </p:cBhvr>
                                      <p:to>
                                        <p:strVal val="visible"/>
                                      </p:to>
                                    </p:set>
                                    <p:animEffect transition="in" filter="dissolve">
                                      <p:cBhvr>
                                        <p:cTn id="7" dur="500"/>
                                        <p:tgtEl>
                                          <p:spTgt spid="249858"/>
                                        </p:tgtEl>
                                      </p:cBhvr>
                                    </p:animEffect>
                                  </p:childTnLst>
                                </p:cTn>
                              </p:par>
                            </p:childTnLst>
                          </p:cTn>
                        </p:par>
                        <p:par>
                          <p:cTn id="8" fill="hold" nodeType="afterGroup">
                            <p:stCondLst>
                              <p:cond delay="550"/>
                            </p:stCondLst>
                            <p:childTnLst>
                              <p:par>
                                <p:cTn id="9" presetID="9" presetClass="entr" presetSubtype="0" fill="hold" nodeType="afterEffect">
                                  <p:stCondLst>
                                    <p:cond delay="0"/>
                                  </p:stCondLst>
                                  <p:iterate type="wd">
                                    <p:tmPct val="5000"/>
                                  </p:iterate>
                                  <p:childTnLst>
                                    <p:set>
                                      <p:cBhvr>
                                        <p:cTn id="10" dur="1" fill="hold">
                                          <p:stCondLst>
                                            <p:cond delay="0"/>
                                          </p:stCondLst>
                                        </p:cTn>
                                        <p:tgtEl>
                                          <p:spTgt spid="249861">
                                            <p:txEl>
                                              <p:pRg st="0" end="0"/>
                                            </p:txEl>
                                          </p:spTgt>
                                        </p:tgtEl>
                                        <p:attrNameLst>
                                          <p:attrName>style.visibility</p:attrName>
                                        </p:attrNameLst>
                                      </p:cBhvr>
                                      <p:to>
                                        <p:strVal val="visible"/>
                                      </p:to>
                                    </p:set>
                                    <p:animEffect transition="in" filter="dissolve">
                                      <p:cBhvr>
                                        <p:cTn id="11" dur="500"/>
                                        <p:tgtEl>
                                          <p:spTgt spid="249861">
                                            <p:txEl>
                                              <p:pRg st="0" end="0"/>
                                            </p:txEl>
                                          </p:spTgt>
                                        </p:tgtEl>
                                      </p:cBhvr>
                                    </p:animEffect>
                                  </p:childTnLst>
                                </p:cTn>
                              </p:par>
                            </p:childTnLst>
                          </p:cTn>
                        </p:par>
                        <p:par>
                          <p:cTn id="12" fill="hold" nodeType="afterGroup">
                            <p:stCondLst>
                              <p:cond delay="1200"/>
                            </p:stCondLst>
                            <p:childTnLst>
                              <p:par>
                                <p:cTn id="13" presetID="9" presetClass="entr" presetSubtype="0" fill="hold" nodeType="afterEffect">
                                  <p:stCondLst>
                                    <p:cond delay="0"/>
                                  </p:stCondLst>
                                  <p:iterate type="wd">
                                    <p:tmPct val="5000"/>
                                  </p:iterate>
                                  <p:childTnLst>
                                    <p:set>
                                      <p:cBhvr>
                                        <p:cTn id="14" dur="1" fill="hold">
                                          <p:stCondLst>
                                            <p:cond delay="0"/>
                                          </p:stCondLst>
                                        </p:cTn>
                                        <p:tgtEl>
                                          <p:spTgt spid="249861">
                                            <p:txEl>
                                              <p:pRg st="1" end="1"/>
                                            </p:txEl>
                                          </p:spTgt>
                                        </p:tgtEl>
                                        <p:attrNameLst>
                                          <p:attrName>style.visibility</p:attrName>
                                        </p:attrNameLst>
                                      </p:cBhvr>
                                      <p:to>
                                        <p:strVal val="visible"/>
                                      </p:to>
                                    </p:set>
                                    <p:animEffect transition="in" filter="dissolve">
                                      <p:cBhvr>
                                        <p:cTn id="15" dur="500"/>
                                        <p:tgtEl>
                                          <p:spTgt spid="249861">
                                            <p:txEl>
                                              <p:pRg st="1" end="1"/>
                                            </p:txEl>
                                          </p:spTgt>
                                        </p:tgtEl>
                                      </p:cBhvr>
                                    </p:animEffect>
                                  </p:childTnLst>
                                </p:cTn>
                              </p:par>
                            </p:childTnLst>
                          </p:cTn>
                        </p:par>
                        <p:par>
                          <p:cTn id="16" fill="hold" nodeType="afterGroup">
                            <p:stCondLst>
                              <p:cond delay="1850"/>
                            </p:stCondLst>
                            <p:childTnLst>
                              <p:par>
                                <p:cTn id="17" presetID="9" presetClass="entr" presetSubtype="0" fill="hold" nodeType="afterEffect">
                                  <p:stCondLst>
                                    <p:cond delay="0"/>
                                  </p:stCondLst>
                                  <p:iterate type="wd">
                                    <p:tmPct val="5000"/>
                                  </p:iterate>
                                  <p:childTnLst>
                                    <p:set>
                                      <p:cBhvr>
                                        <p:cTn id="18" dur="1" fill="hold">
                                          <p:stCondLst>
                                            <p:cond delay="0"/>
                                          </p:stCondLst>
                                        </p:cTn>
                                        <p:tgtEl>
                                          <p:spTgt spid="249861">
                                            <p:txEl>
                                              <p:pRg st="2" end="2"/>
                                            </p:txEl>
                                          </p:spTgt>
                                        </p:tgtEl>
                                        <p:attrNameLst>
                                          <p:attrName>style.visibility</p:attrName>
                                        </p:attrNameLst>
                                      </p:cBhvr>
                                      <p:to>
                                        <p:strVal val="visible"/>
                                      </p:to>
                                    </p:set>
                                    <p:animEffect transition="in" filter="dissolve">
                                      <p:cBhvr>
                                        <p:cTn id="19" dur="500"/>
                                        <p:tgtEl>
                                          <p:spTgt spid="249861">
                                            <p:txEl>
                                              <p:pRg st="2" end="2"/>
                                            </p:txEl>
                                          </p:spTgt>
                                        </p:tgtEl>
                                      </p:cBhvr>
                                    </p:animEffect>
                                  </p:childTnLst>
                                </p:cTn>
                              </p:par>
                            </p:childTnLst>
                          </p:cTn>
                        </p:par>
                        <p:par>
                          <p:cTn id="20" fill="hold" nodeType="afterGroup">
                            <p:stCondLst>
                              <p:cond delay="2450"/>
                            </p:stCondLst>
                            <p:childTnLst>
                              <p:par>
                                <p:cTn id="21" presetID="9" presetClass="entr" presetSubtype="0" fill="hold" nodeType="afterEffect">
                                  <p:stCondLst>
                                    <p:cond delay="0"/>
                                  </p:stCondLst>
                                  <p:iterate type="wd">
                                    <p:tmPct val="5000"/>
                                  </p:iterate>
                                  <p:childTnLst>
                                    <p:set>
                                      <p:cBhvr>
                                        <p:cTn id="22" dur="1" fill="hold">
                                          <p:stCondLst>
                                            <p:cond delay="0"/>
                                          </p:stCondLst>
                                        </p:cTn>
                                        <p:tgtEl>
                                          <p:spTgt spid="249861">
                                            <p:txEl>
                                              <p:pRg st="3" end="3"/>
                                            </p:txEl>
                                          </p:spTgt>
                                        </p:tgtEl>
                                        <p:attrNameLst>
                                          <p:attrName>style.visibility</p:attrName>
                                        </p:attrNameLst>
                                      </p:cBhvr>
                                      <p:to>
                                        <p:strVal val="visible"/>
                                      </p:to>
                                    </p:set>
                                    <p:animEffect transition="in" filter="dissolve">
                                      <p:cBhvr>
                                        <p:cTn id="23" dur="500"/>
                                        <p:tgtEl>
                                          <p:spTgt spid="249861">
                                            <p:txEl>
                                              <p:pRg st="3" end="3"/>
                                            </p:txEl>
                                          </p:spTgt>
                                        </p:tgtEl>
                                      </p:cBhvr>
                                    </p:animEffect>
                                  </p:childTnLst>
                                </p:cTn>
                              </p:par>
                            </p:childTnLst>
                          </p:cTn>
                        </p:par>
                        <p:par>
                          <p:cTn id="24" fill="hold" nodeType="afterGroup">
                            <p:stCondLst>
                              <p:cond delay="3100"/>
                            </p:stCondLst>
                            <p:childTnLst>
                              <p:par>
                                <p:cTn id="25" presetID="9" presetClass="entr" presetSubtype="0" fill="hold" nodeType="afterEffect">
                                  <p:stCondLst>
                                    <p:cond delay="2000"/>
                                  </p:stCondLst>
                                  <p:iterate type="wd">
                                    <p:tmPct val="5000"/>
                                  </p:iterate>
                                  <p:childTnLst>
                                    <p:set>
                                      <p:cBhvr>
                                        <p:cTn id="26" dur="1" fill="hold">
                                          <p:stCondLst>
                                            <p:cond delay="0"/>
                                          </p:stCondLst>
                                        </p:cTn>
                                        <p:tgtEl>
                                          <p:spTgt spid="249861">
                                            <p:txEl>
                                              <p:pRg st="4" end="4"/>
                                            </p:txEl>
                                          </p:spTgt>
                                        </p:tgtEl>
                                        <p:attrNameLst>
                                          <p:attrName>style.visibility</p:attrName>
                                        </p:attrNameLst>
                                      </p:cBhvr>
                                      <p:to>
                                        <p:strVal val="visible"/>
                                      </p:to>
                                    </p:set>
                                    <p:animEffect transition="in" filter="dissolve">
                                      <p:cBhvr>
                                        <p:cTn id="27" dur="500"/>
                                        <p:tgtEl>
                                          <p:spTgt spid="249861">
                                            <p:txEl>
                                              <p:pRg st="4" end="4"/>
                                            </p:txEl>
                                          </p:spTgt>
                                        </p:tgtEl>
                                      </p:cBhvr>
                                    </p:animEffect>
                                  </p:childTnLst>
                                </p:cTn>
                              </p:par>
                            </p:childTnLst>
                          </p:cTn>
                        </p:par>
                        <p:par>
                          <p:cTn id="28" fill="hold" nodeType="afterGroup">
                            <p:stCondLst>
                              <p:cond delay="6075"/>
                            </p:stCondLst>
                            <p:childTnLst>
                              <p:par>
                                <p:cTn id="29" presetID="9" presetClass="entr" presetSubtype="0" fill="hold" nodeType="afterEffect">
                                  <p:stCondLst>
                                    <p:cond delay="0"/>
                                  </p:stCondLst>
                                  <p:iterate type="wd">
                                    <p:tmPct val="5000"/>
                                  </p:iterate>
                                  <p:childTnLst>
                                    <p:set>
                                      <p:cBhvr>
                                        <p:cTn id="30" dur="1" fill="hold">
                                          <p:stCondLst>
                                            <p:cond delay="0"/>
                                          </p:stCondLst>
                                        </p:cTn>
                                        <p:tgtEl>
                                          <p:spTgt spid="249861">
                                            <p:txEl>
                                              <p:pRg st="5" end="5"/>
                                            </p:txEl>
                                          </p:spTgt>
                                        </p:tgtEl>
                                        <p:attrNameLst>
                                          <p:attrName>style.visibility</p:attrName>
                                        </p:attrNameLst>
                                      </p:cBhvr>
                                      <p:to>
                                        <p:strVal val="visible"/>
                                      </p:to>
                                    </p:set>
                                    <p:animEffect transition="in" filter="dissolve">
                                      <p:cBhvr>
                                        <p:cTn id="31" dur="500"/>
                                        <p:tgtEl>
                                          <p:spTgt spid="249861">
                                            <p:txEl>
                                              <p:pRg st="5" end="5"/>
                                            </p:txEl>
                                          </p:spTgt>
                                        </p:tgtEl>
                                      </p:cBhvr>
                                    </p:animEffect>
                                  </p:childTnLst>
                                </p:cTn>
                              </p:par>
                            </p:childTnLst>
                          </p:cTn>
                        </p:par>
                        <p:par>
                          <p:cTn id="32" fill="hold" nodeType="afterGroup">
                            <p:stCondLst>
                              <p:cond delay="6800"/>
                            </p:stCondLst>
                            <p:childTnLst>
                              <p:par>
                                <p:cTn id="33" presetID="9" presetClass="entr" presetSubtype="0" fill="hold" nodeType="afterEffect">
                                  <p:stCondLst>
                                    <p:cond delay="0"/>
                                  </p:stCondLst>
                                  <p:iterate type="wd">
                                    <p:tmPct val="5000"/>
                                  </p:iterate>
                                  <p:childTnLst>
                                    <p:set>
                                      <p:cBhvr>
                                        <p:cTn id="34" dur="1" fill="hold">
                                          <p:stCondLst>
                                            <p:cond delay="0"/>
                                          </p:stCondLst>
                                        </p:cTn>
                                        <p:tgtEl>
                                          <p:spTgt spid="249861">
                                            <p:txEl>
                                              <p:pRg st="6" end="6"/>
                                            </p:txEl>
                                          </p:spTgt>
                                        </p:tgtEl>
                                        <p:attrNameLst>
                                          <p:attrName>style.visibility</p:attrName>
                                        </p:attrNameLst>
                                      </p:cBhvr>
                                      <p:to>
                                        <p:strVal val="visible"/>
                                      </p:to>
                                    </p:set>
                                    <p:animEffect transition="in" filter="dissolve">
                                      <p:cBhvr>
                                        <p:cTn id="35" dur="500"/>
                                        <p:tgtEl>
                                          <p:spTgt spid="2498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28600" y="0"/>
            <a:ext cx="8280400" cy="1143000"/>
          </a:xfrm>
        </p:spPr>
        <p:txBody>
          <a:bodyPr/>
          <a:lstStyle/>
          <a:p>
            <a:r>
              <a:rPr lang="en-US">
                <a:effectLst>
                  <a:outerShdw blurRad="38100" dist="38100" dir="2700000" algn="tl">
                    <a:srgbClr val="C0C0C0"/>
                  </a:outerShdw>
                </a:effectLst>
                <a:latin typeface="Georgia" pitchFamily="18" charset="0"/>
              </a:rPr>
              <a:t>Early Precipitating Characteristics </a:t>
            </a:r>
          </a:p>
        </p:txBody>
      </p:sp>
      <p:sp>
        <p:nvSpPr>
          <p:cNvPr id="214019" name="Rectangle 3"/>
          <p:cNvSpPr>
            <a:spLocks noChangeArrowheads="1"/>
          </p:cNvSpPr>
          <p:nvPr/>
        </p:nvSpPr>
        <p:spPr bwMode="auto">
          <a:xfrm>
            <a:off x="3200400" y="2057400"/>
            <a:ext cx="5715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Expressions with certain death as the objective</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Identification of a particular victim(s)</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Expressions of dire predictions</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Violent or suicidal behavior involving a note</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Access to firearms or other lethal weapons</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Alcohol or drug abuse</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Perception of actual or perceived social tension </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Result of threat to self-esteem and/or humiliation</a:t>
            </a: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Expected return to problematic situation or setting</a:t>
            </a:r>
          </a:p>
        </p:txBody>
      </p:sp>
      <p:pic>
        <p:nvPicPr>
          <p:cNvPr id="214027" name="Picture 11" descr="locker ki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3079750" cy="3886200"/>
          </a:xfrm>
          <a:prstGeom prst="rect">
            <a:avLst/>
          </a:prstGeom>
          <a:noFill/>
          <a:extLst>
            <a:ext uri="{909E8E84-426E-40DD-AFC4-6F175D3DCCD1}">
              <a14:hiddenFill xmlns:a14="http://schemas.microsoft.com/office/drawing/2010/main">
                <a:solidFill>
                  <a:srgbClr val="FFFFFF"/>
                </a:solidFill>
              </a14:hiddenFill>
            </a:ext>
          </a:extLst>
        </p:spPr>
      </p:pic>
      <p:sp>
        <p:nvSpPr>
          <p:cNvPr id="214028" name="_s1028"/>
          <p:cNvSpPr>
            <a:spLocks noChangeArrowheads="1" noTextEdit="1"/>
          </p:cNvSpPr>
          <p:nvPr/>
        </p:nvSpPr>
        <p:spPr bwMode="auto">
          <a:xfrm>
            <a:off x="-771525" y="1676400"/>
            <a:ext cx="1543050" cy="1546225"/>
          </a:xfrm>
          <a:prstGeom prst="ellipse">
            <a:avLst/>
          </a:prstGeom>
          <a:solidFill>
            <a:schemeClr val="accent2">
              <a:alpha val="50000"/>
            </a:schemeClr>
          </a:solidFill>
          <a:ln w="4670">
            <a:solidFill>
              <a:schemeClr val="accent2"/>
            </a:solidFill>
            <a:round/>
            <a:headEnd/>
            <a:tailEnd/>
          </a:ln>
        </p:spPr>
        <p:txBody>
          <a:bodyPr anchor="ctr"/>
          <a:lstStyle/>
          <a:p>
            <a:endParaRPr lang="en-US"/>
          </a:p>
        </p:txBody>
      </p:sp>
      <p:sp>
        <p:nvSpPr>
          <p:cNvPr id="214029" name="Rectangle 13"/>
          <p:cNvSpPr>
            <a:spLocks noChangeArrowheads="1"/>
          </p:cNvSpPr>
          <p:nvPr/>
        </p:nvSpPr>
        <p:spPr bwMode="auto">
          <a:xfrm>
            <a:off x="304800" y="990600"/>
            <a:ext cx="8839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signifying potential progress &amp; increased risk of carrying out a threat of violence</a:t>
            </a:r>
            <a:r>
              <a:rPr kumimoji="1" lang="en-US" sz="3600" baseline="0">
                <a:solidFill>
                  <a:schemeClr val="tx2"/>
                </a:solidFill>
                <a:effectLst>
                  <a:outerShdw blurRad="38100" dist="38100" dir="2700000" algn="tl">
                    <a:srgbClr val="C0C0C0"/>
                  </a:outerShdw>
                </a:effectLst>
                <a:latin typeface="Georgia" pitchFamily="18" charset="0"/>
              </a:rPr>
              <a:t> </a:t>
            </a:r>
          </a:p>
        </p:txBody>
      </p:sp>
      <p:sp>
        <p:nvSpPr>
          <p:cNvPr id="214031" name="Text Box 15"/>
          <p:cNvSpPr txBox="1">
            <a:spLocks noChangeArrowheads="1"/>
          </p:cNvSpPr>
          <p:nvPr/>
        </p:nvSpPr>
        <p:spPr bwMode="auto">
          <a:xfrm>
            <a:off x="277813" y="6613525"/>
            <a:ext cx="8866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rPr>
              <a:t>Copeland, R (2005). Adolescent and child urgent threat evaluation. Psychological Assessment Resources, LLC, Lutz, FL.                                        ACUTE </a:t>
            </a:r>
            <a:endParaRPr kumimoji="1" lang="en-US" sz="1400" baseline="0">
              <a:solidFill>
                <a:schemeClr val="tx1"/>
              </a:solidFill>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wd">
                                    <p:tmPct val="5000"/>
                                  </p:iterate>
                                  <p:childTnLst>
                                    <p:set>
                                      <p:cBhvr>
                                        <p:cTn id="6" dur="1" fill="hold">
                                          <p:stCondLst>
                                            <p:cond delay="0"/>
                                          </p:stCondLst>
                                        </p:cTn>
                                        <p:tgtEl>
                                          <p:spTgt spid="214018"/>
                                        </p:tgtEl>
                                        <p:attrNameLst>
                                          <p:attrName>style.visibility</p:attrName>
                                        </p:attrNameLst>
                                      </p:cBhvr>
                                      <p:to>
                                        <p:strVal val="visible"/>
                                      </p:to>
                                    </p:set>
                                    <p:animEffect transition="in" filter="dissolve">
                                      <p:cBhvr>
                                        <p:cTn id="7" dur="500"/>
                                        <p:tgtEl>
                                          <p:spTgt spid="214018"/>
                                        </p:tgtEl>
                                      </p:cBhvr>
                                    </p:animEffect>
                                  </p:childTnLst>
                                </p:cTn>
                              </p:par>
                              <p:par>
                                <p:cTn id="8" presetID="9" presetClass="entr" presetSubtype="0" fill="hold" grpId="0" nodeType="withEffect">
                                  <p:stCondLst>
                                    <p:cond delay="0"/>
                                  </p:stCondLst>
                                  <p:iterate type="wd">
                                    <p:tmPct val="3000"/>
                                  </p:iterate>
                                  <p:childTnLst>
                                    <p:set>
                                      <p:cBhvr>
                                        <p:cTn id="9" dur="1" fill="hold">
                                          <p:stCondLst>
                                            <p:cond delay="0"/>
                                          </p:stCondLst>
                                        </p:cTn>
                                        <p:tgtEl>
                                          <p:spTgt spid="214029"/>
                                        </p:tgtEl>
                                        <p:attrNameLst>
                                          <p:attrName>style.visibility</p:attrName>
                                        </p:attrNameLst>
                                      </p:cBhvr>
                                      <p:to>
                                        <p:strVal val="visible"/>
                                      </p:to>
                                    </p:set>
                                    <p:animEffect transition="in" filter="dissolve">
                                      <p:cBhvr>
                                        <p:cTn id="10" dur="500"/>
                                        <p:tgtEl>
                                          <p:spTgt spid="214029"/>
                                        </p:tgtEl>
                                      </p:cBhvr>
                                    </p:animEffect>
                                  </p:childTnLst>
                                </p:cTn>
                              </p:par>
                            </p:childTnLst>
                          </p:cTn>
                        </p:par>
                        <p:par>
                          <p:cTn id="11" fill="hold" nodeType="afterGroup">
                            <p:stCondLst>
                              <p:cond delay="695"/>
                            </p:stCondLst>
                            <p:childTnLst>
                              <p:par>
                                <p:cTn id="12" presetID="9" presetClass="entr" presetSubtype="0" fill="hold" grpId="0" nodeType="afterEffect">
                                  <p:stCondLst>
                                    <p:cond delay="500"/>
                                  </p:stCondLst>
                                  <p:iterate type="wd">
                                    <p:tmPct val="5000"/>
                                  </p:iterate>
                                  <p:childTnLst>
                                    <p:set>
                                      <p:cBhvr>
                                        <p:cTn id="13" dur="1" fill="hold">
                                          <p:stCondLst>
                                            <p:cond delay="0"/>
                                          </p:stCondLst>
                                        </p:cTn>
                                        <p:tgtEl>
                                          <p:spTgt spid="214019">
                                            <p:txEl>
                                              <p:pRg st="7" end="7"/>
                                            </p:txEl>
                                          </p:spTgt>
                                        </p:tgtEl>
                                        <p:attrNameLst>
                                          <p:attrName>style.visibility</p:attrName>
                                        </p:attrNameLst>
                                      </p:cBhvr>
                                      <p:to>
                                        <p:strVal val="visible"/>
                                      </p:to>
                                    </p:set>
                                    <p:animEffect transition="in" filter="dissolve">
                                      <p:cBhvr>
                                        <p:cTn id="14" dur="500"/>
                                        <p:tgtEl>
                                          <p:spTgt spid="214019">
                                            <p:txEl>
                                              <p:pRg st="7" end="7"/>
                                            </p:txEl>
                                          </p:spTgt>
                                        </p:tgtEl>
                                      </p:cBhvr>
                                    </p:animEffect>
                                  </p:childTnLst>
                                </p:cTn>
                              </p:par>
                            </p:childTnLst>
                          </p:cTn>
                        </p:par>
                        <p:par>
                          <p:cTn id="15" fill="hold" nodeType="afterGroup">
                            <p:stCondLst>
                              <p:cond delay="1845"/>
                            </p:stCondLst>
                            <p:childTnLst>
                              <p:par>
                                <p:cTn id="16" presetID="9" presetClass="entr" presetSubtype="0" fill="hold" grpId="0" nodeType="afterEffect">
                                  <p:stCondLst>
                                    <p:cond delay="500"/>
                                  </p:stCondLst>
                                  <p:iterate type="wd">
                                    <p:tmPct val="5000"/>
                                  </p:iterate>
                                  <p:childTnLst>
                                    <p:set>
                                      <p:cBhvr>
                                        <p:cTn id="17" dur="1" fill="hold">
                                          <p:stCondLst>
                                            <p:cond delay="0"/>
                                          </p:stCondLst>
                                        </p:cTn>
                                        <p:tgtEl>
                                          <p:spTgt spid="214019">
                                            <p:txEl>
                                              <p:pRg st="5" end="5"/>
                                            </p:txEl>
                                          </p:spTgt>
                                        </p:tgtEl>
                                        <p:attrNameLst>
                                          <p:attrName>style.visibility</p:attrName>
                                        </p:attrNameLst>
                                      </p:cBhvr>
                                      <p:to>
                                        <p:strVal val="visible"/>
                                      </p:to>
                                    </p:set>
                                    <p:animEffect transition="in" filter="dissolve">
                                      <p:cBhvr>
                                        <p:cTn id="18" dur="500"/>
                                        <p:tgtEl>
                                          <p:spTgt spid="214019">
                                            <p:txEl>
                                              <p:pRg st="5" end="5"/>
                                            </p:txEl>
                                          </p:spTgt>
                                        </p:tgtEl>
                                      </p:cBhvr>
                                    </p:animEffect>
                                  </p:childTnLst>
                                </p:cTn>
                              </p:par>
                            </p:childTnLst>
                          </p:cTn>
                        </p:par>
                        <p:par>
                          <p:cTn id="19" fill="hold" nodeType="afterGroup">
                            <p:stCondLst>
                              <p:cond delay="2920"/>
                            </p:stCondLst>
                            <p:childTnLst>
                              <p:par>
                                <p:cTn id="20" presetID="9" presetClass="entr" presetSubtype="0" fill="hold" grpId="0" nodeType="afterEffect">
                                  <p:stCondLst>
                                    <p:cond delay="500"/>
                                  </p:stCondLst>
                                  <p:iterate type="wd">
                                    <p:tmPct val="5000"/>
                                  </p:iterate>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dissolve">
                                      <p:cBhvr>
                                        <p:cTn id="22" dur="500"/>
                                        <p:tgtEl>
                                          <p:spTgt spid="214019">
                                            <p:txEl>
                                              <p:pRg st="3" end="3"/>
                                            </p:txEl>
                                          </p:spTgt>
                                        </p:tgtEl>
                                      </p:cBhvr>
                                    </p:animEffect>
                                  </p:childTnLst>
                                </p:cTn>
                              </p:par>
                            </p:childTnLst>
                          </p:cTn>
                        </p:par>
                        <p:par>
                          <p:cTn id="23" fill="hold" nodeType="afterGroup">
                            <p:stCondLst>
                              <p:cond delay="4070"/>
                            </p:stCondLst>
                            <p:childTnLst>
                              <p:par>
                                <p:cTn id="24" presetID="9" presetClass="entr" presetSubtype="0" fill="hold" grpId="0" nodeType="afterEffect">
                                  <p:stCondLst>
                                    <p:cond delay="1000"/>
                                  </p:stCondLst>
                                  <p:iterate type="wd">
                                    <p:tmPct val="5000"/>
                                  </p:iterate>
                                  <p:childTnLst>
                                    <p:set>
                                      <p:cBhvr>
                                        <p:cTn id="25" dur="1" fill="hold">
                                          <p:stCondLst>
                                            <p:cond delay="0"/>
                                          </p:stCondLst>
                                        </p:cTn>
                                        <p:tgtEl>
                                          <p:spTgt spid="214019">
                                            <p:txEl>
                                              <p:pRg st="1" end="1"/>
                                            </p:txEl>
                                          </p:spTgt>
                                        </p:tgtEl>
                                        <p:attrNameLst>
                                          <p:attrName>style.visibility</p:attrName>
                                        </p:attrNameLst>
                                      </p:cBhvr>
                                      <p:to>
                                        <p:strVal val="visible"/>
                                      </p:to>
                                    </p:set>
                                    <p:animEffect transition="in" filter="dissolve">
                                      <p:cBhvr>
                                        <p:cTn id="26" dur="500"/>
                                        <p:tgtEl>
                                          <p:spTgt spid="214019">
                                            <p:txEl>
                                              <p:pRg st="1" end="1"/>
                                            </p:txEl>
                                          </p:spTgt>
                                        </p:tgtEl>
                                      </p:cBhvr>
                                    </p:animEffect>
                                  </p:childTnLst>
                                </p:cTn>
                              </p:par>
                            </p:childTnLst>
                          </p:cTn>
                        </p:par>
                        <p:par>
                          <p:cTn id="27" fill="hold" nodeType="afterGroup">
                            <p:stCondLst>
                              <p:cond delay="5695"/>
                            </p:stCondLst>
                            <p:childTnLst>
                              <p:par>
                                <p:cTn id="28" presetID="9" presetClass="entr" presetSubtype="0" fill="hold" grpId="0" nodeType="afterEffect">
                                  <p:stCondLst>
                                    <p:cond delay="500"/>
                                  </p:stCondLst>
                                  <p:iterate type="wd">
                                    <p:tmPct val="5000"/>
                                  </p:iterate>
                                  <p:childTnLst>
                                    <p:set>
                                      <p:cBhvr>
                                        <p:cTn id="29" dur="1" fill="hold">
                                          <p:stCondLst>
                                            <p:cond delay="0"/>
                                          </p:stCondLst>
                                        </p:cTn>
                                        <p:tgtEl>
                                          <p:spTgt spid="214019">
                                            <p:txEl>
                                              <p:pRg st="0" end="0"/>
                                            </p:txEl>
                                          </p:spTgt>
                                        </p:tgtEl>
                                        <p:attrNameLst>
                                          <p:attrName>style.visibility</p:attrName>
                                        </p:attrNameLst>
                                      </p:cBhvr>
                                      <p:to>
                                        <p:strVal val="visible"/>
                                      </p:to>
                                    </p:set>
                                    <p:animEffect transition="in" filter="dissolve">
                                      <p:cBhvr>
                                        <p:cTn id="30" dur="500"/>
                                        <p:tgtEl>
                                          <p:spTgt spid="214019">
                                            <p:txEl>
                                              <p:pRg st="0" end="0"/>
                                            </p:txEl>
                                          </p:spTgt>
                                        </p:tgtEl>
                                      </p:cBhvr>
                                    </p:animEffect>
                                  </p:childTnLst>
                                </p:cTn>
                              </p:par>
                            </p:childTnLst>
                          </p:cTn>
                        </p:par>
                        <p:par>
                          <p:cTn id="31" fill="hold" nodeType="afterGroup">
                            <p:stCondLst>
                              <p:cond delay="6845"/>
                            </p:stCondLst>
                            <p:childTnLst>
                              <p:par>
                                <p:cTn id="32" presetID="9" presetClass="entr" presetSubtype="0" fill="hold" grpId="0" nodeType="afterEffect">
                                  <p:stCondLst>
                                    <p:cond delay="500"/>
                                  </p:stCondLst>
                                  <p:iterate type="wd">
                                    <p:tmPct val="5000"/>
                                  </p:iterate>
                                  <p:childTnLst>
                                    <p:set>
                                      <p:cBhvr>
                                        <p:cTn id="33" dur="1" fill="hold">
                                          <p:stCondLst>
                                            <p:cond delay="0"/>
                                          </p:stCondLst>
                                        </p:cTn>
                                        <p:tgtEl>
                                          <p:spTgt spid="214019">
                                            <p:txEl>
                                              <p:pRg st="2" end="2"/>
                                            </p:txEl>
                                          </p:spTgt>
                                        </p:tgtEl>
                                        <p:attrNameLst>
                                          <p:attrName>style.visibility</p:attrName>
                                        </p:attrNameLst>
                                      </p:cBhvr>
                                      <p:to>
                                        <p:strVal val="visible"/>
                                      </p:to>
                                    </p:set>
                                    <p:animEffect transition="in" filter="dissolve">
                                      <p:cBhvr>
                                        <p:cTn id="34" dur="500"/>
                                        <p:tgtEl>
                                          <p:spTgt spid="214019">
                                            <p:txEl>
                                              <p:pRg st="2" end="2"/>
                                            </p:txEl>
                                          </p:spTgt>
                                        </p:tgtEl>
                                      </p:cBhvr>
                                    </p:animEffect>
                                  </p:childTnLst>
                                </p:cTn>
                              </p:par>
                            </p:childTnLst>
                          </p:cTn>
                        </p:par>
                        <p:par>
                          <p:cTn id="35" fill="hold" nodeType="afterGroup">
                            <p:stCondLst>
                              <p:cond delay="7920"/>
                            </p:stCondLst>
                            <p:childTnLst>
                              <p:par>
                                <p:cTn id="36" presetID="9" presetClass="entr" presetSubtype="0" fill="hold" grpId="0" nodeType="afterEffect">
                                  <p:stCondLst>
                                    <p:cond delay="500"/>
                                  </p:stCondLst>
                                  <p:iterate type="wd">
                                    <p:tmPct val="5000"/>
                                  </p:iterate>
                                  <p:childTnLst>
                                    <p:set>
                                      <p:cBhvr>
                                        <p:cTn id="37" dur="1" fill="hold">
                                          <p:stCondLst>
                                            <p:cond delay="0"/>
                                          </p:stCondLst>
                                        </p:cTn>
                                        <p:tgtEl>
                                          <p:spTgt spid="214019">
                                            <p:txEl>
                                              <p:pRg st="4" end="4"/>
                                            </p:txEl>
                                          </p:spTgt>
                                        </p:tgtEl>
                                        <p:attrNameLst>
                                          <p:attrName>style.visibility</p:attrName>
                                        </p:attrNameLst>
                                      </p:cBhvr>
                                      <p:to>
                                        <p:strVal val="visible"/>
                                      </p:to>
                                    </p:set>
                                    <p:animEffect transition="in" filter="dissolve">
                                      <p:cBhvr>
                                        <p:cTn id="38" dur="500"/>
                                        <p:tgtEl>
                                          <p:spTgt spid="214019">
                                            <p:txEl>
                                              <p:pRg st="4" end="4"/>
                                            </p:txEl>
                                          </p:spTgt>
                                        </p:tgtEl>
                                      </p:cBhvr>
                                    </p:animEffect>
                                  </p:childTnLst>
                                </p:cTn>
                              </p:par>
                            </p:childTnLst>
                          </p:cTn>
                        </p:par>
                        <p:par>
                          <p:cTn id="39" fill="hold" nodeType="afterGroup">
                            <p:stCondLst>
                              <p:cond delay="9070"/>
                            </p:stCondLst>
                            <p:childTnLst>
                              <p:par>
                                <p:cTn id="40" presetID="9" presetClass="entr" presetSubtype="0" fill="hold" grpId="0" nodeType="afterEffect">
                                  <p:stCondLst>
                                    <p:cond delay="500"/>
                                  </p:stCondLst>
                                  <p:iterate type="wd">
                                    <p:tmPct val="5000"/>
                                  </p:iterate>
                                  <p:childTnLst>
                                    <p:set>
                                      <p:cBhvr>
                                        <p:cTn id="41" dur="1" fill="hold">
                                          <p:stCondLst>
                                            <p:cond delay="0"/>
                                          </p:stCondLst>
                                        </p:cTn>
                                        <p:tgtEl>
                                          <p:spTgt spid="214019">
                                            <p:txEl>
                                              <p:pRg st="6" end="6"/>
                                            </p:txEl>
                                          </p:spTgt>
                                        </p:tgtEl>
                                        <p:attrNameLst>
                                          <p:attrName>style.visibility</p:attrName>
                                        </p:attrNameLst>
                                      </p:cBhvr>
                                      <p:to>
                                        <p:strVal val="visible"/>
                                      </p:to>
                                    </p:set>
                                    <p:animEffect transition="in" filter="dissolve">
                                      <p:cBhvr>
                                        <p:cTn id="42" dur="500"/>
                                        <p:tgtEl>
                                          <p:spTgt spid="214019">
                                            <p:txEl>
                                              <p:pRg st="6" end="6"/>
                                            </p:txEl>
                                          </p:spTgt>
                                        </p:tgtEl>
                                      </p:cBhvr>
                                    </p:animEffect>
                                  </p:childTnLst>
                                </p:cTn>
                              </p:par>
                            </p:childTnLst>
                          </p:cTn>
                        </p:par>
                        <p:par>
                          <p:cTn id="43" fill="hold" nodeType="afterGroup">
                            <p:stCondLst>
                              <p:cond delay="10245"/>
                            </p:stCondLst>
                            <p:childTnLst>
                              <p:par>
                                <p:cTn id="44" presetID="9" presetClass="entr" presetSubtype="0" fill="hold" grpId="0" nodeType="afterEffect">
                                  <p:stCondLst>
                                    <p:cond delay="500"/>
                                  </p:stCondLst>
                                  <p:iterate type="wd">
                                    <p:tmPct val="5000"/>
                                  </p:iterate>
                                  <p:childTnLst>
                                    <p:set>
                                      <p:cBhvr>
                                        <p:cTn id="45" dur="1" fill="hold">
                                          <p:stCondLst>
                                            <p:cond delay="0"/>
                                          </p:stCondLst>
                                        </p:cTn>
                                        <p:tgtEl>
                                          <p:spTgt spid="214019">
                                            <p:txEl>
                                              <p:pRg st="8" end="8"/>
                                            </p:txEl>
                                          </p:spTgt>
                                        </p:tgtEl>
                                        <p:attrNameLst>
                                          <p:attrName>style.visibility</p:attrName>
                                        </p:attrNameLst>
                                      </p:cBhvr>
                                      <p:to>
                                        <p:strVal val="visible"/>
                                      </p:to>
                                    </p:set>
                                    <p:animEffect transition="in" filter="dissolve">
                                      <p:cBhvr>
                                        <p:cTn id="46" dur="500"/>
                                        <p:tgtEl>
                                          <p:spTgt spid="2140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19" grpId="0" uiExpand="1" build="p"/>
      <p:bldP spid="2140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Ethics and Confidentiality</a:t>
            </a:r>
          </a:p>
        </p:txBody>
      </p:sp>
      <p:sp>
        <p:nvSpPr>
          <p:cNvPr id="5" name="Rectangle 3"/>
          <p:cNvSpPr txBox="1">
            <a:spLocks noChangeArrowheads="1"/>
          </p:cNvSpPr>
          <p:nvPr/>
        </p:nvSpPr>
        <p:spPr bwMode="auto">
          <a:xfrm>
            <a:off x="406400" y="1600200"/>
            <a:ext cx="8509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Monotype Sorts" pitchFamily="2" charset="2"/>
              <a:buChar char="z"/>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0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18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18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18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18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18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1800">
                <a:solidFill>
                  <a:schemeClr val="tx1"/>
                </a:solidFill>
                <a:latin typeface="+mn-lt"/>
              </a:defRPr>
            </a:lvl9pPr>
          </a:lstStyle>
          <a:p>
            <a:pPr>
              <a:lnSpc>
                <a:spcPct val="80000"/>
              </a:lnSpc>
              <a:buFontTx/>
              <a:buNone/>
            </a:pPr>
            <a:r>
              <a:rPr lang="en-US" sz="1800" b="1" kern="0" baseline="0" dirty="0" err="1">
                <a:solidFill>
                  <a:schemeClr val="tx2"/>
                </a:solidFill>
                <a:effectLst>
                  <a:outerShdw blurRad="38100" dist="38100" dir="2700000" algn="tl">
                    <a:srgbClr val="C0C0C0"/>
                  </a:outerShdw>
                </a:effectLst>
                <a:latin typeface="Georgia" pitchFamily="18" charset="0"/>
              </a:rPr>
              <a:t>NASP</a:t>
            </a:r>
            <a:r>
              <a:rPr lang="en-US" sz="1800" b="1" kern="0" baseline="0" dirty="0">
                <a:solidFill>
                  <a:schemeClr val="tx2"/>
                </a:solidFill>
                <a:effectLst>
                  <a:outerShdw blurRad="38100" dist="38100" dir="2700000" algn="tl">
                    <a:srgbClr val="C0C0C0"/>
                  </a:outerShdw>
                </a:effectLst>
                <a:latin typeface="Georgia" pitchFamily="18" charset="0"/>
              </a:rPr>
              <a:t> :</a:t>
            </a:r>
          </a:p>
          <a:p>
            <a:pPr>
              <a:lnSpc>
                <a:spcPct val="90000"/>
              </a:lnSpc>
              <a:buFontTx/>
              <a:buNone/>
            </a:pPr>
            <a:r>
              <a:rPr lang="en-US" sz="1800" kern="0" baseline="0" dirty="0">
                <a:effectLst/>
              </a:rPr>
              <a:t>…It is ethically permissible to provide psychological assistance without parent notice or consent in emergency situations of if there is a reason to believe a student may pose da danger to other, is at risk for self-harm; or is danger of injury, exploitation, or maltreatment. </a:t>
            </a:r>
          </a:p>
          <a:p>
            <a:pPr>
              <a:lnSpc>
                <a:spcPct val="90000"/>
              </a:lnSpc>
              <a:buFontTx/>
              <a:buNone/>
            </a:pPr>
            <a:endParaRPr lang="en-US" sz="1800" kern="0" baseline="0" dirty="0">
              <a:effectLst/>
            </a:endParaRPr>
          </a:p>
          <a:p>
            <a:pPr>
              <a:lnSpc>
                <a:spcPct val="90000"/>
              </a:lnSpc>
              <a:buFontTx/>
              <a:buNone/>
            </a:pPr>
            <a:r>
              <a:rPr lang="en-US" sz="1800" kern="0" baseline="0" dirty="0">
                <a:effectLst/>
              </a:rPr>
              <a:t>…Maintain privacy &amp; confidentiality except in those situations in which failure to release information would result in danger to the student or others, or where otherwise required by law. </a:t>
            </a:r>
            <a:endParaRPr lang="en-US" sz="800" b="1" kern="0" baseline="0" dirty="0">
              <a:solidFill>
                <a:schemeClr val="tx2"/>
              </a:solidFill>
              <a:effectLst>
                <a:outerShdw blurRad="38100" dist="38100" dir="2700000" algn="tl">
                  <a:srgbClr val="C0C0C0"/>
                </a:outerShdw>
              </a:effectLst>
              <a:latin typeface="Georgia" pitchFamily="18" charset="0"/>
            </a:endParaRPr>
          </a:p>
          <a:p>
            <a:pPr>
              <a:lnSpc>
                <a:spcPct val="90000"/>
              </a:lnSpc>
              <a:buFontTx/>
              <a:buNone/>
            </a:pPr>
            <a:r>
              <a:rPr lang="en-US" sz="1800" b="1" kern="0" baseline="0" dirty="0">
                <a:solidFill>
                  <a:schemeClr val="tx2"/>
                </a:solidFill>
                <a:effectLst>
                  <a:outerShdw blurRad="38100" dist="38100" dir="2700000" algn="tl">
                    <a:srgbClr val="C0C0C0"/>
                  </a:outerShdw>
                </a:effectLst>
                <a:latin typeface="Georgia" pitchFamily="18" charset="0"/>
              </a:rPr>
              <a:t>ASCA:</a:t>
            </a:r>
          </a:p>
          <a:p>
            <a:pPr>
              <a:lnSpc>
                <a:spcPct val="90000"/>
              </a:lnSpc>
              <a:buFontTx/>
              <a:buNone/>
            </a:pPr>
            <a:r>
              <a:rPr lang="en-US" sz="1800" kern="0" baseline="0" dirty="0">
                <a:effectLst/>
              </a:rPr>
              <a:t>… Keep information confidential unless legal requirements demand that confidential information be revealed or a breach is required to prevent serious and foreseeable danger to the student.</a:t>
            </a:r>
          </a:p>
        </p:txBody>
      </p:sp>
    </p:spTree>
    <p:extLst>
      <p:ext uri="{BB962C8B-B14F-4D97-AF65-F5344CB8AC3E}">
        <p14:creationId xmlns:p14="http://schemas.microsoft.com/office/powerpoint/2010/main" val="116848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lt">
                                    <p:tmPct val="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600"/>
                            </p:stCondLst>
                            <p:childTnLst>
                              <p:par>
                                <p:cTn id="9" presetID="9" presetClass="entr" presetSubtype="0" fill="hold" grpId="0" nodeType="afterEffect">
                                  <p:stCondLst>
                                    <p:cond delay="0"/>
                                  </p:stCondLst>
                                  <p:iterate type="lt">
                                    <p:tmPct val="5000"/>
                                  </p:iterate>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iterate type="lt">
                                    <p:tmPct val="5000"/>
                                  </p:iterate>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ssolve">
                                      <p:cBhvr>
                                        <p:cTn id="16" dur="500"/>
                                        <p:tgtEl>
                                          <p:spTgt spid="5">
                                            <p:txEl>
                                              <p:pRg st="3" end="3"/>
                                            </p:txEl>
                                          </p:spTgt>
                                        </p:tgtEl>
                                      </p:cBhvr>
                                    </p:animEffect>
                                  </p:childTnLst>
                                </p:cTn>
                              </p:par>
                            </p:childTnLst>
                          </p:cTn>
                        </p:par>
                        <p:par>
                          <p:cTn id="17" fill="hold">
                            <p:stCondLst>
                              <p:cond delay="4450"/>
                            </p:stCondLst>
                            <p:childTnLst>
                              <p:par>
                                <p:cTn id="18" presetID="9" presetClass="entr" presetSubtype="0" fill="hold" grpId="0" nodeType="afterEffect">
                                  <p:stCondLst>
                                    <p:cond delay="0"/>
                                  </p:stCondLst>
                                  <p:iterate type="lt">
                                    <p:tmPct val="5000"/>
                                  </p:iterate>
                                  <p:childTnLst>
                                    <p:set>
                                      <p:cBhvr>
                                        <p:cTn id="19" dur="1" fill="hold">
                                          <p:stCondLst>
                                            <p:cond delay="0"/>
                                          </p:stCondLst>
                                        </p:cTn>
                                        <p:tgtEl>
                                          <p:spTgt spid="5">
                                            <p:txEl>
                                              <p:pRg st="4" end="4"/>
                                            </p:txEl>
                                          </p:spTgt>
                                        </p:tgtEl>
                                        <p:attrNameLst>
                                          <p:attrName>style.visibility</p:attrName>
                                        </p:attrNameLst>
                                      </p:cBhvr>
                                      <p:to>
                                        <p:strVal val="visible"/>
                                      </p:to>
                                    </p:set>
                                    <p:animEffect transition="in" filter="dissolv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type="lt">
                                    <p:tmPct val="5000"/>
                                  </p:iterate>
                                  <p:childTnLst>
                                    <p:set>
                                      <p:cBhvr>
                                        <p:cTn id="24" dur="1" fill="hold">
                                          <p:stCondLst>
                                            <p:cond delay="0"/>
                                          </p:stCondLst>
                                        </p:cTn>
                                        <p:tgtEl>
                                          <p:spTgt spid="5">
                                            <p:txEl>
                                              <p:pRg st="5" end="5"/>
                                            </p:txEl>
                                          </p:spTgt>
                                        </p:tgtEl>
                                        <p:attrNameLst>
                                          <p:attrName>style.visibility</p:attrName>
                                        </p:attrNameLst>
                                      </p:cBhvr>
                                      <p:to>
                                        <p:strVal val="visible"/>
                                      </p:to>
                                    </p:set>
                                    <p:animEffect transition="in" filter="dissolv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4" name="_s1030"/>
          <p:cNvSpPr>
            <a:spLocks noChangeArrowheads="1" noTextEdit="1"/>
          </p:cNvSpPr>
          <p:nvPr/>
        </p:nvSpPr>
        <p:spPr bwMode="auto">
          <a:xfrm>
            <a:off x="7924800" y="5867400"/>
            <a:ext cx="1543050" cy="1547813"/>
          </a:xfrm>
          <a:prstGeom prst="ellipse">
            <a:avLst/>
          </a:prstGeom>
          <a:solidFill>
            <a:schemeClr val="hlink">
              <a:alpha val="50000"/>
            </a:schemeClr>
          </a:solidFill>
          <a:ln w="4670">
            <a:solidFill>
              <a:schemeClr val="hlink"/>
            </a:solidFill>
            <a:round/>
            <a:headEnd/>
            <a:tailEnd/>
          </a:ln>
        </p:spPr>
        <p:txBody>
          <a:bodyPr anchor="ctr"/>
          <a:lstStyle/>
          <a:p>
            <a:endParaRPr lang="en-US"/>
          </a:p>
        </p:txBody>
      </p:sp>
      <p:sp>
        <p:nvSpPr>
          <p:cNvPr id="239618" name="Rectangle 2"/>
          <p:cNvSpPr>
            <a:spLocks noGrp="1" noChangeArrowheads="1"/>
          </p:cNvSpPr>
          <p:nvPr>
            <p:ph type="title"/>
          </p:nvPr>
        </p:nvSpPr>
        <p:spPr>
          <a:xfrm>
            <a:off x="381000" y="381000"/>
            <a:ext cx="7772400" cy="762000"/>
          </a:xfrm>
        </p:spPr>
        <p:txBody>
          <a:bodyPr/>
          <a:lstStyle/>
          <a:p>
            <a:r>
              <a:rPr lang="en-US">
                <a:effectLst>
                  <a:outerShdw blurRad="38100" dist="38100" dir="2700000" algn="tl">
                    <a:srgbClr val="C0C0C0"/>
                  </a:outerShdw>
                </a:effectLst>
                <a:latin typeface="Georgia" pitchFamily="18" charset="0"/>
              </a:rPr>
              <a:t>Late Precipitating Characteristics</a:t>
            </a:r>
          </a:p>
        </p:txBody>
      </p:sp>
      <p:sp>
        <p:nvSpPr>
          <p:cNvPr id="239619" name="Rectangle 3"/>
          <p:cNvSpPr>
            <a:spLocks noChangeArrowheads="1"/>
          </p:cNvSpPr>
          <p:nvPr/>
        </p:nvSpPr>
        <p:spPr bwMode="auto">
          <a:xfrm>
            <a:off x="4572000" y="1905000"/>
            <a:ext cx="4343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Black &amp; white thinking (e.g., words like only, forever) </a:t>
            </a:r>
          </a:p>
          <a:p>
            <a:pPr marL="342900" indent="-342900">
              <a:lnSpc>
                <a:spcPct val="100000"/>
              </a:lnSpc>
              <a:spcBef>
                <a:spcPct val="20000"/>
              </a:spcBef>
              <a:spcAft>
                <a:spcPct val="50000"/>
              </a:spcAft>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Well developed (i.e., plausible) and lethal plan </a:t>
            </a:r>
          </a:p>
          <a:p>
            <a:pPr marL="342900" indent="-342900">
              <a:lnSpc>
                <a:spcPct val="100000"/>
              </a:lnSpc>
              <a:spcBef>
                <a:spcPct val="20000"/>
              </a:spcBef>
              <a:spcAft>
                <a:spcPct val="50000"/>
              </a:spcAft>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Fantasies of death, such as “eternal sleep” or “reunion with family”</a:t>
            </a:r>
          </a:p>
          <a:p>
            <a:pPr marL="342900" indent="-342900">
              <a:lnSpc>
                <a:spcPct val="100000"/>
              </a:lnSpc>
              <a:spcBef>
                <a:spcPct val="20000"/>
              </a:spcBef>
              <a:spcAft>
                <a:spcPct val="50000"/>
              </a:spcAft>
              <a:buClr>
                <a:schemeClr val="accent2"/>
              </a:buClr>
              <a:buFontTx/>
              <a:buNone/>
            </a:pPr>
            <a:endParaRPr kumimoji="1" lang="en-US" sz="1800" b="1" u="sng" baseline="0">
              <a:solidFill>
                <a:schemeClr val="tx1"/>
              </a:solidFill>
              <a:effectLst>
                <a:outerShdw blurRad="38100" dist="38100" dir="2700000" algn="tl">
                  <a:srgbClr val="C0C0C0"/>
                </a:outerShdw>
              </a:effectLst>
            </a:endParaRPr>
          </a:p>
          <a:p>
            <a:pPr marL="342900" indent="-342900">
              <a:lnSpc>
                <a:spcPct val="100000"/>
              </a:lnSpc>
              <a:spcBef>
                <a:spcPct val="20000"/>
              </a:spcBef>
              <a:spcAft>
                <a:spcPct val="50000"/>
              </a:spcAft>
              <a:buClr>
                <a:schemeClr val="accent2"/>
              </a:buClr>
            </a:pPr>
            <a:r>
              <a:rPr kumimoji="1" lang="en-US" sz="1800" baseline="0">
                <a:solidFill>
                  <a:schemeClr val="tx1"/>
                </a:solidFill>
                <a:effectLst>
                  <a:outerShdw blurRad="38100" dist="38100" dir="2700000" algn="tl">
                    <a:srgbClr val="C0C0C0"/>
                  </a:outerShdw>
                </a:effectLst>
              </a:rPr>
              <a:t>Symptoms of agitation or motor restlessness</a:t>
            </a:r>
          </a:p>
          <a:p>
            <a:pPr marL="342900" indent="-342900" algn="r">
              <a:lnSpc>
                <a:spcPct val="100000"/>
              </a:lnSpc>
              <a:buClr>
                <a:schemeClr val="accent2"/>
              </a:buClr>
              <a:buFontTx/>
              <a:buNone/>
            </a:pPr>
            <a:endParaRPr kumimoji="1" lang="en-US" sz="1800" b="1" baseline="0">
              <a:solidFill>
                <a:srgbClr val="0000FF"/>
              </a:solidFill>
              <a:effectLst>
                <a:outerShdw blurRad="38100" dist="38100" dir="2700000" algn="tl">
                  <a:srgbClr val="C0C0C0"/>
                </a:outerShdw>
              </a:effectLst>
            </a:endParaRPr>
          </a:p>
        </p:txBody>
      </p:sp>
      <p:pic>
        <p:nvPicPr>
          <p:cNvPr id="239623" name="Picture 7" descr="gun 2 cro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445000" cy="4318000"/>
          </a:xfrm>
          <a:prstGeom prst="rect">
            <a:avLst/>
          </a:prstGeom>
          <a:noFill/>
          <a:extLst>
            <a:ext uri="{909E8E84-426E-40DD-AFC4-6F175D3DCCD1}">
              <a14:hiddenFill xmlns:a14="http://schemas.microsoft.com/office/drawing/2010/main">
                <a:solidFill>
                  <a:srgbClr val="FFFFFF"/>
                </a:solidFill>
              </a14:hiddenFill>
            </a:ext>
          </a:extLst>
        </p:spPr>
      </p:pic>
      <p:sp>
        <p:nvSpPr>
          <p:cNvPr id="239625" name="Rectangle 9"/>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indicate an impending act of violence following a threat</a:t>
            </a:r>
            <a:r>
              <a:rPr kumimoji="1" lang="en-US" sz="3600" baseline="0">
                <a:solidFill>
                  <a:schemeClr val="tx2"/>
                </a:solidFill>
                <a:effectLst>
                  <a:outerShdw blurRad="38100" dist="38100" dir="2700000" algn="tl">
                    <a:srgbClr val="C0C0C0"/>
                  </a:outerShdw>
                </a:effectLst>
                <a:latin typeface="Georgia" pitchFamily="18" charset="0"/>
              </a:rPr>
              <a:t> </a:t>
            </a:r>
          </a:p>
        </p:txBody>
      </p:sp>
      <p:sp>
        <p:nvSpPr>
          <p:cNvPr id="239626" name="Text Box 10"/>
          <p:cNvSpPr txBox="1">
            <a:spLocks noChangeArrowheads="1"/>
          </p:cNvSpPr>
          <p:nvPr/>
        </p:nvSpPr>
        <p:spPr bwMode="auto">
          <a:xfrm>
            <a:off x="277813" y="6613525"/>
            <a:ext cx="8866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rPr>
              <a:t>Copeland, R (2005). Adolescent and child urgent threat evaluation. Psychological Assessment Resources, LLC, Lutz, FL.                                        ACUTE </a:t>
            </a:r>
            <a:endParaRPr kumimoji="1" lang="en-US" sz="1400" baseline="0">
              <a:solidFill>
                <a:schemeClr val="tx1"/>
              </a:solidFill>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iterate type="wd">
                                    <p:tmPct val="5000"/>
                                  </p:iterate>
                                  <p:childTnLst>
                                    <p:set>
                                      <p:cBhvr>
                                        <p:cTn id="6" dur="1" fill="hold">
                                          <p:stCondLst>
                                            <p:cond delay="0"/>
                                          </p:stCondLst>
                                        </p:cTn>
                                        <p:tgtEl>
                                          <p:spTgt spid="239618"/>
                                        </p:tgtEl>
                                        <p:attrNameLst>
                                          <p:attrName>style.visibility</p:attrName>
                                        </p:attrNameLst>
                                      </p:cBhvr>
                                      <p:to>
                                        <p:strVal val="visible"/>
                                      </p:to>
                                    </p:set>
                                    <p:animEffect transition="in" filter="dissolve">
                                      <p:cBhvr>
                                        <p:cTn id="7" dur="500"/>
                                        <p:tgtEl>
                                          <p:spTgt spid="239618"/>
                                        </p:tgtEl>
                                      </p:cBhvr>
                                    </p:animEffect>
                                  </p:childTnLst>
                                </p:cTn>
                              </p:par>
                            </p:childTnLst>
                          </p:cTn>
                        </p:par>
                        <p:par>
                          <p:cTn id="8" fill="hold" nodeType="afterGroup">
                            <p:stCondLst>
                              <p:cond delay="550"/>
                            </p:stCondLst>
                            <p:childTnLst>
                              <p:par>
                                <p:cTn id="9" presetID="9" presetClass="entr" presetSubtype="0" fill="hold" grpId="0" nodeType="afterEffect">
                                  <p:stCondLst>
                                    <p:cond delay="0"/>
                                  </p:stCondLst>
                                  <p:iterate type="wd">
                                    <p:tmPct val="5000"/>
                                  </p:iterate>
                                  <p:childTnLst>
                                    <p:set>
                                      <p:cBhvr>
                                        <p:cTn id="10" dur="1" fill="hold">
                                          <p:stCondLst>
                                            <p:cond delay="0"/>
                                          </p:stCondLst>
                                        </p:cTn>
                                        <p:tgtEl>
                                          <p:spTgt spid="239625"/>
                                        </p:tgtEl>
                                        <p:attrNameLst>
                                          <p:attrName>style.visibility</p:attrName>
                                        </p:attrNameLst>
                                      </p:cBhvr>
                                      <p:to>
                                        <p:strVal val="visible"/>
                                      </p:to>
                                    </p:set>
                                    <p:animEffect transition="in" filter="dissolve">
                                      <p:cBhvr>
                                        <p:cTn id="11" dur="500"/>
                                        <p:tgtEl>
                                          <p:spTgt spid="239625"/>
                                        </p:tgtEl>
                                      </p:cBhvr>
                                    </p:animEffect>
                                  </p:childTnLst>
                                </p:cTn>
                              </p:par>
                            </p:childTnLst>
                          </p:cTn>
                        </p:par>
                        <p:par>
                          <p:cTn id="12" fill="hold" nodeType="afterGroup">
                            <p:stCondLst>
                              <p:cond delay="1275"/>
                            </p:stCondLst>
                            <p:childTnLst>
                              <p:par>
                                <p:cTn id="13" presetID="9" presetClass="entr" presetSubtype="0" fill="hold" grpId="0" nodeType="afterEffect">
                                  <p:stCondLst>
                                    <p:cond delay="0"/>
                                  </p:stCondLst>
                                  <p:iterate type="wd">
                                    <p:tmPct val="5000"/>
                                  </p:iterate>
                                  <p:childTnLst>
                                    <p:set>
                                      <p:cBhvr>
                                        <p:cTn id="14" dur="1" fill="hold">
                                          <p:stCondLst>
                                            <p:cond delay="0"/>
                                          </p:stCondLst>
                                        </p:cTn>
                                        <p:tgtEl>
                                          <p:spTgt spid="239619">
                                            <p:txEl>
                                              <p:pRg st="2" end="2"/>
                                            </p:txEl>
                                          </p:spTgt>
                                        </p:tgtEl>
                                        <p:attrNameLst>
                                          <p:attrName>style.visibility</p:attrName>
                                        </p:attrNameLst>
                                      </p:cBhvr>
                                      <p:to>
                                        <p:strVal val="visible"/>
                                      </p:to>
                                    </p:set>
                                    <p:animEffect transition="in" filter="dissolve">
                                      <p:cBhvr>
                                        <p:cTn id="15" dur="500"/>
                                        <p:tgtEl>
                                          <p:spTgt spid="239619">
                                            <p:txEl>
                                              <p:pRg st="2" end="2"/>
                                            </p:txEl>
                                          </p:spTgt>
                                        </p:tgtEl>
                                      </p:cBhvr>
                                    </p:animEffect>
                                  </p:childTnLst>
                                </p:cTn>
                              </p:par>
                            </p:childTnLst>
                          </p:cTn>
                        </p:par>
                        <p:par>
                          <p:cTn id="16" fill="hold" nodeType="afterGroup">
                            <p:stCondLst>
                              <p:cond delay="2025"/>
                            </p:stCondLst>
                            <p:childTnLst>
                              <p:par>
                                <p:cTn id="17" presetID="9" presetClass="entr" presetSubtype="0" fill="hold" grpId="0" nodeType="afterEffect">
                                  <p:stCondLst>
                                    <p:cond delay="500"/>
                                  </p:stCondLst>
                                  <p:iterate type="wd">
                                    <p:tmPct val="5000"/>
                                  </p:iterate>
                                  <p:childTnLst>
                                    <p:set>
                                      <p:cBhvr>
                                        <p:cTn id="18" dur="1" fill="hold">
                                          <p:stCondLst>
                                            <p:cond delay="0"/>
                                          </p:stCondLst>
                                        </p:cTn>
                                        <p:tgtEl>
                                          <p:spTgt spid="239619">
                                            <p:txEl>
                                              <p:pRg st="6" end="6"/>
                                            </p:txEl>
                                          </p:spTgt>
                                        </p:tgtEl>
                                        <p:attrNameLst>
                                          <p:attrName>style.visibility</p:attrName>
                                        </p:attrNameLst>
                                      </p:cBhvr>
                                      <p:to>
                                        <p:strVal val="visible"/>
                                      </p:to>
                                    </p:set>
                                    <p:animEffect transition="in" filter="dissolve">
                                      <p:cBhvr>
                                        <p:cTn id="19" dur="500"/>
                                        <p:tgtEl>
                                          <p:spTgt spid="239619">
                                            <p:txEl>
                                              <p:pRg st="6" end="6"/>
                                            </p:txEl>
                                          </p:spTgt>
                                        </p:tgtEl>
                                      </p:cBhvr>
                                    </p:animEffect>
                                  </p:childTnLst>
                                </p:cTn>
                              </p:par>
                            </p:childTnLst>
                          </p:cTn>
                        </p:par>
                        <p:par>
                          <p:cTn id="20" fill="hold" nodeType="afterGroup">
                            <p:stCondLst>
                              <p:cond delay="3150"/>
                            </p:stCondLst>
                            <p:childTnLst>
                              <p:par>
                                <p:cTn id="21" presetID="9" presetClass="entr" presetSubtype="0" fill="hold" grpId="0" nodeType="afterEffect">
                                  <p:stCondLst>
                                    <p:cond delay="500"/>
                                  </p:stCondLst>
                                  <p:iterate type="wd">
                                    <p:tmPct val="5000"/>
                                  </p:iterate>
                                  <p:childTnLst>
                                    <p:set>
                                      <p:cBhvr>
                                        <p:cTn id="22" dur="1" fill="hold">
                                          <p:stCondLst>
                                            <p:cond delay="0"/>
                                          </p:stCondLst>
                                        </p:cTn>
                                        <p:tgtEl>
                                          <p:spTgt spid="239619">
                                            <p:txEl>
                                              <p:pRg st="0" end="0"/>
                                            </p:txEl>
                                          </p:spTgt>
                                        </p:tgtEl>
                                        <p:attrNameLst>
                                          <p:attrName>style.visibility</p:attrName>
                                        </p:attrNameLst>
                                      </p:cBhvr>
                                      <p:to>
                                        <p:strVal val="visible"/>
                                      </p:to>
                                    </p:set>
                                    <p:animEffect transition="in" filter="dissolve">
                                      <p:cBhvr>
                                        <p:cTn id="23" dur="500"/>
                                        <p:tgtEl>
                                          <p:spTgt spid="239619">
                                            <p:txEl>
                                              <p:pRg st="0" end="0"/>
                                            </p:txEl>
                                          </p:spTgt>
                                        </p:tgtEl>
                                      </p:cBhvr>
                                    </p:animEffect>
                                  </p:childTnLst>
                                </p:cTn>
                              </p:par>
                            </p:childTnLst>
                          </p:cTn>
                        </p:par>
                        <p:par>
                          <p:cTn id="24" fill="hold" nodeType="afterGroup">
                            <p:stCondLst>
                              <p:cond delay="4475"/>
                            </p:stCondLst>
                            <p:childTnLst>
                              <p:par>
                                <p:cTn id="25" presetID="9" presetClass="entr" presetSubtype="0" fill="hold" grpId="0" nodeType="afterEffect">
                                  <p:stCondLst>
                                    <p:cond delay="500"/>
                                  </p:stCondLst>
                                  <p:iterate type="wd">
                                    <p:tmPct val="5000"/>
                                  </p:iterate>
                                  <p:childTnLst>
                                    <p:set>
                                      <p:cBhvr>
                                        <p:cTn id="26" dur="1" fill="hold">
                                          <p:stCondLst>
                                            <p:cond delay="0"/>
                                          </p:stCondLst>
                                        </p:cTn>
                                        <p:tgtEl>
                                          <p:spTgt spid="239619">
                                            <p:txEl>
                                              <p:pRg st="4" end="4"/>
                                            </p:txEl>
                                          </p:spTgt>
                                        </p:tgtEl>
                                        <p:attrNameLst>
                                          <p:attrName>style.visibility</p:attrName>
                                        </p:attrNameLst>
                                      </p:cBhvr>
                                      <p:to>
                                        <p:strVal val="visible"/>
                                      </p:to>
                                    </p:set>
                                    <p:animEffect transition="in" filter="dissolve">
                                      <p:cBhvr>
                                        <p:cTn id="27" dur="500"/>
                                        <p:tgtEl>
                                          <p:spTgt spid="239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1"/>
      <p:bldP spid="239619" grpId="0" uiExpand="1" build="p"/>
      <p:bldP spid="2396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6" name="Picture 6" descr="kid 2 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6400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45762" name="Rectangle 2"/>
          <p:cNvSpPr>
            <a:spLocks noGrp="1" noChangeArrowheads="1"/>
          </p:cNvSpPr>
          <p:nvPr>
            <p:ph type="title"/>
          </p:nvPr>
        </p:nvSpPr>
        <p:spPr>
          <a:xfrm>
            <a:off x="152400" y="381000"/>
            <a:ext cx="8991600" cy="685800"/>
          </a:xfrm>
        </p:spPr>
        <p:txBody>
          <a:bodyPr/>
          <a:lstStyle/>
          <a:p>
            <a:r>
              <a:rPr lang="en-US" sz="3600">
                <a:effectLst>
                  <a:outerShdw blurRad="38100" dist="38100" dir="2700000" algn="tl">
                    <a:srgbClr val="C0C0C0"/>
                  </a:outerShdw>
                </a:effectLst>
                <a:latin typeface="Georgia" pitchFamily="18" charset="0"/>
              </a:rPr>
              <a:t>Precipitating Factors Related to Impulsivity</a:t>
            </a:r>
          </a:p>
        </p:txBody>
      </p:sp>
      <p:sp>
        <p:nvSpPr>
          <p:cNvPr id="245763" name="Rectangle 3"/>
          <p:cNvSpPr>
            <a:spLocks noChangeArrowheads="1"/>
          </p:cNvSpPr>
          <p:nvPr/>
        </p:nvSpPr>
        <p:spPr bwMode="auto">
          <a:xfrm>
            <a:off x="5181600" y="1828800"/>
            <a:ext cx="3810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Presentation of agitation or motor restlessness</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Alcohol or drug abuse</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Actual or perceived social tensions</a:t>
            </a:r>
          </a:p>
          <a:p>
            <a:pPr marL="342900" indent="-342900">
              <a:lnSpc>
                <a:spcPct val="100000"/>
              </a:lnSpc>
              <a:spcBef>
                <a:spcPct val="20000"/>
              </a:spcBef>
              <a:buClr>
                <a:schemeClr val="accent2"/>
              </a:buClr>
              <a:buFontTx/>
              <a:buNone/>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buFontTx/>
              <a:buNone/>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Result of threat to self-esteem and/or humiliation</a:t>
            </a:r>
          </a:p>
        </p:txBody>
      </p:sp>
      <p:sp>
        <p:nvSpPr>
          <p:cNvPr id="245767" name="_s1028"/>
          <p:cNvSpPr>
            <a:spLocks noChangeArrowheads="1" noTextEdit="1"/>
          </p:cNvSpPr>
          <p:nvPr/>
        </p:nvSpPr>
        <p:spPr bwMode="auto">
          <a:xfrm>
            <a:off x="8153400" y="2438400"/>
            <a:ext cx="1543050" cy="1546225"/>
          </a:xfrm>
          <a:prstGeom prst="ellipse">
            <a:avLst/>
          </a:prstGeom>
          <a:solidFill>
            <a:schemeClr val="accent2">
              <a:alpha val="50000"/>
            </a:schemeClr>
          </a:solidFill>
          <a:ln w="4670">
            <a:solidFill>
              <a:schemeClr val="accent2"/>
            </a:solidFill>
            <a:round/>
            <a:headEnd/>
            <a:tailEnd/>
          </a:ln>
        </p:spPr>
        <p:txBody>
          <a:bodyPr anchor="ctr"/>
          <a:lstStyle/>
          <a:p>
            <a:endParaRPr lang="en-US"/>
          </a:p>
        </p:txBody>
      </p:sp>
      <p:sp>
        <p:nvSpPr>
          <p:cNvPr id="245768" name="Rectangle 8"/>
          <p:cNvSpPr>
            <a:spLocks noChangeArrowheads="1"/>
          </p:cNvSpPr>
          <p:nvPr/>
        </p:nvSpPr>
        <p:spPr bwMode="auto">
          <a:xfrm>
            <a:off x="3048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that increase the risk following a threat of violence</a:t>
            </a:r>
            <a:r>
              <a:rPr kumimoji="1" lang="en-US" sz="3600" baseline="0">
                <a:solidFill>
                  <a:schemeClr val="tx2"/>
                </a:solidFill>
                <a:effectLst>
                  <a:outerShdw blurRad="38100" dist="38100" dir="2700000" algn="tl">
                    <a:srgbClr val="C0C0C0"/>
                  </a:outerShdw>
                </a:effectLst>
                <a:latin typeface="Georgia" pitchFamily="18" charset="0"/>
              </a:rPr>
              <a:t> </a:t>
            </a:r>
          </a:p>
        </p:txBody>
      </p:sp>
      <p:sp>
        <p:nvSpPr>
          <p:cNvPr id="245769" name="Text Box 9"/>
          <p:cNvSpPr txBox="1">
            <a:spLocks noChangeArrowheads="1"/>
          </p:cNvSpPr>
          <p:nvPr/>
        </p:nvSpPr>
        <p:spPr bwMode="auto">
          <a:xfrm>
            <a:off x="277813" y="6613525"/>
            <a:ext cx="8866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rPr>
              <a:t>Copeland, R (2005). Adolescent and child urgent threat evaluation. Psychological Assessment Resources, LLC, Lutz, FL.                                        ACUTE </a:t>
            </a:r>
            <a:endParaRPr kumimoji="1" lang="en-US" sz="1400" baseline="0">
              <a:solidFill>
                <a:schemeClr val="tx1"/>
              </a:solidFill>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iterate type="wd">
                                    <p:tmPct val="5000"/>
                                  </p:iterate>
                                  <p:childTnLst>
                                    <p:set>
                                      <p:cBhvr>
                                        <p:cTn id="6" dur="1" fill="hold">
                                          <p:stCondLst>
                                            <p:cond delay="0"/>
                                          </p:stCondLst>
                                        </p:cTn>
                                        <p:tgtEl>
                                          <p:spTgt spid="245762"/>
                                        </p:tgtEl>
                                        <p:attrNameLst>
                                          <p:attrName>style.visibility</p:attrName>
                                        </p:attrNameLst>
                                      </p:cBhvr>
                                      <p:to>
                                        <p:strVal val="visible"/>
                                      </p:to>
                                    </p:set>
                                    <p:animEffect transition="in" filter="dissolve">
                                      <p:cBhvr>
                                        <p:cTn id="7" dur="500"/>
                                        <p:tgtEl>
                                          <p:spTgt spid="245762"/>
                                        </p:tgtEl>
                                      </p:cBhvr>
                                    </p:animEffect>
                                  </p:childTnLst>
                                </p:cTn>
                              </p:par>
                              <p:par>
                                <p:cTn id="8" presetID="9" presetClass="entr" presetSubtype="0" fill="hold" grpId="0" nodeType="withEffect">
                                  <p:stCondLst>
                                    <p:cond delay="0"/>
                                  </p:stCondLst>
                                  <p:iterate type="wd">
                                    <p:tmPct val="5000"/>
                                  </p:iterate>
                                  <p:childTnLst>
                                    <p:set>
                                      <p:cBhvr>
                                        <p:cTn id="9" dur="1" fill="hold">
                                          <p:stCondLst>
                                            <p:cond delay="0"/>
                                          </p:stCondLst>
                                        </p:cTn>
                                        <p:tgtEl>
                                          <p:spTgt spid="245768"/>
                                        </p:tgtEl>
                                        <p:attrNameLst>
                                          <p:attrName>style.visibility</p:attrName>
                                        </p:attrNameLst>
                                      </p:cBhvr>
                                      <p:to>
                                        <p:strVal val="visible"/>
                                      </p:to>
                                    </p:set>
                                    <p:animEffect transition="in" filter="dissolve">
                                      <p:cBhvr>
                                        <p:cTn id="10" dur="500"/>
                                        <p:tgtEl>
                                          <p:spTgt spid="245768"/>
                                        </p:tgtEl>
                                      </p:cBhvr>
                                    </p:animEffect>
                                  </p:childTnLst>
                                </p:cTn>
                              </p:par>
                            </p:childTnLst>
                          </p:cTn>
                        </p:par>
                        <p:par>
                          <p:cTn id="11" fill="hold" nodeType="afterGroup">
                            <p:stCondLst>
                              <p:cond delay="725"/>
                            </p:stCondLst>
                            <p:childTnLst>
                              <p:par>
                                <p:cTn id="12" presetID="9" presetClass="entr" presetSubtype="0" fill="hold" grpId="0" nodeType="afterEffect">
                                  <p:stCondLst>
                                    <p:cond delay="0"/>
                                  </p:stCondLst>
                                  <p:iterate type="wd">
                                    <p:tmPct val="5000"/>
                                  </p:iterate>
                                  <p:childTnLst>
                                    <p:set>
                                      <p:cBhvr>
                                        <p:cTn id="13" dur="1" fill="hold">
                                          <p:stCondLst>
                                            <p:cond delay="0"/>
                                          </p:stCondLst>
                                        </p:cTn>
                                        <p:tgtEl>
                                          <p:spTgt spid="245763">
                                            <p:txEl>
                                              <p:pRg st="0" end="0"/>
                                            </p:txEl>
                                          </p:spTgt>
                                        </p:tgtEl>
                                        <p:attrNameLst>
                                          <p:attrName>style.visibility</p:attrName>
                                        </p:attrNameLst>
                                      </p:cBhvr>
                                      <p:to>
                                        <p:strVal val="visible"/>
                                      </p:to>
                                    </p:set>
                                    <p:animEffect transition="in" filter="dissolve">
                                      <p:cBhvr>
                                        <p:cTn id="14" dur="500"/>
                                        <p:tgtEl>
                                          <p:spTgt spid="245763">
                                            <p:txEl>
                                              <p:pRg st="0" end="0"/>
                                            </p:txEl>
                                          </p:spTgt>
                                        </p:tgtEl>
                                      </p:cBhvr>
                                    </p:animEffect>
                                  </p:childTnLst>
                                </p:cTn>
                              </p:par>
                            </p:childTnLst>
                          </p:cTn>
                        </p:par>
                        <p:par>
                          <p:cTn id="15" fill="hold" nodeType="afterGroup">
                            <p:stCondLst>
                              <p:cond delay="1350"/>
                            </p:stCondLst>
                            <p:childTnLst>
                              <p:par>
                                <p:cTn id="16" presetID="9" presetClass="entr" presetSubtype="0" fill="hold" grpId="0" nodeType="afterEffect">
                                  <p:stCondLst>
                                    <p:cond delay="0"/>
                                  </p:stCondLst>
                                  <p:iterate type="wd">
                                    <p:tmPct val="5000"/>
                                  </p:iterate>
                                  <p:childTnLst>
                                    <p:set>
                                      <p:cBhvr>
                                        <p:cTn id="17" dur="1" fill="hold">
                                          <p:stCondLst>
                                            <p:cond delay="0"/>
                                          </p:stCondLst>
                                        </p:cTn>
                                        <p:tgtEl>
                                          <p:spTgt spid="245763">
                                            <p:txEl>
                                              <p:pRg st="3" end="3"/>
                                            </p:txEl>
                                          </p:spTgt>
                                        </p:tgtEl>
                                        <p:attrNameLst>
                                          <p:attrName>style.visibility</p:attrName>
                                        </p:attrNameLst>
                                      </p:cBhvr>
                                      <p:to>
                                        <p:strVal val="visible"/>
                                      </p:to>
                                    </p:set>
                                    <p:animEffect transition="in" filter="dissolve">
                                      <p:cBhvr>
                                        <p:cTn id="18" dur="500"/>
                                        <p:tgtEl>
                                          <p:spTgt spid="245763">
                                            <p:txEl>
                                              <p:pRg st="3" end="3"/>
                                            </p:txEl>
                                          </p:spTgt>
                                        </p:tgtEl>
                                      </p:cBhvr>
                                    </p:animEffect>
                                  </p:childTnLst>
                                </p:cTn>
                              </p:par>
                            </p:childTnLst>
                          </p:cTn>
                        </p:par>
                        <p:par>
                          <p:cTn id="19" fill="hold" nodeType="afterGroup">
                            <p:stCondLst>
                              <p:cond delay="1925"/>
                            </p:stCondLst>
                            <p:childTnLst>
                              <p:par>
                                <p:cTn id="20" presetID="9" presetClass="entr" presetSubtype="0" fill="hold" grpId="0" nodeType="afterEffect">
                                  <p:stCondLst>
                                    <p:cond delay="0"/>
                                  </p:stCondLst>
                                  <p:iterate type="wd">
                                    <p:tmPct val="5000"/>
                                  </p:iterate>
                                  <p:childTnLst>
                                    <p:set>
                                      <p:cBhvr>
                                        <p:cTn id="21" dur="1" fill="hold">
                                          <p:stCondLst>
                                            <p:cond delay="0"/>
                                          </p:stCondLst>
                                        </p:cTn>
                                        <p:tgtEl>
                                          <p:spTgt spid="245763">
                                            <p:txEl>
                                              <p:pRg st="6" end="6"/>
                                            </p:txEl>
                                          </p:spTgt>
                                        </p:tgtEl>
                                        <p:attrNameLst>
                                          <p:attrName>style.visibility</p:attrName>
                                        </p:attrNameLst>
                                      </p:cBhvr>
                                      <p:to>
                                        <p:strVal val="visible"/>
                                      </p:to>
                                    </p:set>
                                    <p:animEffect transition="in" filter="dissolve">
                                      <p:cBhvr>
                                        <p:cTn id="22" dur="500"/>
                                        <p:tgtEl>
                                          <p:spTgt spid="245763">
                                            <p:txEl>
                                              <p:pRg st="6" end="6"/>
                                            </p:txEl>
                                          </p:spTgt>
                                        </p:tgtEl>
                                      </p:cBhvr>
                                    </p:animEffect>
                                  </p:childTnLst>
                                </p:cTn>
                              </p:par>
                            </p:childTnLst>
                          </p:cTn>
                        </p:par>
                        <p:par>
                          <p:cTn id="23" fill="hold" nodeType="afterGroup">
                            <p:stCondLst>
                              <p:cond delay="2525"/>
                            </p:stCondLst>
                            <p:childTnLst>
                              <p:par>
                                <p:cTn id="24" presetID="9" presetClass="entr" presetSubtype="0" fill="hold" grpId="0" nodeType="afterEffect">
                                  <p:stCondLst>
                                    <p:cond delay="0"/>
                                  </p:stCondLst>
                                  <p:iterate type="wd">
                                    <p:tmPct val="5000"/>
                                  </p:iterate>
                                  <p:childTnLst>
                                    <p:set>
                                      <p:cBhvr>
                                        <p:cTn id="25" dur="1" fill="hold">
                                          <p:stCondLst>
                                            <p:cond delay="0"/>
                                          </p:stCondLst>
                                        </p:cTn>
                                        <p:tgtEl>
                                          <p:spTgt spid="245763">
                                            <p:txEl>
                                              <p:pRg st="9" end="9"/>
                                            </p:txEl>
                                          </p:spTgt>
                                        </p:tgtEl>
                                        <p:attrNameLst>
                                          <p:attrName>style.visibility</p:attrName>
                                        </p:attrNameLst>
                                      </p:cBhvr>
                                      <p:to>
                                        <p:strVal val="visible"/>
                                      </p:to>
                                    </p:set>
                                    <p:animEffect transition="in" filter="dissolve">
                                      <p:cBhvr>
                                        <p:cTn id="26" dur="500"/>
                                        <p:tgtEl>
                                          <p:spTgt spid="2457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1"/>
      <p:bldP spid="245763" grpId="0" uiExpand="1" build="p"/>
      <p:bldP spid="2457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152400" y="533400"/>
            <a:ext cx="8991600" cy="685800"/>
          </a:xfrm>
        </p:spPr>
        <p:txBody>
          <a:bodyPr/>
          <a:lstStyle/>
          <a:p>
            <a:r>
              <a:rPr lang="en-US" sz="3000" b="1">
                <a:effectLst>
                  <a:outerShdw blurRad="38100" dist="38100" dir="2700000" algn="tl">
                    <a:srgbClr val="C0C0C0"/>
                  </a:outerShdw>
                </a:effectLst>
                <a:latin typeface="Georgia" pitchFamily="18" charset="0"/>
              </a:rPr>
              <a:t>Adolescent  &amp; Child Urgent Treat Evaluation</a:t>
            </a:r>
          </a:p>
        </p:txBody>
      </p:sp>
      <p:sp>
        <p:nvSpPr>
          <p:cNvPr id="405507" name="Rectangle 3"/>
          <p:cNvSpPr>
            <a:spLocks noGrp="1" noChangeArrowheads="1"/>
          </p:cNvSpPr>
          <p:nvPr>
            <p:ph type="body" idx="1"/>
          </p:nvPr>
        </p:nvSpPr>
        <p:spPr>
          <a:xfrm>
            <a:off x="0" y="1828800"/>
            <a:ext cx="9144000" cy="4591050"/>
          </a:xfrm>
        </p:spPr>
        <p:txBody>
          <a:bodyPr/>
          <a:lstStyle/>
          <a:p>
            <a:pPr>
              <a:lnSpc>
                <a:spcPct val="80000"/>
              </a:lnSpc>
              <a:spcBef>
                <a:spcPct val="0"/>
              </a:spcBef>
              <a:buFontTx/>
              <a:buChar char="•"/>
            </a:pPr>
            <a:r>
              <a:rPr lang="en-US" sz="1600" b="1">
                <a:solidFill>
                  <a:schemeClr val="tx2"/>
                </a:solidFill>
              </a:rPr>
              <a:t>           </a:t>
            </a:r>
            <a:r>
              <a:rPr lang="en-US" sz="1600">
                <a:solidFill>
                  <a:schemeClr val="tx2"/>
                </a:solidFill>
              </a:rPr>
              <a:t>   </a:t>
            </a:r>
            <a:r>
              <a:rPr lang="en-US" sz="1600">
                <a:solidFill>
                  <a:schemeClr val="tx2"/>
                </a:solidFill>
                <a:effectLst>
                  <a:outerShdw blurRad="38100" dist="38100" dir="2700000" algn="tl">
                    <a:srgbClr val="C0C0C0"/>
                  </a:outerShdw>
                </a:effectLst>
              </a:rPr>
              <a:t>27-item structured to identify risk for near-future violence (e.g., hours to days).</a:t>
            </a:r>
          </a:p>
          <a:p>
            <a:pPr>
              <a:lnSpc>
                <a:spcPct val="80000"/>
              </a:lnSpc>
              <a:spcBef>
                <a:spcPct val="0"/>
              </a:spcBef>
              <a:buFontTx/>
              <a:buNone/>
            </a:pPr>
            <a:r>
              <a:rPr lang="en-US" sz="1600">
                <a:solidFill>
                  <a:schemeClr val="tx2"/>
                </a:solidFill>
                <a:effectLst>
                  <a:outerShdw blurRad="38100" dist="38100" dir="2700000" algn="tl">
                    <a:srgbClr val="C0C0C0"/>
                  </a:outerShdw>
                </a:effectLst>
              </a:rPr>
              <a:t> </a:t>
            </a:r>
          </a:p>
          <a:p>
            <a:pPr>
              <a:lnSpc>
                <a:spcPct val="80000"/>
              </a:lnSpc>
              <a:spcBef>
                <a:spcPct val="0"/>
              </a:spcBef>
              <a:buFontTx/>
              <a:buChar char="•"/>
            </a:pPr>
            <a:r>
              <a:rPr lang="en-US" sz="1600" b="1">
                <a:solidFill>
                  <a:schemeClr val="tx2"/>
                </a:solidFill>
                <a:effectLst>
                  <a:outerShdw blurRad="38100" dist="38100" dir="2700000" algn="tl">
                    <a:srgbClr val="C0C0C0"/>
                  </a:outerShdw>
                </a:effectLst>
              </a:rPr>
              <a:t>                        </a:t>
            </a:r>
            <a:r>
              <a:rPr lang="en-US" sz="1600">
                <a:solidFill>
                  <a:schemeClr val="tx2"/>
                </a:solidFill>
                <a:effectLst>
                  <a:outerShdw blurRad="38100" dist="38100" dir="2700000" algn="tl">
                    <a:srgbClr val="C0C0C0"/>
                  </a:outerShdw>
                </a:effectLst>
              </a:rPr>
              <a:t>     542 children and adolescents ages 8-18 years in four study groups: </a:t>
            </a:r>
          </a:p>
          <a:p>
            <a:pPr lvl="1">
              <a:lnSpc>
                <a:spcPct val="80000"/>
              </a:lnSpc>
              <a:spcBef>
                <a:spcPct val="0"/>
              </a:spcBef>
              <a:buFontTx/>
              <a:buNone/>
            </a:pPr>
            <a:r>
              <a:rPr lang="en-US" sz="1600">
                <a:solidFill>
                  <a:schemeClr val="tx2"/>
                </a:solidFill>
                <a:effectLst>
                  <a:outerShdw blurRad="38100" dist="38100" dir="2700000" algn="tl">
                    <a:srgbClr val="C0C0C0"/>
                  </a:outerShdw>
                </a:effectLst>
              </a:rPr>
              <a:t>       (a) Non-Threat, (b) Suicide Threat, (c) Homicide Threat, and (d) Homicide-Suicide Threat</a:t>
            </a:r>
          </a:p>
          <a:p>
            <a:pPr>
              <a:lnSpc>
                <a:spcPct val="80000"/>
              </a:lnSpc>
              <a:spcBef>
                <a:spcPct val="0"/>
              </a:spcBef>
              <a:buFontTx/>
              <a:buChar char="•"/>
            </a:pPr>
            <a:endParaRPr lang="en-US" sz="1600" b="1">
              <a:solidFill>
                <a:schemeClr val="tx2"/>
              </a:solidFill>
              <a:effectLst>
                <a:outerShdw blurRad="38100" dist="38100" dir="2700000" algn="tl">
                  <a:srgbClr val="C0C0C0"/>
                </a:outerShdw>
              </a:effectLst>
            </a:endParaRPr>
          </a:p>
          <a:p>
            <a:pPr>
              <a:lnSpc>
                <a:spcPct val="80000"/>
              </a:lnSpc>
              <a:spcBef>
                <a:spcPct val="0"/>
              </a:spcBef>
              <a:buFontTx/>
              <a:buChar char="•"/>
            </a:pPr>
            <a:r>
              <a:rPr lang="en-US" sz="1600" b="1">
                <a:solidFill>
                  <a:schemeClr val="tx2"/>
                </a:solidFill>
                <a:effectLst>
                  <a:outerShdw blurRad="38100" dist="38100" dir="2700000" algn="tl">
                    <a:srgbClr val="C0C0C0"/>
                  </a:outerShdw>
                </a:effectLst>
              </a:rPr>
              <a:t>                                     </a:t>
            </a:r>
            <a:r>
              <a:rPr lang="en-US" sz="1600">
                <a:solidFill>
                  <a:schemeClr val="tx2"/>
                </a:solidFill>
                <a:effectLst>
                  <a:outerShdw blurRad="38100" dist="38100" dir="2700000" algn="tl">
                    <a:srgbClr val="C0C0C0"/>
                  </a:outerShdw>
                </a:effectLst>
              </a:rPr>
              <a:t>moderate to high for cluster scores, Total score alpha coefficients                                                                                                       	ranging from .70-.85.</a:t>
            </a:r>
          </a:p>
          <a:p>
            <a:pPr>
              <a:lnSpc>
                <a:spcPct val="80000"/>
              </a:lnSpc>
              <a:spcBef>
                <a:spcPct val="0"/>
              </a:spcBef>
              <a:buFontTx/>
              <a:buChar char="•"/>
            </a:pPr>
            <a:endParaRPr lang="en-US" sz="1600" b="1">
              <a:solidFill>
                <a:schemeClr val="tx2"/>
              </a:solidFill>
              <a:effectLst>
                <a:outerShdw blurRad="38100" dist="38100" dir="2700000" algn="tl">
                  <a:srgbClr val="C0C0C0"/>
                </a:outerShdw>
              </a:effectLst>
            </a:endParaRPr>
          </a:p>
          <a:p>
            <a:pPr>
              <a:lnSpc>
                <a:spcPct val="80000"/>
              </a:lnSpc>
              <a:spcBef>
                <a:spcPct val="0"/>
              </a:spcBef>
              <a:buFontTx/>
              <a:buChar char="•"/>
            </a:pPr>
            <a:r>
              <a:rPr lang="en-US" sz="1600" b="1">
                <a:solidFill>
                  <a:schemeClr val="tx2"/>
                </a:solidFill>
                <a:effectLst>
                  <a:outerShdw blurRad="38100" dist="38100" dir="2700000" algn="tl">
                    <a:srgbClr val="C0C0C0"/>
                  </a:outerShdw>
                </a:effectLst>
              </a:rPr>
              <a:t>                                       </a:t>
            </a:r>
            <a:r>
              <a:rPr lang="en-US" sz="1600">
                <a:solidFill>
                  <a:schemeClr val="tx2"/>
                </a:solidFill>
                <a:effectLst>
                  <a:outerShdw blurRad="38100" dist="38100" dir="2700000" algn="tl">
                    <a:srgbClr val="C0C0C0"/>
                  </a:outerShdw>
                </a:effectLst>
              </a:rPr>
              <a:t>clusters ranging from .74-.99; Total score .94</a:t>
            </a:r>
            <a:r>
              <a:rPr lang="en-US" sz="1600" b="1">
                <a:solidFill>
                  <a:schemeClr val="tx2"/>
                </a:solidFill>
                <a:effectLst>
                  <a:outerShdw blurRad="38100" dist="38100" dir="2700000" algn="tl">
                    <a:srgbClr val="C0C0C0"/>
                  </a:outerShdw>
                </a:effectLst>
              </a:rPr>
              <a:t> </a:t>
            </a:r>
          </a:p>
          <a:p>
            <a:pPr>
              <a:lnSpc>
                <a:spcPct val="80000"/>
              </a:lnSpc>
              <a:spcBef>
                <a:spcPct val="0"/>
              </a:spcBef>
              <a:buFontTx/>
              <a:buChar char="•"/>
            </a:pPr>
            <a:endParaRPr lang="en-US" sz="1600" b="1">
              <a:solidFill>
                <a:schemeClr val="tx2"/>
              </a:solidFill>
              <a:effectLst>
                <a:outerShdw blurRad="38100" dist="38100" dir="2700000" algn="tl">
                  <a:srgbClr val="C0C0C0"/>
                </a:outerShdw>
              </a:effectLst>
            </a:endParaRPr>
          </a:p>
          <a:p>
            <a:pPr>
              <a:lnSpc>
                <a:spcPct val="80000"/>
              </a:lnSpc>
              <a:spcBef>
                <a:spcPct val="0"/>
              </a:spcBef>
              <a:buFontTx/>
              <a:buChar char="•"/>
            </a:pPr>
            <a:r>
              <a:rPr lang="en-US" sz="1600" b="1">
                <a:solidFill>
                  <a:schemeClr val="tx2"/>
                </a:solidFill>
                <a:effectLst>
                  <a:outerShdw blurRad="38100" dist="38100" dir="2700000" algn="tl">
                    <a:srgbClr val="C0C0C0"/>
                  </a:outerShdw>
                </a:effectLst>
              </a:rPr>
              <a:t>                     </a:t>
            </a:r>
            <a:r>
              <a:rPr lang="en-US" sz="1600">
                <a:solidFill>
                  <a:schemeClr val="tx2"/>
                </a:solidFill>
                <a:effectLst>
                  <a:outerShdw blurRad="38100" dist="38100" dir="2700000" algn="tl">
                    <a:srgbClr val="C0C0C0"/>
                  </a:outerShdw>
                </a:effectLst>
              </a:rPr>
              <a:t>.71-.97 over a period of 24 to 48 hours.</a:t>
            </a:r>
          </a:p>
          <a:p>
            <a:pPr>
              <a:lnSpc>
                <a:spcPct val="80000"/>
              </a:lnSpc>
              <a:spcBef>
                <a:spcPct val="0"/>
              </a:spcBef>
              <a:buFontTx/>
              <a:buChar char="•"/>
            </a:pPr>
            <a:endParaRPr lang="en-US" sz="1600" b="1">
              <a:solidFill>
                <a:schemeClr val="tx2"/>
              </a:solidFill>
              <a:effectLst>
                <a:outerShdw blurRad="38100" dist="38100" dir="2700000" algn="tl">
                  <a:srgbClr val="C0C0C0"/>
                </a:outerShdw>
              </a:effectLst>
            </a:endParaRPr>
          </a:p>
          <a:p>
            <a:pPr>
              <a:lnSpc>
                <a:spcPct val="80000"/>
              </a:lnSpc>
              <a:spcBef>
                <a:spcPct val="0"/>
              </a:spcBef>
              <a:buFontTx/>
              <a:buChar char="•"/>
            </a:pPr>
            <a:r>
              <a:rPr lang="en-US" sz="1600" b="1">
                <a:solidFill>
                  <a:schemeClr val="tx2"/>
                </a:solidFill>
                <a:effectLst>
                  <a:outerShdw blurRad="38100" dist="38100" dir="2700000" algn="tl">
                    <a:srgbClr val="C0C0C0"/>
                  </a:outerShdw>
                </a:effectLst>
              </a:rPr>
              <a:t>                                                                 </a:t>
            </a:r>
            <a:r>
              <a:rPr lang="en-US" sz="1600">
                <a:solidFill>
                  <a:schemeClr val="tx2"/>
                </a:solidFill>
                <a:effectLst>
                  <a:outerShdw blurRad="38100" dist="38100" dir="2700000" algn="tl">
                    <a:srgbClr val="C0C0C0"/>
                  </a:outerShdw>
                </a:effectLst>
              </a:rPr>
              <a:t>demonstrated via Clinical Assessment of 	Depression™ (CAD™), the Children's Depression Inventory (CDI), and the Suicide 	Ideation Questionnaire (SIQ).</a:t>
            </a:r>
          </a:p>
          <a:p>
            <a:pPr>
              <a:lnSpc>
                <a:spcPct val="80000"/>
              </a:lnSpc>
              <a:spcBef>
                <a:spcPct val="0"/>
              </a:spcBef>
              <a:buFontTx/>
              <a:buChar char="•"/>
            </a:pPr>
            <a:endParaRPr lang="en-US" sz="1600" b="1">
              <a:solidFill>
                <a:schemeClr val="tx2"/>
              </a:solidFill>
              <a:effectLst>
                <a:outerShdw blurRad="38100" dist="38100" dir="2700000" algn="tl">
                  <a:srgbClr val="C0C0C0"/>
                </a:outerShdw>
              </a:effectLst>
            </a:endParaRPr>
          </a:p>
          <a:p>
            <a:pPr>
              <a:lnSpc>
                <a:spcPct val="80000"/>
              </a:lnSpc>
              <a:spcBef>
                <a:spcPct val="0"/>
              </a:spcBef>
              <a:buFontTx/>
              <a:buChar char="•"/>
            </a:pPr>
            <a:r>
              <a:rPr lang="en-US" sz="1600" b="1">
                <a:solidFill>
                  <a:schemeClr val="tx2"/>
                </a:solidFill>
                <a:effectLst>
                  <a:outerShdw blurRad="38100" dist="38100" dir="2700000" algn="tl">
                    <a:srgbClr val="C0C0C0"/>
                  </a:outerShdw>
                </a:effectLst>
              </a:rPr>
              <a:t>                                             </a:t>
            </a:r>
            <a:r>
              <a:rPr lang="en-US" sz="1600">
                <a:solidFill>
                  <a:schemeClr val="tx2"/>
                </a:solidFill>
                <a:effectLst>
                  <a:outerShdw blurRad="38100" dist="38100" dir="2700000" algn="tl">
                    <a:srgbClr val="C0C0C0"/>
                  </a:outerShdw>
                </a:effectLst>
              </a:rPr>
              <a:t>demonstrated in age-matched psychiatric group (</a:t>
            </a:r>
            <a:r>
              <a:rPr lang="en-US" sz="1600" i="1">
                <a:solidFill>
                  <a:schemeClr val="tx2"/>
                </a:solidFill>
                <a:effectLst>
                  <a:outerShdw blurRad="38100" dist="38100" dir="2700000" algn="tl">
                    <a:srgbClr val="C0C0C0"/>
                  </a:outerShdw>
                </a:effectLst>
              </a:rPr>
              <a:t>n</a:t>
            </a:r>
            <a:r>
              <a:rPr lang="en-US" sz="1600">
                <a:solidFill>
                  <a:schemeClr val="tx2"/>
                </a:solidFill>
                <a:effectLst>
                  <a:outerShdw blurRad="38100" dist="38100" dir="2700000" algn="tl">
                    <a:srgbClr val="C0C0C0"/>
                  </a:outerShdw>
                </a:effectLst>
              </a:rPr>
              <a:t> = 70) who 	were not at risk for violence.</a:t>
            </a:r>
          </a:p>
          <a:p>
            <a:pPr>
              <a:lnSpc>
                <a:spcPct val="80000"/>
              </a:lnSpc>
              <a:spcBef>
                <a:spcPct val="0"/>
              </a:spcBef>
              <a:buFontTx/>
              <a:buNone/>
            </a:pPr>
            <a:endParaRPr lang="en-US" sz="1600">
              <a:solidFill>
                <a:schemeClr val="tx2"/>
              </a:solidFill>
              <a:effectLst>
                <a:outerShdw blurRad="38100" dist="38100" dir="2700000" algn="tl">
                  <a:srgbClr val="C0C0C0"/>
                </a:outerShdw>
              </a:effectLst>
            </a:endParaRPr>
          </a:p>
          <a:p>
            <a:pPr>
              <a:lnSpc>
                <a:spcPct val="80000"/>
              </a:lnSpc>
              <a:buFontTx/>
              <a:buChar char="•"/>
            </a:pPr>
            <a:r>
              <a:rPr lang="en-US" sz="1600" b="1">
                <a:solidFill>
                  <a:schemeClr val="tx2"/>
                </a:solidFill>
                <a:effectLst>
                  <a:outerShdw blurRad="38100" dist="38100" dir="2700000" algn="tl">
                    <a:srgbClr val="C0C0C0"/>
                  </a:outerShdw>
                </a:effectLst>
              </a:rPr>
              <a:t>                                              </a:t>
            </a:r>
            <a:r>
              <a:rPr lang="en-US" sz="1600">
                <a:solidFill>
                  <a:schemeClr val="tx2"/>
                </a:solidFill>
                <a:effectLst>
                  <a:outerShdw blurRad="38100" dist="38100" dir="2700000" algn="tl">
                    <a:srgbClr val="C0C0C0"/>
                  </a:outerShdw>
                </a:effectLst>
              </a:rPr>
              <a:t>  school psychologist, guidance counselor, clinical social worker.</a:t>
            </a:r>
          </a:p>
          <a:p>
            <a:pPr>
              <a:lnSpc>
                <a:spcPct val="80000"/>
              </a:lnSpc>
              <a:buFontTx/>
              <a:buChar char="•"/>
            </a:pPr>
            <a:endParaRPr lang="en-US" sz="1600" b="1">
              <a:solidFill>
                <a:schemeClr val="tx2"/>
              </a:solidFill>
              <a:effectLst>
                <a:outerShdw blurRad="38100" dist="38100" dir="2700000" algn="tl">
                  <a:srgbClr val="C0C0C0"/>
                </a:outerShdw>
              </a:effectLst>
            </a:endParaRPr>
          </a:p>
          <a:p>
            <a:pPr>
              <a:lnSpc>
                <a:spcPct val="80000"/>
              </a:lnSpc>
              <a:buFontTx/>
              <a:buChar char="•"/>
            </a:pPr>
            <a:r>
              <a:rPr lang="en-US" sz="1600" b="1">
                <a:solidFill>
                  <a:schemeClr val="tx2"/>
                </a:solidFill>
                <a:effectLst>
                  <a:outerShdw blurRad="38100" dist="38100" dir="2700000" algn="tl">
                    <a:srgbClr val="C0C0C0"/>
                  </a:outerShdw>
                </a:effectLst>
              </a:rPr>
              <a:t>                            </a:t>
            </a:r>
            <a:r>
              <a:rPr lang="en-US" sz="1600">
                <a:solidFill>
                  <a:schemeClr val="tx2"/>
                </a:solidFill>
                <a:effectLst>
                  <a:outerShdw blurRad="38100" dist="38100" dir="2700000" algn="tl">
                    <a:srgbClr val="C0C0C0"/>
                  </a:outerShdw>
                </a:effectLst>
              </a:rPr>
              <a:t> (20 minutes) Rating form, Professional manual.</a:t>
            </a:r>
            <a:endParaRPr lang="en-US" sz="1400">
              <a:solidFill>
                <a:schemeClr val="tx2"/>
              </a:solidFill>
              <a:effectLst>
                <a:outerShdw blurRad="38100" dist="38100" dir="2700000" algn="tl">
                  <a:srgbClr val="C0C0C0"/>
                </a:outerShdw>
              </a:effectLst>
            </a:endParaRPr>
          </a:p>
        </p:txBody>
      </p:sp>
      <p:sp>
        <p:nvSpPr>
          <p:cNvPr id="405508" name="Text Box 4"/>
          <p:cNvSpPr txBox="1">
            <a:spLocks noChangeArrowheads="1"/>
          </p:cNvSpPr>
          <p:nvPr/>
        </p:nvSpPr>
        <p:spPr bwMode="auto">
          <a:xfrm>
            <a:off x="3886200" y="1143000"/>
            <a:ext cx="510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ClrTx/>
              <a:buFontTx/>
              <a:buNone/>
            </a:pPr>
            <a:r>
              <a:rPr lang="en-US" sz="1000" baseline="0">
                <a:solidFill>
                  <a:schemeClr val="tx1"/>
                </a:solidFill>
                <a:effectLst/>
                <a:latin typeface="Georgia" pitchFamily="18" charset="0"/>
              </a:rPr>
              <a:t>R. Copeland, MD &amp; D. Ashley © PAR (2005)</a:t>
            </a:r>
          </a:p>
        </p:txBody>
      </p:sp>
      <p:sp>
        <p:nvSpPr>
          <p:cNvPr id="405509" name="Rectangle 5"/>
          <p:cNvSpPr>
            <a:spLocks noChangeArrowheads="1"/>
          </p:cNvSpPr>
          <p:nvPr/>
        </p:nvSpPr>
        <p:spPr bwMode="auto">
          <a:xfrm>
            <a:off x="0" y="1828800"/>
            <a:ext cx="4419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buClr>
                <a:schemeClr val="accent2"/>
              </a:buClr>
            </a:pPr>
            <a:r>
              <a:rPr kumimoji="1" lang="en-US" sz="1600" b="1" baseline="0">
                <a:solidFill>
                  <a:srgbClr val="0000FF"/>
                </a:solidFill>
                <a:effectLst>
                  <a:outerShdw blurRad="38100" dist="38100" dir="2700000" algn="tl">
                    <a:srgbClr val="C0C0C0"/>
                  </a:outerShdw>
                </a:effectLst>
              </a:rPr>
              <a:t>Format:</a:t>
            </a:r>
          </a:p>
          <a:p>
            <a:pPr marL="342900" indent="-342900">
              <a:lnSpc>
                <a:spcPct val="80000"/>
              </a:lnSpc>
              <a:buClr>
                <a:schemeClr val="accent2"/>
              </a:buClr>
            </a:pPr>
            <a:endParaRPr kumimoji="1" lang="en-US" sz="1600" b="1" baseline="0">
              <a:solidFill>
                <a:schemeClr val="tx1"/>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a:solidFill>
                  <a:srgbClr val="0000FF"/>
                </a:solidFill>
                <a:effectLst>
                  <a:outerShdw blurRad="38100" dist="38100" dir="2700000" algn="tl">
                    <a:srgbClr val="C0C0C0"/>
                  </a:outerShdw>
                </a:effectLst>
              </a:rPr>
              <a:t>Standardization:</a:t>
            </a:r>
            <a:endParaRPr kumimoji="1" lang="en-US" sz="1600" b="1" baseline="0">
              <a:solidFill>
                <a:schemeClr val="tx2"/>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a:solidFill>
                <a:srgbClr val="0000FF"/>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a:solidFill>
                <a:srgbClr val="0000FF"/>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a:solidFill>
                  <a:srgbClr val="0000FF"/>
                </a:solidFill>
                <a:effectLst>
                  <a:outerShdw blurRad="38100" dist="38100" dir="2700000" algn="tl">
                    <a:srgbClr val="C0C0C0"/>
                  </a:outerShdw>
                </a:effectLst>
              </a:rPr>
              <a:t>Internal consistency:</a:t>
            </a:r>
            <a:endParaRPr kumimoji="1" lang="en-US" sz="1600" b="1" baseline="0">
              <a:solidFill>
                <a:schemeClr val="tx1"/>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a:solidFill>
                <a:srgbClr val="0000FF"/>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a:solidFill>
                <a:srgbClr val="0000FF"/>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a:solidFill>
                  <a:srgbClr val="0000FF"/>
                </a:solidFill>
                <a:effectLst>
                  <a:outerShdw blurRad="38100" dist="38100" dir="2700000" algn="tl">
                    <a:srgbClr val="C0C0C0"/>
                  </a:outerShdw>
                </a:effectLst>
              </a:rPr>
              <a:t>Inter-rater reliability:</a:t>
            </a:r>
            <a:endParaRPr kumimoji="1" lang="en-US" sz="1600" b="1" baseline="0">
              <a:solidFill>
                <a:schemeClr val="tx1"/>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a:solidFill>
                <a:schemeClr val="tx1"/>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a:solidFill>
                  <a:srgbClr val="0000FF"/>
                </a:solidFill>
                <a:effectLst>
                  <a:outerShdw blurRad="38100" dist="38100" dir="2700000" algn="tl">
                    <a:srgbClr val="C0C0C0"/>
                  </a:outerShdw>
                </a:effectLst>
              </a:rPr>
              <a:t>Test-retest:</a:t>
            </a:r>
            <a:r>
              <a:rPr kumimoji="1" lang="en-US" sz="1600" b="1" baseline="0">
                <a:solidFill>
                  <a:schemeClr val="tx1"/>
                </a:solidFill>
                <a:effectLst>
                  <a:outerShdw blurRad="38100" dist="38100" dir="2700000" algn="tl">
                    <a:srgbClr val="C0C0C0"/>
                  </a:outerShdw>
                </a:effectLst>
              </a:rPr>
              <a:t> </a:t>
            </a:r>
          </a:p>
          <a:p>
            <a:pPr marL="342900" indent="-342900">
              <a:lnSpc>
                <a:spcPct val="80000"/>
              </a:lnSpc>
              <a:buClr>
                <a:schemeClr val="accent2"/>
              </a:buClr>
            </a:pPr>
            <a:endParaRPr kumimoji="1" lang="en-US" sz="1600" b="1" baseline="0">
              <a:solidFill>
                <a:srgbClr val="0000FF"/>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a:solidFill>
                  <a:srgbClr val="0000FF"/>
                </a:solidFill>
                <a:effectLst>
                  <a:outerShdw blurRad="38100" dist="38100" dir="2700000" algn="tl">
                    <a:srgbClr val="C0C0C0"/>
                  </a:outerShdw>
                </a:effectLst>
              </a:rPr>
              <a:t>Convergent and discriminant validity:</a:t>
            </a:r>
            <a:endParaRPr kumimoji="1" lang="en-US" sz="1600" b="1" baseline="0">
              <a:solidFill>
                <a:schemeClr val="tx1"/>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a:solidFill>
                <a:srgbClr val="0000FF"/>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a:solidFill>
                <a:srgbClr val="0000FF"/>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a:solidFill>
                <a:srgbClr val="0000FF"/>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a:solidFill>
                  <a:srgbClr val="0000FF"/>
                </a:solidFill>
                <a:effectLst>
                  <a:outerShdw blurRad="38100" dist="38100" dir="2700000" algn="tl">
                    <a:srgbClr val="C0C0C0"/>
                  </a:outerShdw>
                </a:effectLst>
              </a:rPr>
              <a:t>Criterion-related validity:</a:t>
            </a:r>
            <a:endParaRPr kumimoji="1" lang="en-US" sz="1600" b="1" baseline="0">
              <a:solidFill>
                <a:schemeClr val="tx1"/>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a:solidFill>
                <a:schemeClr val="tx1"/>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a:solidFill>
                <a:srgbClr val="0000FF"/>
              </a:solidFill>
              <a:effectLst>
                <a:outerShdw blurRad="38100" dist="38100" dir="2700000" algn="tl">
                  <a:srgbClr val="C0C0C0"/>
                </a:outerShdw>
              </a:effectLst>
            </a:endParaRPr>
          </a:p>
          <a:p>
            <a:pPr marL="342900" indent="-342900">
              <a:lnSpc>
                <a:spcPct val="80000"/>
              </a:lnSpc>
              <a:spcBef>
                <a:spcPct val="20000"/>
              </a:spcBef>
              <a:buClr>
                <a:schemeClr val="accent2"/>
              </a:buClr>
            </a:pPr>
            <a:r>
              <a:rPr kumimoji="1" lang="en-US" sz="1600" b="1" baseline="0">
                <a:solidFill>
                  <a:srgbClr val="0000FF"/>
                </a:solidFill>
                <a:effectLst>
                  <a:outerShdw blurRad="38100" dist="38100" dir="2700000" algn="tl">
                    <a:srgbClr val="C0C0C0"/>
                  </a:outerShdw>
                </a:effectLst>
              </a:rPr>
              <a:t>Professional Requirements:</a:t>
            </a:r>
            <a:r>
              <a:rPr kumimoji="1" lang="en-US" sz="1600" b="1" baseline="0">
                <a:solidFill>
                  <a:schemeClr val="tx1"/>
                </a:solidFill>
                <a:effectLst>
                  <a:outerShdw blurRad="38100" dist="38100" dir="2700000" algn="tl">
                    <a:srgbClr val="C0C0C0"/>
                  </a:outerShdw>
                </a:effectLst>
              </a:rPr>
              <a:t> </a:t>
            </a:r>
          </a:p>
          <a:p>
            <a:pPr marL="342900" indent="-342900">
              <a:lnSpc>
                <a:spcPct val="80000"/>
              </a:lnSpc>
              <a:spcBef>
                <a:spcPct val="20000"/>
              </a:spcBef>
              <a:buClr>
                <a:schemeClr val="accent2"/>
              </a:buClr>
            </a:pPr>
            <a:endParaRPr kumimoji="1" lang="en-US" sz="1600" b="1" baseline="0">
              <a:solidFill>
                <a:schemeClr val="tx1"/>
              </a:solidFill>
              <a:effectLst>
                <a:outerShdw blurRad="38100" dist="38100" dir="2700000" algn="tl">
                  <a:srgbClr val="C0C0C0"/>
                </a:outerShdw>
              </a:effectLst>
            </a:endParaRPr>
          </a:p>
          <a:p>
            <a:pPr marL="342900" indent="-342900">
              <a:lnSpc>
                <a:spcPct val="80000"/>
              </a:lnSpc>
              <a:spcBef>
                <a:spcPct val="20000"/>
              </a:spcBef>
              <a:buClr>
                <a:schemeClr val="accent2"/>
              </a:buClr>
            </a:pPr>
            <a:r>
              <a:rPr kumimoji="1" lang="en-US" sz="1600" b="1" baseline="0">
                <a:solidFill>
                  <a:srgbClr val="0000FF"/>
                </a:solidFill>
                <a:effectLst>
                  <a:outerShdw blurRad="38100" dist="38100" dir="2700000" algn="tl">
                    <a:srgbClr val="C0C0C0"/>
                  </a:outerShdw>
                </a:effectLst>
              </a:rPr>
              <a:t>Test materials:</a:t>
            </a:r>
            <a:r>
              <a:rPr kumimoji="1" lang="en-US" sz="1600" b="1" baseline="0">
                <a:solidFill>
                  <a:schemeClr val="tx1"/>
                </a:solidFill>
                <a:effectLst>
                  <a:outerShdw blurRad="38100" dist="38100" dir="2700000" algn="tl">
                    <a:srgbClr val="C0C0C0"/>
                  </a:outerShdw>
                </a:effectLst>
              </a:rPr>
              <a:t> </a:t>
            </a:r>
            <a:endParaRPr kumimoji="1" lang="en-US" sz="1400" b="1" baseline="0">
              <a:solidFill>
                <a:schemeClr val="tx1"/>
              </a:solidFill>
              <a:effectLst/>
            </a:endParaRPr>
          </a:p>
        </p:txBody>
      </p:sp>
      <p:sp>
        <p:nvSpPr>
          <p:cNvPr id="405510" name="_s1028"/>
          <p:cNvSpPr>
            <a:spLocks noChangeArrowheads="1" noTextEdit="1"/>
          </p:cNvSpPr>
          <p:nvPr/>
        </p:nvSpPr>
        <p:spPr bwMode="auto">
          <a:xfrm>
            <a:off x="8372475" y="3048000"/>
            <a:ext cx="1543050" cy="1546225"/>
          </a:xfrm>
          <a:prstGeom prst="ellipse">
            <a:avLst/>
          </a:prstGeom>
          <a:solidFill>
            <a:schemeClr val="accent1">
              <a:alpha val="50000"/>
            </a:schemeClr>
          </a:solidFill>
          <a:ln w="4699">
            <a:solidFill>
              <a:srgbClr val="FF6600"/>
            </a:solidFill>
            <a:round/>
            <a:headEnd/>
            <a:tailEnd/>
          </a:ln>
        </p:spPr>
        <p:txBody>
          <a:bodyPr anchor="ctr"/>
          <a:lstStyle/>
          <a:p>
            <a:endParaRPr lang="en-US"/>
          </a:p>
        </p:txBody>
      </p:sp>
      <p:sp>
        <p:nvSpPr>
          <p:cNvPr id="405512" name="Text Box 8"/>
          <p:cNvSpPr txBox="1">
            <a:spLocks noChangeArrowheads="1"/>
          </p:cNvSpPr>
          <p:nvPr/>
        </p:nvSpPr>
        <p:spPr bwMode="auto">
          <a:xfrm>
            <a:off x="277813" y="6613525"/>
            <a:ext cx="8866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rPr>
              <a:t>Copeland, R (2005). Adolescent and child urgent threat evaluation. Psychological Assessment Resources, LLC, Lutz, FL.                                        ACUTE </a:t>
            </a:r>
            <a:endParaRPr kumimoji="1" lang="en-US" sz="1400" baseline="0">
              <a:solidFill>
                <a:schemeClr val="tx1"/>
              </a:solidFill>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05506"/>
                                        </p:tgtEl>
                                        <p:attrNameLst>
                                          <p:attrName>style.visibility</p:attrName>
                                        </p:attrNameLst>
                                      </p:cBhvr>
                                      <p:to>
                                        <p:strVal val="visible"/>
                                      </p:to>
                                    </p:set>
                                    <p:animEffect transition="in" filter="dissolve">
                                      <p:cBhvr>
                                        <p:cTn id="7" dur="500"/>
                                        <p:tgtEl>
                                          <p:spTgt spid="40550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5508"/>
                                        </p:tgtEl>
                                        <p:attrNameLst>
                                          <p:attrName>style.visibility</p:attrName>
                                        </p:attrNameLst>
                                      </p:cBhvr>
                                      <p:to>
                                        <p:strVal val="visible"/>
                                      </p:to>
                                    </p:set>
                                    <p:animEffect transition="in" filter="dissolve">
                                      <p:cBhvr>
                                        <p:cTn id="10" dur="500"/>
                                        <p:tgtEl>
                                          <p:spTgt spid="405508"/>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05509">
                                            <p:txEl>
                                              <p:pRg st="0" end="0"/>
                                            </p:txEl>
                                          </p:spTgt>
                                        </p:tgtEl>
                                        <p:attrNameLst>
                                          <p:attrName>style.visibility</p:attrName>
                                        </p:attrNameLst>
                                      </p:cBhvr>
                                      <p:to>
                                        <p:strVal val="visible"/>
                                      </p:to>
                                    </p:set>
                                    <p:animEffect transition="in" filter="dissolve">
                                      <p:cBhvr>
                                        <p:cTn id="14" dur="300"/>
                                        <p:tgtEl>
                                          <p:spTgt spid="405509">
                                            <p:txEl>
                                              <p:pRg st="0" end="0"/>
                                            </p:txEl>
                                          </p:spTgt>
                                        </p:tgtEl>
                                      </p:cBhvr>
                                    </p:animEffect>
                                  </p:childTnLst>
                                </p:cTn>
                              </p:par>
                            </p:childTnLst>
                          </p:cTn>
                        </p:par>
                        <p:par>
                          <p:cTn id="15" fill="hold" nodeType="afterGroup">
                            <p:stCondLst>
                              <p:cond delay="800"/>
                            </p:stCondLst>
                            <p:childTnLst>
                              <p:par>
                                <p:cTn id="16" presetID="9" presetClass="entr" presetSubtype="0" fill="hold" grpId="0" nodeType="afterEffect">
                                  <p:stCondLst>
                                    <p:cond delay="0"/>
                                  </p:stCondLst>
                                  <p:childTnLst>
                                    <p:set>
                                      <p:cBhvr>
                                        <p:cTn id="17" dur="1" fill="hold">
                                          <p:stCondLst>
                                            <p:cond delay="0"/>
                                          </p:stCondLst>
                                        </p:cTn>
                                        <p:tgtEl>
                                          <p:spTgt spid="405509">
                                            <p:txEl>
                                              <p:pRg st="2" end="2"/>
                                            </p:txEl>
                                          </p:spTgt>
                                        </p:tgtEl>
                                        <p:attrNameLst>
                                          <p:attrName>style.visibility</p:attrName>
                                        </p:attrNameLst>
                                      </p:cBhvr>
                                      <p:to>
                                        <p:strVal val="visible"/>
                                      </p:to>
                                    </p:set>
                                    <p:animEffect transition="in" filter="dissolve">
                                      <p:cBhvr>
                                        <p:cTn id="18" dur="300"/>
                                        <p:tgtEl>
                                          <p:spTgt spid="405509">
                                            <p:txEl>
                                              <p:pRg st="2" end="2"/>
                                            </p:txEl>
                                          </p:spTgt>
                                        </p:tgtEl>
                                      </p:cBhvr>
                                    </p:animEffect>
                                  </p:childTnLst>
                                </p:cTn>
                              </p:par>
                            </p:childTnLst>
                          </p:cTn>
                        </p:par>
                        <p:par>
                          <p:cTn id="19" fill="hold" nodeType="afterGroup">
                            <p:stCondLst>
                              <p:cond delay="1100"/>
                            </p:stCondLst>
                            <p:childTnLst>
                              <p:par>
                                <p:cTn id="20" presetID="9" presetClass="entr" presetSubtype="0" fill="hold" grpId="0" nodeType="afterEffect">
                                  <p:stCondLst>
                                    <p:cond delay="0"/>
                                  </p:stCondLst>
                                  <p:childTnLst>
                                    <p:set>
                                      <p:cBhvr>
                                        <p:cTn id="21" dur="1" fill="hold">
                                          <p:stCondLst>
                                            <p:cond delay="0"/>
                                          </p:stCondLst>
                                        </p:cTn>
                                        <p:tgtEl>
                                          <p:spTgt spid="405509">
                                            <p:txEl>
                                              <p:pRg st="5" end="5"/>
                                            </p:txEl>
                                          </p:spTgt>
                                        </p:tgtEl>
                                        <p:attrNameLst>
                                          <p:attrName>style.visibility</p:attrName>
                                        </p:attrNameLst>
                                      </p:cBhvr>
                                      <p:to>
                                        <p:strVal val="visible"/>
                                      </p:to>
                                    </p:set>
                                    <p:animEffect transition="in" filter="dissolve">
                                      <p:cBhvr>
                                        <p:cTn id="22" dur="300"/>
                                        <p:tgtEl>
                                          <p:spTgt spid="405509">
                                            <p:txEl>
                                              <p:pRg st="5" end="5"/>
                                            </p:txEl>
                                          </p:spTgt>
                                        </p:tgtEl>
                                      </p:cBhvr>
                                    </p:animEffect>
                                  </p:childTnLst>
                                </p:cTn>
                              </p:par>
                            </p:childTnLst>
                          </p:cTn>
                        </p:par>
                        <p:par>
                          <p:cTn id="23" fill="hold" nodeType="afterGroup">
                            <p:stCondLst>
                              <p:cond delay="1400"/>
                            </p:stCondLst>
                            <p:childTnLst>
                              <p:par>
                                <p:cTn id="24" presetID="9" presetClass="entr" presetSubtype="0" fill="hold" grpId="0" nodeType="afterEffect">
                                  <p:stCondLst>
                                    <p:cond delay="0"/>
                                  </p:stCondLst>
                                  <p:childTnLst>
                                    <p:set>
                                      <p:cBhvr>
                                        <p:cTn id="25" dur="1" fill="hold">
                                          <p:stCondLst>
                                            <p:cond delay="0"/>
                                          </p:stCondLst>
                                        </p:cTn>
                                        <p:tgtEl>
                                          <p:spTgt spid="405509">
                                            <p:txEl>
                                              <p:pRg st="8" end="8"/>
                                            </p:txEl>
                                          </p:spTgt>
                                        </p:tgtEl>
                                        <p:attrNameLst>
                                          <p:attrName>style.visibility</p:attrName>
                                        </p:attrNameLst>
                                      </p:cBhvr>
                                      <p:to>
                                        <p:strVal val="visible"/>
                                      </p:to>
                                    </p:set>
                                    <p:animEffect transition="in" filter="dissolve">
                                      <p:cBhvr>
                                        <p:cTn id="26" dur="300"/>
                                        <p:tgtEl>
                                          <p:spTgt spid="405509">
                                            <p:txEl>
                                              <p:pRg st="8" end="8"/>
                                            </p:txEl>
                                          </p:spTgt>
                                        </p:tgtEl>
                                      </p:cBhvr>
                                    </p:animEffect>
                                  </p:childTnLst>
                                </p:cTn>
                              </p:par>
                            </p:childTnLst>
                          </p:cTn>
                        </p:par>
                        <p:par>
                          <p:cTn id="27" fill="hold" nodeType="afterGroup">
                            <p:stCondLst>
                              <p:cond delay="1700"/>
                            </p:stCondLst>
                            <p:childTnLst>
                              <p:par>
                                <p:cTn id="28" presetID="9" presetClass="entr" presetSubtype="0" fill="hold" grpId="0" nodeType="afterEffect">
                                  <p:stCondLst>
                                    <p:cond delay="0"/>
                                  </p:stCondLst>
                                  <p:childTnLst>
                                    <p:set>
                                      <p:cBhvr>
                                        <p:cTn id="29" dur="1" fill="hold">
                                          <p:stCondLst>
                                            <p:cond delay="0"/>
                                          </p:stCondLst>
                                        </p:cTn>
                                        <p:tgtEl>
                                          <p:spTgt spid="405509">
                                            <p:txEl>
                                              <p:pRg st="10" end="10"/>
                                            </p:txEl>
                                          </p:spTgt>
                                        </p:tgtEl>
                                        <p:attrNameLst>
                                          <p:attrName>style.visibility</p:attrName>
                                        </p:attrNameLst>
                                      </p:cBhvr>
                                      <p:to>
                                        <p:strVal val="visible"/>
                                      </p:to>
                                    </p:set>
                                    <p:animEffect transition="in" filter="dissolve">
                                      <p:cBhvr>
                                        <p:cTn id="30" dur="300"/>
                                        <p:tgtEl>
                                          <p:spTgt spid="405509">
                                            <p:txEl>
                                              <p:pRg st="10" end="10"/>
                                            </p:txEl>
                                          </p:spTgt>
                                        </p:tgtEl>
                                      </p:cBhvr>
                                    </p:animEffect>
                                  </p:childTnLst>
                                </p:cTn>
                              </p:par>
                            </p:childTnLst>
                          </p:cTn>
                        </p:par>
                        <p:par>
                          <p:cTn id="31" fill="hold" nodeType="afterGroup">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405509">
                                            <p:txEl>
                                              <p:pRg st="12" end="12"/>
                                            </p:txEl>
                                          </p:spTgt>
                                        </p:tgtEl>
                                        <p:attrNameLst>
                                          <p:attrName>style.visibility</p:attrName>
                                        </p:attrNameLst>
                                      </p:cBhvr>
                                      <p:to>
                                        <p:strVal val="visible"/>
                                      </p:to>
                                    </p:set>
                                    <p:animEffect transition="in" filter="dissolve">
                                      <p:cBhvr>
                                        <p:cTn id="34" dur="300"/>
                                        <p:tgtEl>
                                          <p:spTgt spid="405509">
                                            <p:txEl>
                                              <p:pRg st="12" end="12"/>
                                            </p:txEl>
                                          </p:spTgt>
                                        </p:tgtEl>
                                      </p:cBhvr>
                                    </p:animEffect>
                                  </p:childTnLst>
                                </p:cTn>
                              </p:par>
                            </p:childTnLst>
                          </p:cTn>
                        </p:par>
                        <p:par>
                          <p:cTn id="35" fill="hold" nodeType="afterGroup">
                            <p:stCondLst>
                              <p:cond delay="2300"/>
                            </p:stCondLst>
                            <p:childTnLst>
                              <p:par>
                                <p:cTn id="36" presetID="9" presetClass="entr" presetSubtype="0" fill="hold" grpId="0" nodeType="afterEffect">
                                  <p:stCondLst>
                                    <p:cond delay="0"/>
                                  </p:stCondLst>
                                  <p:childTnLst>
                                    <p:set>
                                      <p:cBhvr>
                                        <p:cTn id="37" dur="1" fill="hold">
                                          <p:stCondLst>
                                            <p:cond delay="0"/>
                                          </p:stCondLst>
                                        </p:cTn>
                                        <p:tgtEl>
                                          <p:spTgt spid="405509">
                                            <p:txEl>
                                              <p:pRg st="16" end="16"/>
                                            </p:txEl>
                                          </p:spTgt>
                                        </p:tgtEl>
                                        <p:attrNameLst>
                                          <p:attrName>style.visibility</p:attrName>
                                        </p:attrNameLst>
                                      </p:cBhvr>
                                      <p:to>
                                        <p:strVal val="visible"/>
                                      </p:to>
                                    </p:set>
                                    <p:animEffect transition="in" filter="dissolve">
                                      <p:cBhvr>
                                        <p:cTn id="38" dur="300"/>
                                        <p:tgtEl>
                                          <p:spTgt spid="405509">
                                            <p:txEl>
                                              <p:pRg st="16" end="16"/>
                                            </p:txEl>
                                          </p:spTgt>
                                        </p:tgtEl>
                                      </p:cBhvr>
                                    </p:animEffect>
                                  </p:childTnLst>
                                </p:cTn>
                              </p:par>
                            </p:childTnLst>
                          </p:cTn>
                        </p:par>
                        <p:par>
                          <p:cTn id="39" fill="hold" nodeType="afterGroup">
                            <p:stCondLst>
                              <p:cond delay="2600"/>
                            </p:stCondLst>
                            <p:childTnLst>
                              <p:par>
                                <p:cTn id="40" presetID="9" presetClass="entr" presetSubtype="0" fill="hold" grpId="0" nodeType="afterEffect">
                                  <p:stCondLst>
                                    <p:cond delay="0"/>
                                  </p:stCondLst>
                                  <p:childTnLst>
                                    <p:set>
                                      <p:cBhvr>
                                        <p:cTn id="41" dur="1" fill="hold">
                                          <p:stCondLst>
                                            <p:cond delay="0"/>
                                          </p:stCondLst>
                                        </p:cTn>
                                        <p:tgtEl>
                                          <p:spTgt spid="405509">
                                            <p:txEl>
                                              <p:pRg st="19" end="19"/>
                                            </p:txEl>
                                          </p:spTgt>
                                        </p:tgtEl>
                                        <p:attrNameLst>
                                          <p:attrName>style.visibility</p:attrName>
                                        </p:attrNameLst>
                                      </p:cBhvr>
                                      <p:to>
                                        <p:strVal val="visible"/>
                                      </p:to>
                                    </p:set>
                                    <p:animEffect transition="in" filter="dissolve">
                                      <p:cBhvr>
                                        <p:cTn id="42" dur="300"/>
                                        <p:tgtEl>
                                          <p:spTgt spid="405509">
                                            <p:txEl>
                                              <p:pRg st="19" end="19"/>
                                            </p:txEl>
                                          </p:spTgt>
                                        </p:tgtEl>
                                      </p:cBhvr>
                                    </p:animEffect>
                                  </p:childTnLst>
                                </p:cTn>
                              </p:par>
                            </p:childTnLst>
                          </p:cTn>
                        </p:par>
                        <p:par>
                          <p:cTn id="43" fill="hold" nodeType="afterGroup">
                            <p:stCondLst>
                              <p:cond delay="2900"/>
                            </p:stCondLst>
                            <p:childTnLst>
                              <p:par>
                                <p:cTn id="44" presetID="9" presetClass="entr" presetSubtype="0" fill="hold" grpId="0" nodeType="afterEffect">
                                  <p:stCondLst>
                                    <p:cond delay="0"/>
                                  </p:stCondLst>
                                  <p:childTnLst>
                                    <p:set>
                                      <p:cBhvr>
                                        <p:cTn id="45" dur="1" fill="hold">
                                          <p:stCondLst>
                                            <p:cond delay="0"/>
                                          </p:stCondLst>
                                        </p:cTn>
                                        <p:tgtEl>
                                          <p:spTgt spid="405509">
                                            <p:txEl>
                                              <p:pRg st="21" end="21"/>
                                            </p:txEl>
                                          </p:spTgt>
                                        </p:tgtEl>
                                        <p:attrNameLst>
                                          <p:attrName>style.visibility</p:attrName>
                                        </p:attrNameLst>
                                      </p:cBhvr>
                                      <p:to>
                                        <p:strVal val="visible"/>
                                      </p:to>
                                    </p:set>
                                    <p:animEffect transition="in" filter="dissolve">
                                      <p:cBhvr>
                                        <p:cTn id="46" dur="300"/>
                                        <p:tgtEl>
                                          <p:spTgt spid="405509">
                                            <p:txEl>
                                              <p:pRg st="21" end="21"/>
                                            </p:txEl>
                                          </p:spTgt>
                                        </p:tgtEl>
                                      </p:cBhvr>
                                    </p:animEffect>
                                  </p:childTnLst>
                                </p:cTn>
                              </p:par>
                            </p:childTnLst>
                          </p:cTn>
                        </p:par>
                        <p:par>
                          <p:cTn id="47" fill="hold" nodeType="afterGroup">
                            <p:stCondLst>
                              <p:cond delay="3200"/>
                            </p:stCondLst>
                            <p:childTnLst>
                              <p:par>
                                <p:cTn id="48" presetID="9" presetClass="entr" presetSubtype="0" fill="hold" grpId="0" nodeType="afterEffect">
                                  <p:stCondLst>
                                    <p:cond delay="0"/>
                                  </p:stCondLst>
                                  <p:iterate type="wd">
                                    <p:tmPct val="3000"/>
                                  </p:iterate>
                                  <p:childTnLst>
                                    <p:set>
                                      <p:cBhvr>
                                        <p:cTn id="49" dur="1" fill="hold">
                                          <p:stCondLst>
                                            <p:cond delay="0"/>
                                          </p:stCondLst>
                                        </p:cTn>
                                        <p:tgtEl>
                                          <p:spTgt spid="405507">
                                            <p:txEl>
                                              <p:pRg st="0" end="0"/>
                                            </p:txEl>
                                          </p:spTgt>
                                        </p:tgtEl>
                                        <p:attrNameLst>
                                          <p:attrName>style.visibility</p:attrName>
                                        </p:attrNameLst>
                                      </p:cBhvr>
                                      <p:to>
                                        <p:strVal val="visible"/>
                                      </p:to>
                                    </p:set>
                                    <p:animEffect transition="in" filter="dissolve">
                                      <p:cBhvr>
                                        <p:cTn id="50" dur="500"/>
                                        <p:tgtEl>
                                          <p:spTgt spid="405507">
                                            <p:txEl>
                                              <p:pRg st="0" end="0"/>
                                            </p:txEl>
                                          </p:spTgt>
                                        </p:tgtEl>
                                      </p:cBhvr>
                                    </p:animEffect>
                                  </p:childTnLst>
                                </p:cTn>
                              </p:par>
                            </p:childTnLst>
                          </p:cTn>
                        </p:par>
                        <p:par>
                          <p:cTn id="51" fill="hold" nodeType="afterGroup">
                            <p:stCondLst>
                              <p:cond delay="3910"/>
                            </p:stCondLst>
                            <p:childTnLst>
                              <p:par>
                                <p:cTn id="52" presetID="9" presetClass="entr" presetSubtype="0" fill="hold" grpId="0" nodeType="afterEffect">
                                  <p:stCondLst>
                                    <p:cond delay="0"/>
                                  </p:stCondLst>
                                  <p:iterate type="wd">
                                    <p:tmPct val="3000"/>
                                  </p:iterate>
                                  <p:childTnLst>
                                    <p:set>
                                      <p:cBhvr>
                                        <p:cTn id="53" dur="1" fill="hold">
                                          <p:stCondLst>
                                            <p:cond delay="0"/>
                                          </p:stCondLst>
                                        </p:cTn>
                                        <p:tgtEl>
                                          <p:spTgt spid="405507">
                                            <p:txEl>
                                              <p:pRg st="2" end="2"/>
                                            </p:txEl>
                                          </p:spTgt>
                                        </p:tgtEl>
                                        <p:attrNameLst>
                                          <p:attrName>style.visibility</p:attrName>
                                        </p:attrNameLst>
                                      </p:cBhvr>
                                      <p:to>
                                        <p:strVal val="visible"/>
                                      </p:to>
                                    </p:set>
                                    <p:animEffect transition="in" filter="dissolve">
                                      <p:cBhvr>
                                        <p:cTn id="54" dur="500"/>
                                        <p:tgtEl>
                                          <p:spTgt spid="405507">
                                            <p:txEl>
                                              <p:pRg st="2" end="2"/>
                                            </p:txEl>
                                          </p:spTgt>
                                        </p:tgtEl>
                                      </p:cBhvr>
                                    </p:animEffect>
                                  </p:childTnLst>
                                </p:cTn>
                              </p:par>
                              <p:par>
                                <p:cTn id="55" presetID="9" presetClass="entr" presetSubtype="0" fill="hold" grpId="0" nodeType="withEffect">
                                  <p:stCondLst>
                                    <p:cond delay="0"/>
                                  </p:stCondLst>
                                  <p:iterate type="wd">
                                    <p:tmPct val="3000"/>
                                  </p:iterate>
                                  <p:childTnLst>
                                    <p:set>
                                      <p:cBhvr>
                                        <p:cTn id="56" dur="1" fill="hold">
                                          <p:stCondLst>
                                            <p:cond delay="0"/>
                                          </p:stCondLst>
                                        </p:cTn>
                                        <p:tgtEl>
                                          <p:spTgt spid="405507">
                                            <p:txEl>
                                              <p:pRg st="3" end="3"/>
                                            </p:txEl>
                                          </p:spTgt>
                                        </p:tgtEl>
                                        <p:attrNameLst>
                                          <p:attrName>style.visibility</p:attrName>
                                        </p:attrNameLst>
                                      </p:cBhvr>
                                      <p:to>
                                        <p:strVal val="visible"/>
                                      </p:to>
                                    </p:set>
                                    <p:animEffect transition="in" filter="dissolve">
                                      <p:cBhvr>
                                        <p:cTn id="57" dur="500"/>
                                        <p:tgtEl>
                                          <p:spTgt spid="405507">
                                            <p:txEl>
                                              <p:pRg st="3" end="3"/>
                                            </p:txEl>
                                          </p:spTgt>
                                        </p:tgtEl>
                                      </p:cBhvr>
                                    </p:animEffect>
                                  </p:childTnLst>
                                </p:cTn>
                              </p:par>
                            </p:childTnLst>
                          </p:cTn>
                        </p:par>
                        <p:par>
                          <p:cTn id="58" fill="hold" nodeType="afterGroup">
                            <p:stCondLst>
                              <p:cond delay="4740"/>
                            </p:stCondLst>
                            <p:childTnLst>
                              <p:par>
                                <p:cTn id="59" presetID="9" presetClass="entr" presetSubtype="0" fill="hold" grpId="0" nodeType="afterEffect">
                                  <p:stCondLst>
                                    <p:cond delay="2000"/>
                                  </p:stCondLst>
                                  <p:iterate type="wd">
                                    <p:tmPct val="3000"/>
                                  </p:iterate>
                                  <p:childTnLst>
                                    <p:set>
                                      <p:cBhvr>
                                        <p:cTn id="60" dur="1" fill="hold">
                                          <p:stCondLst>
                                            <p:cond delay="0"/>
                                          </p:stCondLst>
                                        </p:cTn>
                                        <p:tgtEl>
                                          <p:spTgt spid="405507">
                                            <p:txEl>
                                              <p:pRg st="5" end="5"/>
                                            </p:txEl>
                                          </p:spTgt>
                                        </p:tgtEl>
                                        <p:attrNameLst>
                                          <p:attrName>style.visibility</p:attrName>
                                        </p:attrNameLst>
                                      </p:cBhvr>
                                      <p:to>
                                        <p:strVal val="visible"/>
                                      </p:to>
                                    </p:set>
                                    <p:animEffect transition="in" filter="dissolve">
                                      <p:cBhvr>
                                        <p:cTn id="61" dur="500"/>
                                        <p:tgtEl>
                                          <p:spTgt spid="405507">
                                            <p:txEl>
                                              <p:pRg st="5" end="5"/>
                                            </p:txEl>
                                          </p:spTgt>
                                        </p:tgtEl>
                                      </p:cBhvr>
                                    </p:animEffect>
                                  </p:childTnLst>
                                </p:cTn>
                              </p:par>
                            </p:childTnLst>
                          </p:cTn>
                        </p:par>
                        <p:par>
                          <p:cTn id="62" fill="hold" nodeType="afterGroup">
                            <p:stCondLst>
                              <p:cond delay="7495"/>
                            </p:stCondLst>
                            <p:childTnLst>
                              <p:par>
                                <p:cTn id="63" presetID="9" presetClass="entr" presetSubtype="0" fill="hold" grpId="0" nodeType="afterEffect">
                                  <p:stCondLst>
                                    <p:cond delay="0"/>
                                  </p:stCondLst>
                                  <p:iterate type="wd">
                                    <p:tmPct val="3000"/>
                                  </p:iterate>
                                  <p:childTnLst>
                                    <p:set>
                                      <p:cBhvr>
                                        <p:cTn id="64" dur="1" fill="hold">
                                          <p:stCondLst>
                                            <p:cond delay="0"/>
                                          </p:stCondLst>
                                        </p:cTn>
                                        <p:tgtEl>
                                          <p:spTgt spid="405507">
                                            <p:txEl>
                                              <p:pRg st="7" end="7"/>
                                            </p:txEl>
                                          </p:spTgt>
                                        </p:tgtEl>
                                        <p:attrNameLst>
                                          <p:attrName>style.visibility</p:attrName>
                                        </p:attrNameLst>
                                      </p:cBhvr>
                                      <p:to>
                                        <p:strVal val="visible"/>
                                      </p:to>
                                    </p:set>
                                    <p:animEffect transition="in" filter="dissolve">
                                      <p:cBhvr>
                                        <p:cTn id="65" dur="500"/>
                                        <p:tgtEl>
                                          <p:spTgt spid="405507">
                                            <p:txEl>
                                              <p:pRg st="7" end="7"/>
                                            </p:txEl>
                                          </p:spTgt>
                                        </p:tgtEl>
                                      </p:cBhvr>
                                    </p:animEffect>
                                  </p:childTnLst>
                                </p:cTn>
                              </p:par>
                            </p:childTnLst>
                          </p:cTn>
                        </p:par>
                        <p:par>
                          <p:cTn id="66" fill="hold" nodeType="afterGroup">
                            <p:stCondLst>
                              <p:cond delay="8175"/>
                            </p:stCondLst>
                            <p:childTnLst>
                              <p:par>
                                <p:cTn id="67" presetID="9" presetClass="entr" presetSubtype="0" fill="hold" grpId="0" nodeType="afterEffect">
                                  <p:stCondLst>
                                    <p:cond delay="0"/>
                                  </p:stCondLst>
                                  <p:iterate type="wd">
                                    <p:tmPct val="3000"/>
                                  </p:iterate>
                                  <p:childTnLst>
                                    <p:set>
                                      <p:cBhvr>
                                        <p:cTn id="68" dur="1" fill="hold">
                                          <p:stCondLst>
                                            <p:cond delay="0"/>
                                          </p:stCondLst>
                                        </p:cTn>
                                        <p:tgtEl>
                                          <p:spTgt spid="405507">
                                            <p:txEl>
                                              <p:pRg st="9" end="9"/>
                                            </p:txEl>
                                          </p:spTgt>
                                        </p:tgtEl>
                                        <p:attrNameLst>
                                          <p:attrName>style.visibility</p:attrName>
                                        </p:attrNameLst>
                                      </p:cBhvr>
                                      <p:to>
                                        <p:strVal val="visible"/>
                                      </p:to>
                                    </p:set>
                                    <p:animEffect transition="in" filter="dissolve">
                                      <p:cBhvr>
                                        <p:cTn id="69" dur="500"/>
                                        <p:tgtEl>
                                          <p:spTgt spid="405507">
                                            <p:txEl>
                                              <p:pRg st="9" end="9"/>
                                            </p:txEl>
                                          </p:spTgt>
                                        </p:tgtEl>
                                      </p:cBhvr>
                                    </p:animEffect>
                                  </p:childTnLst>
                                </p:cTn>
                              </p:par>
                            </p:childTnLst>
                          </p:cTn>
                        </p:par>
                        <p:par>
                          <p:cTn id="70" fill="hold" nodeType="afterGroup">
                            <p:stCondLst>
                              <p:cond delay="8855"/>
                            </p:stCondLst>
                            <p:childTnLst>
                              <p:par>
                                <p:cTn id="71" presetID="9" presetClass="entr" presetSubtype="0" fill="hold" grpId="0" nodeType="afterEffect">
                                  <p:stCondLst>
                                    <p:cond delay="2000"/>
                                  </p:stCondLst>
                                  <p:iterate type="wd">
                                    <p:tmPct val="3000"/>
                                  </p:iterate>
                                  <p:childTnLst>
                                    <p:set>
                                      <p:cBhvr>
                                        <p:cTn id="72" dur="1" fill="hold">
                                          <p:stCondLst>
                                            <p:cond delay="0"/>
                                          </p:stCondLst>
                                        </p:cTn>
                                        <p:tgtEl>
                                          <p:spTgt spid="405507">
                                            <p:txEl>
                                              <p:pRg st="11" end="11"/>
                                            </p:txEl>
                                          </p:spTgt>
                                        </p:tgtEl>
                                        <p:attrNameLst>
                                          <p:attrName>style.visibility</p:attrName>
                                        </p:attrNameLst>
                                      </p:cBhvr>
                                      <p:to>
                                        <p:strVal val="visible"/>
                                      </p:to>
                                    </p:set>
                                    <p:animEffect transition="in" filter="dissolve">
                                      <p:cBhvr>
                                        <p:cTn id="73" dur="500"/>
                                        <p:tgtEl>
                                          <p:spTgt spid="405507">
                                            <p:txEl>
                                              <p:pRg st="11" end="11"/>
                                            </p:txEl>
                                          </p:spTgt>
                                        </p:tgtEl>
                                      </p:cBhvr>
                                    </p:animEffect>
                                  </p:childTnLst>
                                </p:cTn>
                              </p:par>
                            </p:childTnLst>
                          </p:cTn>
                        </p:par>
                        <p:par>
                          <p:cTn id="74" fill="hold" nodeType="afterGroup">
                            <p:stCondLst>
                              <p:cond delay="11730"/>
                            </p:stCondLst>
                            <p:childTnLst>
                              <p:par>
                                <p:cTn id="75" presetID="9" presetClass="entr" presetSubtype="0" fill="hold" grpId="0" nodeType="afterEffect">
                                  <p:stCondLst>
                                    <p:cond delay="0"/>
                                  </p:stCondLst>
                                  <p:iterate type="wd">
                                    <p:tmPct val="3000"/>
                                  </p:iterate>
                                  <p:childTnLst>
                                    <p:set>
                                      <p:cBhvr>
                                        <p:cTn id="76" dur="1" fill="hold">
                                          <p:stCondLst>
                                            <p:cond delay="0"/>
                                          </p:stCondLst>
                                        </p:cTn>
                                        <p:tgtEl>
                                          <p:spTgt spid="405507">
                                            <p:txEl>
                                              <p:pRg st="13" end="13"/>
                                            </p:txEl>
                                          </p:spTgt>
                                        </p:tgtEl>
                                        <p:attrNameLst>
                                          <p:attrName>style.visibility</p:attrName>
                                        </p:attrNameLst>
                                      </p:cBhvr>
                                      <p:to>
                                        <p:strVal val="visible"/>
                                      </p:to>
                                    </p:set>
                                    <p:animEffect transition="in" filter="dissolve">
                                      <p:cBhvr>
                                        <p:cTn id="77" dur="500"/>
                                        <p:tgtEl>
                                          <p:spTgt spid="405507">
                                            <p:txEl>
                                              <p:pRg st="13" end="13"/>
                                            </p:txEl>
                                          </p:spTgt>
                                        </p:tgtEl>
                                      </p:cBhvr>
                                    </p:animEffect>
                                  </p:childTnLst>
                                </p:cTn>
                              </p:par>
                            </p:childTnLst>
                          </p:cTn>
                        </p:par>
                        <p:par>
                          <p:cTn id="78" fill="hold" nodeType="afterGroup">
                            <p:stCondLst>
                              <p:cond delay="12485"/>
                            </p:stCondLst>
                            <p:childTnLst>
                              <p:par>
                                <p:cTn id="79" presetID="9" presetClass="entr" presetSubtype="0" fill="hold" grpId="0" nodeType="afterEffect">
                                  <p:stCondLst>
                                    <p:cond delay="2000"/>
                                  </p:stCondLst>
                                  <p:iterate type="wd">
                                    <p:tmPct val="3000"/>
                                  </p:iterate>
                                  <p:childTnLst>
                                    <p:set>
                                      <p:cBhvr>
                                        <p:cTn id="80" dur="1" fill="hold">
                                          <p:stCondLst>
                                            <p:cond delay="0"/>
                                          </p:stCondLst>
                                        </p:cTn>
                                        <p:tgtEl>
                                          <p:spTgt spid="405507">
                                            <p:txEl>
                                              <p:pRg st="15" end="15"/>
                                            </p:txEl>
                                          </p:spTgt>
                                        </p:tgtEl>
                                        <p:attrNameLst>
                                          <p:attrName>style.visibility</p:attrName>
                                        </p:attrNameLst>
                                      </p:cBhvr>
                                      <p:to>
                                        <p:strVal val="visible"/>
                                      </p:to>
                                    </p:set>
                                    <p:animEffect transition="in" filter="dissolve">
                                      <p:cBhvr>
                                        <p:cTn id="81" dur="500"/>
                                        <p:tgtEl>
                                          <p:spTgt spid="405507">
                                            <p:txEl>
                                              <p:pRg st="15" end="15"/>
                                            </p:txEl>
                                          </p:spTgt>
                                        </p:tgtEl>
                                      </p:cBhvr>
                                    </p:animEffect>
                                  </p:childTnLst>
                                </p:cTn>
                              </p:par>
                            </p:childTnLst>
                          </p:cTn>
                        </p:par>
                        <p:par>
                          <p:cTn id="82" fill="hold" nodeType="afterGroup">
                            <p:stCondLst>
                              <p:cond delay="15120"/>
                            </p:stCondLst>
                            <p:childTnLst>
                              <p:par>
                                <p:cTn id="83" presetID="9" presetClass="entr" presetSubtype="0" fill="hold" grpId="0" nodeType="afterEffect">
                                  <p:stCondLst>
                                    <p:cond delay="0"/>
                                  </p:stCondLst>
                                  <p:iterate type="wd">
                                    <p:tmPct val="3000"/>
                                  </p:iterate>
                                  <p:childTnLst>
                                    <p:set>
                                      <p:cBhvr>
                                        <p:cTn id="84" dur="1" fill="hold">
                                          <p:stCondLst>
                                            <p:cond delay="0"/>
                                          </p:stCondLst>
                                        </p:cTn>
                                        <p:tgtEl>
                                          <p:spTgt spid="405507">
                                            <p:txEl>
                                              <p:pRg st="17" end="17"/>
                                            </p:txEl>
                                          </p:spTgt>
                                        </p:tgtEl>
                                        <p:attrNameLst>
                                          <p:attrName>style.visibility</p:attrName>
                                        </p:attrNameLst>
                                      </p:cBhvr>
                                      <p:to>
                                        <p:strVal val="visible"/>
                                      </p:to>
                                    </p:set>
                                    <p:animEffect transition="in" filter="dissolve">
                                      <p:cBhvr>
                                        <p:cTn id="85" dur="500"/>
                                        <p:tgtEl>
                                          <p:spTgt spid="40550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P spid="405507" grpId="0" uiExpand="1" build="p"/>
      <p:bldP spid="405508" grpId="0"/>
      <p:bldP spid="40550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8581" name="Group 5"/>
          <p:cNvGraphicFramePr>
            <a:graphicFrameLocks noGrp="1"/>
          </p:cNvGraphicFramePr>
          <p:nvPr>
            <p:ph idx="1"/>
          </p:nvPr>
        </p:nvGraphicFramePr>
        <p:xfrm>
          <a:off x="965200" y="1219200"/>
          <a:ext cx="8178800" cy="704850"/>
        </p:xfrm>
        <a:graphic>
          <a:graphicData uri="http://schemas.openxmlformats.org/drawingml/2006/table">
            <a:tbl>
              <a:tblPr/>
              <a:tblGrid>
                <a:gridCol w="8178800">
                  <a:extLst>
                    <a:ext uri="{9D8B030D-6E8A-4147-A177-3AD203B41FA5}">
                      <a16:colId xmlns:a16="http://schemas.microsoft.com/office/drawing/2014/main" val="20000"/>
                    </a:ext>
                  </a:extLst>
                </a:gridCol>
              </a:tblGrid>
              <a:tr h="7048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en-US" sz="2800" b="0" i="0" u="none" strike="noStrike" cap="none" normalizeH="0" baseline="0">
                        <a:ln>
                          <a:noFill/>
                        </a:ln>
                        <a:solidFill>
                          <a:schemeClr val="tx1"/>
                        </a:solidFill>
                        <a:effectLst/>
                        <a:latin typeface="Tahoma" pitchFamily="34" charset="0"/>
                      </a:endParaRPr>
                    </a:p>
                  </a:txBody>
                  <a:tcPr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pic>
        <p:nvPicPr>
          <p:cNvPr id="408579" name="Picture 3" descr="acute sco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85800"/>
            <a:ext cx="4397375" cy="6172200"/>
          </a:xfrm>
          <a:prstGeom prst="rect">
            <a:avLst/>
          </a:prstGeom>
          <a:noFill/>
          <a:extLst>
            <a:ext uri="{909E8E84-426E-40DD-AFC4-6F175D3DCCD1}">
              <a14:hiddenFill xmlns:a14="http://schemas.microsoft.com/office/drawing/2010/main">
                <a:solidFill>
                  <a:srgbClr val="FFFFFF"/>
                </a:solidFill>
              </a14:hiddenFill>
            </a:ext>
          </a:extLst>
        </p:spPr>
      </p:pic>
      <p:sp>
        <p:nvSpPr>
          <p:cNvPr id="408588" name="Rectangle 12"/>
          <p:cNvSpPr>
            <a:spLocks noChangeArrowheads="1"/>
          </p:cNvSpPr>
          <p:nvPr/>
        </p:nvSpPr>
        <p:spPr bwMode="auto">
          <a:xfrm>
            <a:off x="4572000" y="1143000"/>
            <a:ext cx="4572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609600" indent="-609600">
              <a:lnSpc>
                <a:spcPct val="100000"/>
              </a:lnSpc>
              <a:buClr>
                <a:schemeClr val="accent2"/>
              </a:buClr>
              <a:buFontTx/>
              <a:buNone/>
            </a:pPr>
            <a:endParaRPr kumimoji="1" lang="en-US" sz="1600" b="1" baseline="0">
              <a:solidFill>
                <a:srgbClr val="0000FF"/>
              </a:solidFill>
              <a:effectLst>
                <a:outerShdw blurRad="38100" dist="38100" dir="2700000" algn="tl">
                  <a:srgbClr val="C0C0C0"/>
                </a:outerShdw>
              </a:effectLst>
            </a:endParaRPr>
          </a:p>
          <a:p>
            <a:pPr marL="609600" indent="-609600">
              <a:lnSpc>
                <a:spcPct val="100000"/>
              </a:lnSpc>
              <a:buClr>
                <a:schemeClr val="accent2"/>
              </a:buClr>
              <a:buFontTx/>
              <a:buNone/>
            </a:pPr>
            <a:r>
              <a:rPr kumimoji="1" lang="en-US" sz="1600" b="1" baseline="0">
                <a:solidFill>
                  <a:srgbClr val="0000FF"/>
                </a:solidFill>
                <a:effectLst>
                  <a:outerShdw blurRad="38100" dist="38100" dir="2700000" algn="tl">
                    <a:srgbClr val="C0C0C0"/>
                  </a:outerShdw>
                </a:effectLst>
              </a:rPr>
              <a:t>    Threat cluster classification</a:t>
            </a:r>
            <a:r>
              <a:rPr kumimoji="1" lang="en-US" sz="1600" baseline="0">
                <a:solidFill>
                  <a:schemeClr val="tx1"/>
                </a:solidFill>
                <a:effectLst>
                  <a:outerShdw blurRad="38100" dist="38100" dir="2700000" algn="tl">
                    <a:srgbClr val="C0C0C0"/>
                  </a:outerShdw>
                </a:effectLst>
              </a:rPr>
              <a:t> </a:t>
            </a:r>
          </a:p>
          <a:p>
            <a:pPr marL="609600" indent="-609600">
              <a:lnSpc>
                <a:spcPct val="100000"/>
              </a:lnSpc>
              <a:buClr>
                <a:schemeClr val="accent2"/>
              </a:buClr>
              <a:buFontTx/>
              <a:buNone/>
            </a:pPr>
            <a:r>
              <a:rPr kumimoji="1" lang="en-US" sz="1600" baseline="0">
                <a:solidFill>
                  <a:schemeClr val="tx1"/>
                </a:solidFill>
                <a:effectLst>
                  <a:outerShdw blurRad="38100" dist="38100" dir="2700000" algn="tl">
                    <a:srgbClr val="C0C0C0"/>
                  </a:outerShdw>
                </a:effectLst>
              </a:rPr>
              <a:t>	</a:t>
            </a:r>
          </a:p>
          <a:p>
            <a:pPr marL="609600" indent="-609600">
              <a:lnSpc>
                <a:spcPct val="100000"/>
              </a:lnSpc>
              <a:buClr>
                <a:schemeClr val="accent2"/>
              </a:buClr>
              <a:buFontTx/>
              <a:buNone/>
            </a:pPr>
            <a:endParaRPr kumimoji="1" lang="en-US" sz="1600" baseline="0">
              <a:solidFill>
                <a:srgbClr val="0000FF"/>
              </a:solidFill>
              <a:effectLst>
                <a:outerShdw blurRad="38100" dist="38100" dir="2700000" algn="tl">
                  <a:srgbClr val="C0C0C0"/>
                </a:outerShdw>
              </a:effectLst>
            </a:endParaRPr>
          </a:p>
          <a:p>
            <a:pPr marL="609600" indent="-609600">
              <a:lnSpc>
                <a:spcPct val="100000"/>
              </a:lnSpc>
              <a:buClr>
                <a:schemeClr val="accent2"/>
              </a:buClr>
              <a:buFontTx/>
              <a:buNone/>
            </a:pPr>
            <a:r>
              <a:rPr kumimoji="1" lang="en-US" sz="1600" b="1" baseline="0">
                <a:solidFill>
                  <a:srgbClr val="0000FF"/>
                </a:solidFill>
                <a:effectLst>
                  <a:outerShdw blurRad="38100" dist="38100" dir="2700000" algn="tl">
                    <a:srgbClr val="C0C0C0"/>
                  </a:outerShdw>
                </a:effectLst>
              </a:rPr>
              <a:t>    Precipitating characteristics</a:t>
            </a:r>
          </a:p>
          <a:p>
            <a:pPr marL="609600" indent="-609600">
              <a:lnSpc>
                <a:spcPct val="100000"/>
              </a:lnSpc>
              <a:buClr>
                <a:schemeClr val="accent2"/>
              </a:buClr>
              <a:buFontTx/>
              <a:buNone/>
            </a:pPr>
            <a:r>
              <a:rPr kumimoji="1" lang="en-US" sz="1600" baseline="0">
                <a:solidFill>
                  <a:srgbClr val="0000FF"/>
                </a:solidFill>
                <a:effectLst>
                  <a:outerShdw blurRad="38100" dist="38100" dir="2700000" algn="tl">
                    <a:srgbClr val="C0C0C0"/>
                  </a:outerShdw>
                </a:effectLst>
              </a:rPr>
              <a:t>	</a:t>
            </a:r>
            <a:endParaRPr kumimoji="1" lang="en-US" sz="1600" b="1" baseline="0">
              <a:solidFill>
                <a:srgbClr val="0000FF"/>
              </a:solidFill>
              <a:effectLst>
                <a:outerShdw blurRad="38100" dist="38100" dir="2700000" algn="tl">
                  <a:srgbClr val="C0C0C0"/>
                </a:outerShdw>
              </a:effectLst>
            </a:endParaRPr>
          </a:p>
          <a:p>
            <a:pPr marL="609600" indent="-609600">
              <a:lnSpc>
                <a:spcPct val="100000"/>
              </a:lnSpc>
              <a:buClr>
                <a:schemeClr val="accent2"/>
              </a:buClr>
              <a:buFontTx/>
              <a:buNone/>
            </a:pPr>
            <a:r>
              <a:rPr kumimoji="1" lang="en-US" sz="1600" b="1" baseline="0">
                <a:solidFill>
                  <a:srgbClr val="0000FF"/>
                </a:solidFill>
                <a:effectLst>
                  <a:outerShdw blurRad="38100" dist="38100" dir="2700000" algn="tl">
                    <a:srgbClr val="C0C0C0"/>
                  </a:outerShdw>
                </a:effectLst>
              </a:rPr>
              <a:t>	</a:t>
            </a:r>
          </a:p>
          <a:p>
            <a:pPr marL="609600" indent="-609600">
              <a:lnSpc>
                <a:spcPct val="100000"/>
              </a:lnSpc>
              <a:buClr>
                <a:schemeClr val="accent2"/>
              </a:buClr>
              <a:buFontTx/>
              <a:buNone/>
            </a:pPr>
            <a:r>
              <a:rPr kumimoji="1" lang="en-US" sz="1600" b="1" baseline="0">
                <a:solidFill>
                  <a:srgbClr val="0000FF"/>
                </a:solidFill>
                <a:effectLst>
                  <a:outerShdw blurRad="38100" dist="38100" dir="2700000" algn="tl">
                    <a:srgbClr val="C0C0C0"/>
                  </a:outerShdw>
                </a:effectLst>
              </a:rPr>
              <a:t>    Predisposing characteristics</a:t>
            </a:r>
          </a:p>
          <a:p>
            <a:pPr marL="609600" indent="-609600">
              <a:lnSpc>
                <a:spcPct val="100000"/>
              </a:lnSpc>
              <a:buClr>
                <a:schemeClr val="accent2"/>
              </a:buClr>
              <a:buFontTx/>
              <a:buNone/>
            </a:pPr>
            <a:r>
              <a:rPr kumimoji="1" lang="en-US" sz="1600" baseline="0">
                <a:solidFill>
                  <a:schemeClr val="tx1"/>
                </a:solidFill>
                <a:effectLst>
                  <a:outerShdw blurRad="38100" dist="38100" dir="2700000" algn="tl">
                    <a:srgbClr val="C0C0C0"/>
                  </a:outerShdw>
                </a:effectLst>
              </a:rPr>
              <a:t>	</a:t>
            </a:r>
          </a:p>
          <a:p>
            <a:pPr marL="609600" indent="-609600">
              <a:lnSpc>
                <a:spcPct val="100000"/>
              </a:lnSpc>
              <a:buClr>
                <a:schemeClr val="accent2"/>
              </a:buClr>
              <a:buFontTx/>
              <a:buNone/>
            </a:pPr>
            <a:endParaRPr kumimoji="1" lang="en-US" sz="1600" b="1" baseline="0">
              <a:solidFill>
                <a:srgbClr val="0000FF"/>
              </a:solidFill>
              <a:effectLst>
                <a:outerShdw blurRad="38100" dist="38100" dir="2700000" algn="tl">
                  <a:srgbClr val="C0C0C0"/>
                </a:outerShdw>
              </a:effectLst>
            </a:endParaRPr>
          </a:p>
          <a:p>
            <a:pPr marL="609600" indent="-609600">
              <a:lnSpc>
                <a:spcPct val="100000"/>
              </a:lnSpc>
              <a:buClr>
                <a:schemeClr val="accent2"/>
              </a:buClr>
              <a:buFontTx/>
              <a:buNone/>
            </a:pPr>
            <a:r>
              <a:rPr kumimoji="1" lang="en-US" sz="1600" b="1" baseline="0">
                <a:solidFill>
                  <a:srgbClr val="0000FF"/>
                </a:solidFill>
                <a:effectLst>
                  <a:outerShdw blurRad="38100" dist="38100" dir="2700000" algn="tl">
                    <a:srgbClr val="C0C0C0"/>
                  </a:outerShdw>
                </a:effectLst>
              </a:rPr>
              <a:t>    Impulsivity indicators</a:t>
            </a:r>
          </a:p>
          <a:p>
            <a:pPr marL="609600" indent="-609600">
              <a:lnSpc>
                <a:spcPct val="100000"/>
              </a:lnSpc>
              <a:buClr>
                <a:schemeClr val="accent2"/>
              </a:buClr>
              <a:buFontTx/>
              <a:buNone/>
            </a:pPr>
            <a:r>
              <a:rPr kumimoji="1" lang="en-US" sz="1600" b="1" baseline="0">
                <a:solidFill>
                  <a:srgbClr val="0000FF"/>
                </a:solidFill>
                <a:effectLst>
                  <a:outerShdw blurRad="38100" dist="38100" dir="2700000" algn="tl">
                    <a:srgbClr val="C0C0C0"/>
                  </a:outerShdw>
                </a:effectLst>
              </a:rPr>
              <a:t> </a:t>
            </a:r>
          </a:p>
          <a:p>
            <a:pPr marL="609600" indent="-609600">
              <a:lnSpc>
                <a:spcPct val="100000"/>
              </a:lnSpc>
              <a:buClr>
                <a:schemeClr val="accent2"/>
              </a:buClr>
              <a:buFontTx/>
              <a:buNone/>
            </a:pPr>
            <a:r>
              <a:rPr kumimoji="1" lang="en-US" sz="1600" baseline="0">
                <a:solidFill>
                  <a:schemeClr val="tx1"/>
                </a:solidFill>
                <a:effectLst>
                  <a:outerShdw blurRad="38100" dist="38100" dir="2700000" algn="tl">
                    <a:srgbClr val="C0C0C0"/>
                  </a:outerShdw>
                </a:effectLst>
              </a:rPr>
              <a:t>	</a:t>
            </a:r>
          </a:p>
          <a:p>
            <a:pPr marL="609600" indent="-609600">
              <a:lnSpc>
                <a:spcPct val="100000"/>
              </a:lnSpc>
              <a:buClr>
                <a:schemeClr val="accent2"/>
              </a:buClr>
              <a:buFontTx/>
              <a:buNone/>
            </a:pPr>
            <a:r>
              <a:rPr kumimoji="1" lang="en-US" sz="1600" b="1" baseline="0">
                <a:solidFill>
                  <a:srgbClr val="0000FF"/>
                </a:solidFill>
                <a:effectLst>
                  <a:outerShdw blurRad="38100" dist="38100" dir="2700000" algn="tl">
                    <a:srgbClr val="C0C0C0"/>
                  </a:outerShdw>
                </a:effectLst>
              </a:rPr>
              <a:t>    Total ACUTE Raw Score</a:t>
            </a:r>
          </a:p>
          <a:p>
            <a:pPr marL="609600" indent="-609600">
              <a:lnSpc>
                <a:spcPct val="100000"/>
              </a:lnSpc>
              <a:buClr>
                <a:schemeClr val="accent2"/>
              </a:buClr>
              <a:buFontTx/>
              <a:buNone/>
            </a:pPr>
            <a:endParaRPr kumimoji="1" lang="en-US" sz="1600" baseline="0">
              <a:solidFill>
                <a:schemeClr val="tx1"/>
              </a:solidFill>
              <a:effectLst>
                <a:outerShdw blurRad="38100" dist="38100" dir="2700000" algn="tl">
                  <a:srgbClr val="C0C0C0"/>
                </a:outerShdw>
              </a:effectLst>
            </a:endParaRPr>
          </a:p>
          <a:p>
            <a:pPr marL="609600" indent="-609600">
              <a:lnSpc>
                <a:spcPct val="100000"/>
              </a:lnSpc>
              <a:buClr>
                <a:schemeClr val="accent2"/>
              </a:buClr>
              <a:buFontTx/>
              <a:buNone/>
            </a:pPr>
            <a:endParaRPr kumimoji="1" lang="en-US" sz="1600" baseline="0">
              <a:solidFill>
                <a:schemeClr val="tx1"/>
              </a:solidFill>
              <a:effectLst>
                <a:outerShdw blurRad="38100" dist="38100" dir="2700000" algn="tl">
                  <a:srgbClr val="C0C0C0"/>
                </a:outerShdw>
              </a:effectLst>
            </a:endParaRPr>
          </a:p>
          <a:p>
            <a:pPr marL="609600" indent="-609600">
              <a:lnSpc>
                <a:spcPct val="100000"/>
              </a:lnSpc>
              <a:buClr>
                <a:schemeClr val="accent2"/>
              </a:buClr>
              <a:buFontTx/>
              <a:buNone/>
            </a:pPr>
            <a:endParaRPr kumimoji="1" lang="en-US" sz="1600" baseline="0">
              <a:solidFill>
                <a:schemeClr val="tx1"/>
              </a:solidFill>
              <a:effectLst>
                <a:outerShdw blurRad="38100" dist="38100" dir="2700000" algn="tl">
                  <a:srgbClr val="C0C0C0"/>
                </a:outerShdw>
              </a:effectLst>
            </a:endParaRPr>
          </a:p>
          <a:p>
            <a:pPr marL="609600" indent="-609600">
              <a:lnSpc>
                <a:spcPct val="100000"/>
              </a:lnSpc>
              <a:buClr>
                <a:schemeClr val="accent2"/>
              </a:buClr>
              <a:buFontTx/>
              <a:buNone/>
            </a:pPr>
            <a:endParaRPr kumimoji="1" lang="en-US" sz="1600" b="1" baseline="0">
              <a:solidFill>
                <a:srgbClr val="0000FF"/>
              </a:solidFill>
              <a:effectLst>
                <a:outerShdw blurRad="38100" dist="38100" dir="2700000" algn="tl">
                  <a:srgbClr val="C0C0C0"/>
                </a:outerShdw>
              </a:effectLst>
            </a:endParaRPr>
          </a:p>
          <a:p>
            <a:pPr marL="609600" indent="-609600">
              <a:lnSpc>
                <a:spcPct val="100000"/>
              </a:lnSpc>
              <a:buClr>
                <a:schemeClr val="accent2"/>
              </a:buClr>
              <a:buFontTx/>
              <a:buNone/>
            </a:pPr>
            <a:r>
              <a:rPr kumimoji="1" lang="en-US" sz="1400" b="1" u="sng" baseline="0">
                <a:solidFill>
                  <a:schemeClr val="tx1"/>
                </a:solidFill>
                <a:effectLst>
                  <a:outerShdw blurRad="38100" dist="38100" dir="2700000" algn="tl">
                    <a:srgbClr val="C0C0C0"/>
                  </a:outerShdw>
                </a:effectLst>
              </a:rPr>
              <a:t>Quantitative interpretation</a:t>
            </a:r>
            <a:r>
              <a:rPr kumimoji="1" lang="en-US" sz="1400" b="1" baseline="0">
                <a:solidFill>
                  <a:schemeClr val="tx1"/>
                </a:solidFill>
                <a:effectLst>
                  <a:outerShdw blurRad="38100" dist="38100" dir="2700000" algn="tl">
                    <a:srgbClr val="C0C0C0"/>
                  </a:outerShdw>
                </a:effectLst>
              </a:rPr>
              <a:t>       </a:t>
            </a:r>
            <a:r>
              <a:rPr kumimoji="1" lang="en-US" sz="1400" b="1" u="sng" baseline="0">
                <a:solidFill>
                  <a:schemeClr val="tx1"/>
                </a:solidFill>
                <a:effectLst>
                  <a:outerShdw blurRad="38100" dist="38100" dir="2700000" algn="tl">
                    <a:srgbClr val="C0C0C0"/>
                  </a:outerShdw>
                </a:effectLst>
              </a:rPr>
              <a:t>Percentile range</a:t>
            </a:r>
          </a:p>
          <a:p>
            <a:pPr marL="609600" indent="-609600">
              <a:lnSpc>
                <a:spcPct val="100000"/>
              </a:lnSpc>
              <a:buClr>
                <a:schemeClr val="accent2"/>
              </a:buClr>
              <a:buFontTx/>
              <a:buNone/>
            </a:pPr>
            <a:r>
              <a:rPr kumimoji="1" lang="en-US" sz="1400" baseline="0">
                <a:solidFill>
                  <a:schemeClr val="tx1"/>
                </a:solidFill>
                <a:effectLst>
                  <a:outerShdw blurRad="38100" dist="38100" dir="2700000" algn="tl">
                    <a:srgbClr val="C0C0C0"/>
                  </a:outerShdw>
                </a:effectLst>
              </a:rPr>
              <a:t>     Extreme Clinical risk	          &gt;95%</a:t>
            </a:r>
          </a:p>
          <a:p>
            <a:pPr marL="609600" indent="-609600">
              <a:lnSpc>
                <a:spcPct val="100000"/>
              </a:lnSpc>
              <a:buClr>
                <a:schemeClr val="accent2"/>
              </a:buClr>
              <a:buFontTx/>
              <a:buNone/>
            </a:pPr>
            <a:r>
              <a:rPr kumimoji="1" lang="en-US" sz="1400" baseline="0">
                <a:solidFill>
                  <a:schemeClr val="tx1"/>
                </a:solidFill>
                <a:effectLst>
                  <a:outerShdw blurRad="38100" dist="38100" dir="2700000" algn="tl">
                    <a:srgbClr val="C0C0C0"/>
                  </a:outerShdw>
                </a:effectLst>
              </a:rPr>
              <a:t>     High Clinical risk		          75-94</a:t>
            </a:r>
          </a:p>
          <a:p>
            <a:pPr marL="609600" indent="-609600">
              <a:lnSpc>
                <a:spcPct val="100000"/>
              </a:lnSpc>
              <a:buClr>
                <a:schemeClr val="accent2"/>
              </a:buClr>
              <a:buFontTx/>
              <a:buNone/>
            </a:pPr>
            <a:r>
              <a:rPr kumimoji="1" lang="en-US" sz="1400" baseline="0">
                <a:solidFill>
                  <a:schemeClr val="tx1"/>
                </a:solidFill>
                <a:effectLst>
                  <a:outerShdw blurRad="38100" dist="38100" dir="2700000" algn="tl">
                    <a:srgbClr val="C0C0C0"/>
                  </a:outerShdw>
                </a:effectLst>
              </a:rPr>
              <a:t>     Moderate clinical risk	          34-74</a:t>
            </a:r>
          </a:p>
          <a:p>
            <a:pPr marL="609600" indent="-609600">
              <a:lnSpc>
                <a:spcPct val="100000"/>
              </a:lnSpc>
              <a:buClr>
                <a:schemeClr val="accent2"/>
              </a:buClr>
              <a:buFontTx/>
              <a:buNone/>
            </a:pPr>
            <a:r>
              <a:rPr kumimoji="1" lang="en-US" sz="1400" baseline="0">
                <a:solidFill>
                  <a:schemeClr val="tx1"/>
                </a:solidFill>
                <a:effectLst>
                  <a:outerShdw blurRad="38100" dist="38100" dir="2700000" algn="tl">
                    <a:srgbClr val="C0C0C0"/>
                  </a:outerShdw>
                </a:effectLst>
              </a:rPr>
              <a:t>     Low clinical risk		          &lt;33%</a:t>
            </a:r>
            <a:endParaRPr kumimoji="1" lang="en-US" sz="1600" baseline="0">
              <a:solidFill>
                <a:schemeClr val="tx1"/>
              </a:solidFill>
              <a:effectLst>
                <a:outerShdw blurRad="38100" dist="38100" dir="2700000" algn="tl">
                  <a:srgbClr val="C0C0C0"/>
                </a:outerShdw>
              </a:effectLst>
            </a:endParaRPr>
          </a:p>
        </p:txBody>
      </p:sp>
      <p:sp>
        <p:nvSpPr>
          <p:cNvPr id="408589" name="Rectangle 13"/>
          <p:cNvSpPr>
            <a:spLocks noChangeArrowheads="1"/>
          </p:cNvSpPr>
          <p:nvPr/>
        </p:nvSpPr>
        <p:spPr bwMode="auto">
          <a:xfrm>
            <a:off x="381000" y="0"/>
            <a:ext cx="8763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80000"/>
              </a:lnSpc>
              <a:buClrTx/>
              <a:buFontTx/>
              <a:buNone/>
            </a:pPr>
            <a:r>
              <a:rPr kumimoji="1" lang="en-US" sz="4000" b="1" baseline="0">
                <a:solidFill>
                  <a:schemeClr val="tx2"/>
                </a:solidFill>
                <a:effectLst>
                  <a:outerShdw blurRad="38100" dist="38100" dir="2700000" algn="tl">
                    <a:srgbClr val="C0C0C0"/>
                  </a:outerShdw>
                </a:effectLst>
                <a:latin typeface="Georgia" pitchFamily="18" charset="0"/>
              </a:rPr>
              <a:t>ACUTE Domains</a:t>
            </a:r>
            <a:br>
              <a:rPr kumimoji="1" lang="en-US" sz="2400" b="1" baseline="0">
                <a:solidFill>
                  <a:schemeClr val="tx2"/>
                </a:solidFill>
                <a:effectLst>
                  <a:outerShdw blurRad="38100" dist="38100" dir="2700000" algn="tl">
                    <a:srgbClr val="C0C0C0"/>
                  </a:outerShdw>
                </a:effectLst>
                <a:latin typeface="Georgia" pitchFamily="18" charset="0"/>
              </a:rPr>
            </a:br>
            <a:r>
              <a:rPr kumimoji="1" lang="en-US" sz="2400" b="1" baseline="0">
                <a:solidFill>
                  <a:schemeClr val="tx2"/>
                </a:solidFill>
                <a:effectLst>
                  <a:outerShdw blurRad="38100" dist="38100" dir="2700000" algn="tl">
                    <a:srgbClr val="C0C0C0"/>
                  </a:outerShdw>
                </a:effectLst>
                <a:latin typeface="Georgia" pitchFamily="18" charset="0"/>
              </a:rPr>
              <a:t>                 A</a:t>
            </a:r>
            <a:r>
              <a:rPr kumimoji="1" lang="en-US" sz="1800" b="1" baseline="0">
                <a:solidFill>
                  <a:schemeClr val="tx2"/>
                </a:solidFill>
                <a:effectLst>
                  <a:outerShdw blurRad="38100" dist="38100" dir="2700000" algn="tl">
                    <a:srgbClr val="C0C0C0"/>
                  </a:outerShdw>
                </a:effectLst>
                <a:latin typeface="Georgia" pitchFamily="18" charset="0"/>
              </a:rPr>
              <a:t>dolescent &amp; Child Urgent Threat Evaluation Interpretation:</a:t>
            </a:r>
            <a:endParaRPr kumimoji="1" lang="en-US" sz="1800" baseline="0">
              <a:solidFill>
                <a:schemeClr val="tx2"/>
              </a:solidFill>
              <a:effectLst/>
              <a:latin typeface="Arial Black" pitchFamily="34" charset="0"/>
            </a:endParaRPr>
          </a:p>
        </p:txBody>
      </p:sp>
      <p:sp>
        <p:nvSpPr>
          <p:cNvPr id="408593" name="_s1028"/>
          <p:cNvSpPr>
            <a:spLocks noChangeArrowheads="1" noTextEdit="1"/>
          </p:cNvSpPr>
          <p:nvPr/>
        </p:nvSpPr>
        <p:spPr bwMode="auto">
          <a:xfrm>
            <a:off x="8077200" y="1143000"/>
            <a:ext cx="1543050" cy="1546225"/>
          </a:xfrm>
          <a:prstGeom prst="ellipse">
            <a:avLst/>
          </a:prstGeom>
          <a:solidFill>
            <a:schemeClr val="accent2">
              <a:alpha val="50000"/>
            </a:schemeClr>
          </a:solidFill>
          <a:ln w="4670">
            <a:solidFill>
              <a:schemeClr val="accent2"/>
            </a:solidFill>
            <a:round/>
            <a:headEnd/>
            <a:tailEnd/>
          </a:ln>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408589"/>
                                        </p:tgtEl>
                                        <p:attrNameLst>
                                          <p:attrName>style.visibility</p:attrName>
                                        </p:attrNameLst>
                                      </p:cBhvr>
                                      <p:to>
                                        <p:strVal val="visible"/>
                                      </p:to>
                                    </p:set>
                                    <p:animEffect transition="in" filter="dissolve">
                                      <p:cBhvr>
                                        <p:cTn id="7" dur="500"/>
                                        <p:tgtEl>
                                          <p:spTgt spid="408589"/>
                                        </p:tgtEl>
                                      </p:cBhvr>
                                    </p:animEffect>
                                  </p:childTnLst>
                                </p:cTn>
                              </p:par>
                              <p:par>
                                <p:cTn id="8" presetID="9" presetClass="entr" presetSubtype="0" fill="hold" nodeType="withEffect">
                                  <p:stCondLst>
                                    <p:cond delay="0"/>
                                  </p:stCondLst>
                                  <p:childTnLst>
                                    <p:set>
                                      <p:cBhvr>
                                        <p:cTn id="9" dur="1" fill="hold">
                                          <p:stCondLst>
                                            <p:cond delay="0"/>
                                          </p:stCondLst>
                                        </p:cTn>
                                        <p:tgtEl>
                                          <p:spTgt spid="408588">
                                            <p:txEl>
                                              <p:pRg st="18" end="18"/>
                                            </p:txEl>
                                          </p:spTgt>
                                        </p:tgtEl>
                                        <p:attrNameLst>
                                          <p:attrName>style.visibility</p:attrName>
                                        </p:attrNameLst>
                                      </p:cBhvr>
                                      <p:to>
                                        <p:strVal val="visible"/>
                                      </p:to>
                                    </p:set>
                                    <p:animEffect transition="in" filter="dissolve">
                                      <p:cBhvr>
                                        <p:cTn id="10" dur="500"/>
                                        <p:tgtEl>
                                          <p:spTgt spid="408588">
                                            <p:txEl>
                                              <p:pRg st="18" end="1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08588">
                                            <p:txEl>
                                              <p:pRg st="19" end="19"/>
                                            </p:txEl>
                                          </p:spTgt>
                                        </p:tgtEl>
                                        <p:attrNameLst>
                                          <p:attrName>style.visibility</p:attrName>
                                        </p:attrNameLst>
                                      </p:cBhvr>
                                      <p:to>
                                        <p:strVal val="visible"/>
                                      </p:to>
                                    </p:set>
                                    <p:animEffect transition="in" filter="dissolve">
                                      <p:cBhvr>
                                        <p:cTn id="13" dur="500"/>
                                        <p:tgtEl>
                                          <p:spTgt spid="408588">
                                            <p:txEl>
                                              <p:pRg st="19" end="1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08588">
                                            <p:txEl>
                                              <p:pRg st="20" end="20"/>
                                            </p:txEl>
                                          </p:spTgt>
                                        </p:tgtEl>
                                        <p:attrNameLst>
                                          <p:attrName>style.visibility</p:attrName>
                                        </p:attrNameLst>
                                      </p:cBhvr>
                                      <p:to>
                                        <p:strVal val="visible"/>
                                      </p:to>
                                    </p:set>
                                    <p:animEffect transition="in" filter="dissolve">
                                      <p:cBhvr>
                                        <p:cTn id="16" dur="500"/>
                                        <p:tgtEl>
                                          <p:spTgt spid="408588">
                                            <p:txEl>
                                              <p:pRg st="20" end="2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08588">
                                            <p:txEl>
                                              <p:pRg st="21" end="21"/>
                                            </p:txEl>
                                          </p:spTgt>
                                        </p:tgtEl>
                                        <p:attrNameLst>
                                          <p:attrName>style.visibility</p:attrName>
                                        </p:attrNameLst>
                                      </p:cBhvr>
                                      <p:to>
                                        <p:strVal val="visible"/>
                                      </p:to>
                                    </p:set>
                                    <p:animEffect transition="in" filter="dissolve">
                                      <p:cBhvr>
                                        <p:cTn id="19" dur="500"/>
                                        <p:tgtEl>
                                          <p:spTgt spid="408588">
                                            <p:txEl>
                                              <p:pRg st="21" end="2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08588">
                                            <p:txEl>
                                              <p:pRg st="22" end="22"/>
                                            </p:txEl>
                                          </p:spTgt>
                                        </p:tgtEl>
                                        <p:attrNameLst>
                                          <p:attrName>style.visibility</p:attrName>
                                        </p:attrNameLst>
                                      </p:cBhvr>
                                      <p:to>
                                        <p:strVal val="visible"/>
                                      </p:to>
                                    </p:set>
                                    <p:animEffect transition="in" filter="dissolve">
                                      <p:cBhvr>
                                        <p:cTn id="22" dur="500"/>
                                        <p:tgtEl>
                                          <p:spTgt spid="408588">
                                            <p:txEl>
                                              <p:pRg st="22" end="22"/>
                                            </p:txEl>
                                          </p:spTgt>
                                        </p:tgtEl>
                                      </p:cBhvr>
                                    </p:animEffect>
                                  </p:childTnLst>
                                </p:cTn>
                              </p:par>
                            </p:childTnLst>
                          </p:cTn>
                        </p:par>
                        <p:par>
                          <p:cTn id="23" fill="hold" nodeType="afterGroup">
                            <p:stCondLst>
                              <p:cond delay="950"/>
                            </p:stCondLst>
                            <p:childTnLst>
                              <p:par>
                                <p:cTn id="24" presetID="9" presetClass="entr" presetSubtype="0" fill="hold" nodeType="afterEffect">
                                  <p:stCondLst>
                                    <p:cond delay="0"/>
                                  </p:stCondLst>
                                  <p:childTnLst>
                                    <p:set>
                                      <p:cBhvr>
                                        <p:cTn id="25" dur="1" fill="hold">
                                          <p:stCondLst>
                                            <p:cond delay="0"/>
                                          </p:stCondLst>
                                        </p:cTn>
                                        <p:tgtEl>
                                          <p:spTgt spid="408588">
                                            <p:txEl>
                                              <p:pRg st="1" end="1"/>
                                            </p:txEl>
                                          </p:spTgt>
                                        </p:tgtEl>
                                        <p:attrNameLst>
                                          <p:attrName>style.visibility</p:attrName>
                                        </p:attrNameLst>
                                      </p:cBhvr>
                                      <p:to>
                                        <p:strVal val="visible"/>
                                      </p:to>
                                    </p:set>
                                    <p:animEffect transition="in" filter="dissolve">
                                      <p:cBhvr>
                                        <p:cTn id="26" dur="500"/>
                                        <p:tgtEl>
                                          <p:spTgt spid="408588">
                                            <p:txEl>
                                              <p:pRg st="1" end="1"/>
                                            </p:txEl>
                                          </p:spTgt>
                                        </p:tgtEl>
                                      </p:cBhvr>
                                    </p:animEffect>
                                  </p:childTnLst>
                                </p:cTn>
                              </p:par>
                            </p:childTnLst>
                          </p:cTn>
                        </p:par>
                        <p:par>
                          <p:cTn id="27" fill="hold" nodeType="afterGroup">
                            <p:stCondLst>
                              <p:cond delay="1450"/>
                            </p:stCondLst>
                            <p:childTnLst>
                              <p:par>
                                <p:cTn id="28" presetID="9" presetClass="entr" presetSubtype="0" fill="hold" nodeType="afterEffect">
                                  <p:stCondLst>
                                    <p:cond delay="0"/>
                                  </p:stCondLst>
                                  <p:childTnLst>
                                    <p:set>
                                      <p:cBhvr>
                                        <p:cTn id="29" dur="1" fill="hold">
                                          <p:stCondLst>
                                            <p:cond delay="0"/>
                                          </p:stCondLst>
                                        </p:cTn>
                                        <p:tgtEl>
                                          <p:spTgt spid="408588">
                                            <p:txEl>
                                              <p:pRg st="4" end="4"/>
                                            </p:txEl>
                                          </p:spTgt>
                                        </p:tgtEl>
                                        <p:attrNameLst>
                                          <p:attrName>style.visibility</p:attrName>
                                        </p:attrNameLst>
                                      </p:cBhvr>
                                      <p:to>
                                        <p:strVal val="visible"/>
                                      </p:to>
                                    </p:set>
                                    <p:animEffect transition="in" filter="dissolve">
                                      <p:cBhvr>
                                        <p:cTn id="30" dur="500"/>
                                        <p:tgtEl>
                                          <p:spTgt spid="408588">
                                            <p:txEl>
                                              <p:pRg st="4" end="4"/>
                                            </p:txEl>
                                          </p:spTgt>
                                        </p:tgtEl>
                                      </p:cBhvr>
                                    </p:animEffect>
                                  </p:childTnLst>
                                </p:cTn>
                              </p:par>
                            </p:childTnLst>
                          </p:cTn>
                        </p:par>
                        <p:par>
                          <p:cTn id="31" fill="hold" nodeType="afterGroup">
                            <p:stCondLst>
                              <p:cond delay="1950"/>
                            </p:stCondLst>
                            <p:childTnLst>
                              <p:par>
                                <p:cTn id="32" presetID="9" presetClass="entr" presetSubtype="0" fill="hold" nodeType="afterEffect">
                                  <p:stCondLst>
                                    <p:cond delay="0"/>
                                  </p:stCondLst>
                                  <p:childTnLst>
                                    <p:set>
                                      <p:cBhvr>
                                        <p:cTn id="33" dur="1" fill="hold">
                                          <p:stCondLst>
                                            <p:cond delay="0"/>
                                          </p:stCondLst>
                                        </p:cTn>
                                        <p:tgtEl>
                                          <p:spTgt spid="408588">
                                            <p:txEl>
                                              <p:pRg st="7" end="7"/>
                                            </p:txEl>
                                          </p:spTgt>
                                        </p:tgtEl>
                                        <p:attrNameLst>
                                          <p:attrName>style.visibility</p:attrName>
                                        </p:attrNameLst>
                                      </p:cBhvr>
                                      <p:to>
                                        <p:strVal val="visible"/>
                                      </p:to>
                                    </p:set>
                                    <p:animEffect transition="in" filter="dissolve">
                                      <p:cBhvr>
                                        <p:cTn id="34" dur="500"/>
                                        <p:tgtEl>
                                          <p:spTgt spid="408588">
                                            <p:txEl>
                                              <p:pRg st="7" end="7"/>
                                            </p:txEl>
                                          </p:spTgt>
                                        </p:tgtEl>
                                      </p:cBhvr>
                                    </p:animEffect>
                                  </p:childTnLst>
                                </p:cTn>
                              </p:par>
                            </p:childTnLst>
                          </p:cTn>
                        </p:par>
                        <p:par>
                          <p:cTn id="35" fill="hold" nodeType="afterGroup">
                            <p:stCondLst>
                              <p:cond delay="2450"/>
                            </p:stCondLst>
                            <p:childTnLst>
                              <p:par>
                                <p:cTn id="36" presetID="9" presetClass="entr" presetSubtype="0" fill="hold" nodeType="afterEffect">
                                  <p:stCondLst>
                                    <p:cond delay="0"/>
                                  </p:stCondLst>
                                  <p:childTnLst>
                                    <p:set>
                                      <p:cBhvr>
                                        <p:cTn id="37" dur="1" fill="hold">
                                          <p:stCondLst>
                                            <p:cond delay="0"/>
                                          </p:stCondLst>
                                        </p:cTn>
                                        <p:tgtEl>
                                          <p:spTgt spid="408588">
                                            <p:txEl>
                                              <p:pRg st="10" end="10"/>
                                            </p:txEl>
                                          </p:spTgt>
                                        </p:tgtEl>
                                        <p:attrNameLst>
                                          <p:attrName>style.visibility</p:attrName>
                                        </p:attrNameLst>
                                      </p:cBhvr>
                                      <p:to>
                                        <p:strVal val="visible"/>
                                      </p:to>
                                    </p:set>
                                    <p:animEffect transition="in" filter="dissolve">
                                      <p:cBhvr>
                                        <p:cTn id="38" dur="500"/>
                                        <p:tgtEl>
                                          <p:spTgt spid="408588">
                                            <p:txEl>
                                              <p:pRg st="10" end="10"/>
                                            </p:txEl>
                                          </p:spTgt>
                                        </p:tgtEl>
                                      </p:cBhvr>
                                    </p:animEffect>
                                  </p:childTnLst>
                                </p:cTn>
                              </p:par>
                            </p:childTnLst>
                          </p:cTn>
                        </p:par>
                        <p:par>
                          <p:cTn id="39" fill="hold" nodeType="afterGroup">
                            <p:stCondLst>
                              <p:cond delay="2950"/>
                            </p:stCondLst>
                            <p:childTnLst>
                              <p:par>
                                <p:cTn id="40" presetID="9" presetClass="entr" presetSubtype="0" fill="hold" nodeType="afterEffect">
                                  <p:stCondLst>
                                    <p:cond delay="0"/>
                                  </p:stCondLst>
                                  <p:childTnLst>
                                    <p:set>
                                      <p:cBhvr>
                                        <p:cTn id="41" dur="1" fill="hold">
                                          <p:stCondLst>
                                            <p:cond delay="0"/>
                                          </p:stCondLst>
                                        </p:cTn>
                                        <p:tgtEl>
                                          <p:spTgt spid="408588">
                                            <p:txEl>
                                              <p:pRg st="13" end="13"/>
                                            </p:txEl>
                                          </p:spTgt>
                                        </p:tgtEl>
                                        <p:attrNameLst>
                                          <p:attrName>style.visibility</p:attrName>
                                        </p:attrNameLst>
                                      </p:cBhvr>
                                      <p:to>
                                        <p:strVal val="visible"/>
                                      </p:to>
                                    </p:set>
                                    <p:animEffect transition="in" filter="dissolve">
                                      <p:cBhvr>
                                        <p:cTn id="42" dur="500"/>
                                        <p:tgtEl>
                                          <p:spTgt spid="40858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24" name="Group 4"/>
          <p:cNvGraphicFramePr>
            <a:graphicFrameLocks noGrp="1"/>
          </p:cNvGraphicFramePr>
          <p:nvPr>
            <p:ph/>
          </p:nvPr>
        </p:nvGraphicFramePr>
        <p:xfrm>
          <a:off x="914400" y="914400"/>
          <a:ext cx="8229600" cy="838200"/>
        </p:xfrm>
        <a:graphic>
          <a:graphicData uri="http://schemas.openxmlformats.org/drawingml/2006/table">
            <a:tbl>
              <a:tblPr/>
              <a:tblGrid>
                <a:gridCol w="8229600">
                  <a:extLst>
                    <a:ext uri="{9D8B030D-6E8A-4147-A177-3AD203B41FA5}">
                      <a16:colId xmlns:a16="http://schemas.microsoft.com/office/drawing/2014/main" val="20000"/>
                    </a:ext>
                  </a:extLst>
                </a:gridCol>
              </a:tblGrid>
              <a:tr h="8382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en-US" sz="2800" b="0" i="0" u="none" strike="noStrike" cap="none" normalizeH="0" baseline="0">
                        <a:ln>
                          <a:noFill/>
                        </a:ln>
                        <a:solidFill>
                          <a:schemeClr val="tx1"/>
                        </a:solidFill>
                        <a:effectLst/>
                        <a:latin typeface="Tahoma" pitchFamily="34" charset="0"/>
                      </a:endParaRPr>
                    </a:p>
                  </a:txBody>
                  <a:tcPr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pic>
        <p:nvPicPr>
          <p:cNvPr id="440332" name="Picture 12" descr="PA1401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25" y="74613"/>
            <a:ext cx="8945563" cy="670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406400" y="228600"/>
            <a:ext cx="8509000" cy="1143000"/>
          </a:xfrm>
        </p:spPr>
        <p:txBody>
          <a:bodyPr/>
          <a:lstStyle/>
          <a:p>
            <a:r>
              <a:rPr lang="en-US" sz="3200">
                <a:effectLst>
                  <a:outerShdw blurRad="38100" dist="38100" dir="2700000" algn="tl">
                    <a:srgbClr val="C0C0C0"/>
                  </a:outerShdw>
                </a:effectLst>
                <a:latin typeface="Georgia" pitchFamily="18" charset="0"/>
              </a:rPr>
              <a:t>FBI Threat Assessment Methodology:</a:t>
            </a:r>
            <a:r>
              <a:rPr lang="en-US">
                <a:effectLst>
                  <a:outerShdw blurRad="38100" dist="38100" dir="2700000" algn="tl">
                    <a:srgbClr val="C0C0C0"/>
                  </a:outerShdw>
                </a:effectLst>
                <a:latin typeface="Georgia" pitchFamily="18" charset="0"/>
              </a:rPr>
              <a:t> </a:t>
            </a:r>
            <a:br>
              <a:rPr lang="en-US">
                <a:effectLst>
                  <a:outerShdw blurRad="38100" dist="38100" dir="2700000" algn="tl">
                    <a:srgbClr val="C0C0C0"/>
                  </a:outerShdw>
                </a:effectLst>
                <a:latin typeface="Georgia" pitchFamily="18" charset="0"/>
              </a:rPr>
            </a:br>
            <a:r>
              <a:rPr lang="en-US" sz="2200" b="1">
                <a:effectLst>
                  <a:outerShdw blurRad="38100" dist="38100" dir="2700000" algn="tl">
                    <a:srgbClr val="C0C0C0"/>
                  </a:outerShdw>
                </a:effectLst>
                <a:latin typeface="Georgia" pitchFamily="18" charset="0"/>
              </a:rPr>
              <a:t>A four-pronged approach</a:t>
            </a:r>
          </a:p>
        </p:txBody>
      </p:sp>
      <p:sp>
        <p:nvSpPr>
          <p:cNvPr id="434179" name="Rectangle 3"/>
          <p:cNvSpPr>
            <a:spLocks noGrp="1" noChangeArrowheads="1"/>
          </p:cNvSpPr>
          <p:nvPr>
            <p:ph type="body" idx="1"/>
          </p:nvPr>
        </p:nvSpPr>
        <p:spPr>
          <a:xfrm>
            <a:off x="3657600" y="2667000"/>
            <a:ext cx="5334000" cy="2362200"/>
          </a:xfrm>
        </p:spPr>
        <p:txBody>
          <a:bodyPr/>
          <a:lstStyle/>
          <a:p>
            <a:pPr>
              <a:lnSpc>
                <a:spcPct val="85000"/>
              </a:lnSpc>
              <a:spcBef>
                <a:spcPct val="0"/>
              </a:spcBef>
              <a:buFontTx/>
              <a:buChar char="•"/>
            </a:pPr>
            <a:r>
              <a:rPr lang="en-US" sz="2000">
                <a:effectLst>
                  <a:outerShdw blurRad="38100" dist="38100" dir="2700000" algn="tl">
                    <a:srgbClr val="C0C0C0"/>
                  </a:outerShdw>
                </a:effectLst>
              </a:rPr>
              <a:t>Prong one:   </a:t>
            </a:r>
            <a:r>
              <a:rPr lang="en-US" sz="2000">
                <a:solidFill>
                  <a:srgbClr val="0000FF"/>
                </a:solidFill>
                <a:effectLst>
                  <a:outerShdw blurRad="38100" dist="38100" dir="2700000" algn="tl">
                    <a:srgbClr val="C0C0C0"/>
                  </a:outerShdw>
                </a:effectLst>
              </a:rPr>
              <a:t>Personality Traits &amp; Behavior</a:t>
            </a:r>
          </a:p>
          <a:p>
            <a:pPr lvl="1">
              <a:spcBef>
                <a:spcPct val="0"/>
              </a:spcBef>
              <a:buFontTx/>
              <a:buNone/>
            </a:pPr>
            <a:endParaRPr lang="en-US" sz="2000">
              <a:solidFill>
                <a:srgbClr val="0000FF"/>
              </a:solidFill>
              <a:effectLst>
                <a:outerShdw blurRad="38100" dist="38100" dir="2700000" algn="tl">
                  <a:srgbClr val="C0C0C0"/>
                </a:outerShdw>
              </a:effectLst>
            </a:endParaRPr>
          </a:p>
          <a:p>
            <a:pPr>
              <a:spcBef>
                <a:spcPct val="0"/>
              </a:spcBef>
              <a:buFontTx/>
              <a:buChar char="•"/>
            </a:pPr>
            <a:r>
              <a:rPr lang="en-US" sz="2000">
                <a:effectLst>
                  <a:outerShdw blurRad="38100" dist="38100" dir="2700000" algn="tl">
                    <a:srgbClr val="C0C0C0"/>
                  </a:outerShdw>
                </a:effectLst>
              </a:rPr>
              <a:t>Prong two:   </a:t>
            </a:r>
            <a:r>
              <a:rPr lang="en-US" sz="2000">
                <a:solidFill>
                  <a:srgbClr val="0000FF"/>
                </a:solidFill>
                <a:effectLst>
                  <a:outerShdw blurRad="38100" dist="38100" dir="2700000" algn="tl">
                    <a:srgbClr val="C0C0C0"/>
                  </a:outerShdw>
                </a:effectLst>
              </a:rPr>
              <a:t>Family Dynamics</a:t>
            </a:r>
          </a:p>
          <a:p>
            <a:pPr>
              <a:spcBef>
                <a:spcPct val="0"/>
              </a:spcBef>
              <a:buFontTx/>
              <a:buChar char="•"/>
            </a:pPr>
            <a:endParaRPr lang="en-US" sz="2000">
              <a:solidFill>
                <a:srgbClr val="0000FF"/>
              </a:solidFill>
              <a:effectLst>
                <a:outerShdw blurRad="38100" dist="38100" dir="2700000" algn="tl">
                  <a:srgbClr val="C0C0C0"/>
                </a:outerShdw>
              </a:effectLst>
            </a:endParaRPr>
          </a:p>
          <a:p>
            <a:pPr>
              <a:spcBef>
                <a:spcPct val="0"/>
              </a:spcBef>
              <a:buFontTx/>
              <a:buChar char="•"/>
            </a:pPr>
            <a:r>
              <a:rPr lang="en-US" sz="2000">
                <a:effectLst>
                  <a:outerShdw blurRad="38100" dist="38100" dir="2700000" algn="tl">
                    <a:srgbClr val="C0C0C0"/>
                  </a:outerShdw>
                </a:effectLst>
              </a:rPr>
              <a:t>Prong three: </a:t>
            </a:r>
            <a:r>
              <a:rPr lang="en-US" sz="2000">
                <a:solidFill>
                  <a:srgbClr val="0000FF"/>
                </a:solidFill>
                <a:effectLst>
                  <a:outerShdw blurRad="38100" dist="38100" dir="2700000" algn="tl">
                    <a:srgbClr val="C0C0C0"/>
                  </a:outerShdw>
                </a:effectLst>
              </a:rPr>
              <a:t>School Dynamics</a:t>
            </a:r>
          </a:p>
          <a:p>
            <a:pPr>
              <a:spcBef>
                <a:spcPct val="0"/>
              </a:spcBef>
              <a:buFontTx/>
              <a:buNone/>
            </a:pPr>
            <a:endParaRPr lang="en-US" sz="2000">
              <a:solidFill>
                <a:srgbClr val="0000FF"/>
              </a:solidFill>
              <a:effectLst>
                <a:outerShdw blurRad="38100" dist="38100" dir="2700000" algn="tl">
                  <a:srgbClr val="C0C0C0"/>
                </a:outerShdw>
              </a:effectLst>
            </a:endParaRPr>
          </a:p>
          <a:p>
            <a:pPr>
              <a:spcBef>
                <a:spcPct val="0"/>
              </a:spcBef>
              <a:buFontTx/>
              <a:buChar char="•"/>
            </a:pPr>
            <a:r>
              <a:rPr lang="en-US" sz="2000">
                <a:effectLst>
                  <a:outerShdw blurRad="38100" dist="38100" dir="2700000" algn="tl">
                    <a:srgbClr val="C0C0C0"/>
                  </a:outerShdw>
                </a:effectLst>
              </a:rPr>
              <a:t>Prong four:   </a:t>
            </a:r>
            <a:r>
              <a:rPr lang="en-US" sz="2000">
                <a:solidFill>
                  <a:srgbClr val="0000FF"/>
                </a:solidFill>
                <a:effectLst>
                  <a:outerShdw blurRad="38100" dist="38100" dir="2700000" algn="tl">
                    <a:srgbClr val="C0C0C0"/>
                  </a:outerShdw>
                </a:effectLst>
              </a:rPr>
              <a:t>Social dynamics</a:t>
            </a:r>
          </a:p>
          <a:p>
            <a:pPr>
              <a:spcBef>
                <a:spcPct val="0"/>
              </a:spcBef>
              <a:buFontTx/>
              <a:buNone/>
            </a:pPr>
            <a:endParaRPr lang="en-US" sz="2000">
              <a:solidFill>
                <a:srgbClr val="0000FF"/>
              </a:solidFill>
              <a:effectLst>
                <a:outerShdw blurRad="38100" dist="38100" dir="2700000" algn="tl">
                  <a:srgbClr val="C0C0C0"/>
                </a:outerShdw>
              </a:effectLst>
            </a:endParaRPr>
          </a:p>
        </p:txBody>
      </p:sp>
      <p:pic>
        <p:nvPicPr>
          <p:cNvPr id="434181" name="Picture 5" descr="kid 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828800"/>
            <a:ext cx="3306763" cy="3962400"/>
          </a:xfrm>
          <a:prstGeom prst="rect">
            <a:avLst/>
          </a:prstGeom>
          <a:noFill/>
          <a:extLst>
            <a:ext uri="{909E8E84-426E-40DD-AFC4-6F175D3DCCD1}">
              <a14:hiddenFill xmlns:a14="http://schemas.microsoft.com/office/drawing/2010/main">
                <a:solidFill>
                  <a:srgbClr val="FFFFFF"/>
                </a:solidFill>
              </a14:hiddenFill>
            </a:ext>
          </a:extLst>
        </p:spPr>
      </p:pic>
      <p:sp>
        <p:nvSpPr>
          <p:cNvPr id="434182" name="_s1028"/>
          <p:cNvSpPr>
            <a:spLocks noChangeArrowheads="1" noTextEdit="1"/>
          </p:cNvSpPr>
          <p:nvPr/>
        </p:nvSpPr>
        <p:spPr bwMode="auto">
          <a:xfrm>
            <a:off x="-152400" y="5638800"/>
            <a:ext cx="1543050" cy="1546225"/>
          </a:xfrm>
          <a:prstGeom prst="ellipse">
            <a:avLst/>
          </a:prstGeom>
          <a:solidFill>
            <a:schemeClr val="accent2">
              <a:alpha val="50000"/>
            </a:schemeClr>
          </a:solidFill>
          <a:ln w="4670">
            <a:solidFill>
              <a:schemeClr val="accent2"/>
            </a:solidFill>
            <a:round/>
            <a:headEnd/>
            <a:tailEnd/>
          </a:ln>
        </p:spPr>
        <p:txBody>
          <a:bodyPr anchor="ctr"/>
          <a:lstStyle/>
          <a:p>
            <a:endParaRPr lang="en-US"/>
          </a:p>
        </p:txBody>
      </p:sp>
      <p:sp>
        <p:nvSpPr>
          <p:cNvPr id="434185" name="Rectangle 9"/>
          <p:cNvSpPr>
            <a:spLocks noChangeArrowheads="1"/>
          </p:cNvSpPr>
          <p:nvPr/>
        </p:nvSpPr>
        <p:spPr bwMode="auto">
          <a:xfrm>
            <a:off x="304800" y="6553200"/>
            <a:ext cx="8270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kumimoji="1" lang="en-US" sz="1000" baseline="0">
                <a:solidFill>
                  <a:srgbClr val="CC6600"/>
                </a:solidFill>
                <a:effectLst>
                  <a:outerShdw blurRad="38100" dist="38100" dir="2700000" algn="tl">
                    <a:srgbClr val="C0C0C0"/>
                  </a:outerShdw>
                </a:effectLst>
                <a:latin typeface="Georgia" pitchFamily="18" charset="0"/>
              </a:rPr>
              <a:t>O’Toole, M. (2000). </a:t>
            </a:r>
            <a:r>
              <a:rPr kumimoji="1" lang="en-US" sz="1000" i="1" baseline="0">
                <a:solidFill>
                  <a:srgbClr val="CC6600"/>
                </a:solidFill>
                <a:effectLst>
                  <a:outerShdw blurRad="38100" dist="38100" dir="2700000" algn="tl">
                    <a:srgbClr val="C0C0C0"/>
                  </a:outerShdw>
                </a:effectLst>
                <a:latin typeface="Georgia" pitchFamily="18" charset="0"/>
              </a:rPr>
              <a:t>The school shooter: A threat assessment perspective</a:t>
            </a:r>
            <a:r>
              <a:rPr kumimoji="1" lang="en-US" sz="1000" baseline="0">
                <a:solidFill>
                  <a:srgbClr val="CC6600"/>
                </a:solidFill>
                <a:effectLst>
                  <a:outerShdw blurRad="38100" dist="38100" dir="2700000" algn="tl">
                    <a:srgbClr val="C0C0C0"/>
                  </a:outerShdw>
                </a:effectLst>
                <a:latin typeface="Georgia" pitchFamily="18" charset="0"/>
              </a:rPr>
              <a:t>. Washington, DC: Federal Bureau of Investigation</a:t>
            </a:r>
          </a:p>
        </p:txBody>
      </p:sp>
      <p:sp>
        <p:nvSpPr>
          <p:cNvPr id="434186" name="Rectangle 10"/>
          <p:cNvSpPr>
            <a:spLocks noChangeArrowheads="1"/>
          </p:cNvSpPr>
          <p:nvPr/>
        </p:nvSpPr>
        <p:spPr bwMode="auto">
          <a:xfrm>
            <a:off x="0" y="5943600"/>
            <a:ext cx="914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90000"/>
              </a:lnSpc>
              <a:buClr>
                <a:schemeClr val="accent2"/>
              </a:buClr>
              <a:buFontTx/>
              <a:buNone/>
            </a:pPr>
            <a:r>
              <a:rPr kumimoji="1" lang="en-US" sz="1600" b="1" baseline="0">
                <a:solidFill>
                  <a:srgbClr val="0000FF"/>
                </a:solidFill>
                <a:effectLst>
                  <a:outerShdw blurRad="38100" dist="38100" dir="2700000" algn="tl">
                    <a:srgbClr val="C0C0C0"/>
                  </a:outerShdw>
                </a:effectLst>
              </a:rPr>
              <a:t>”This model provides a framework for evaluating a student to determine if they have the motivation, intention, ability, &amp; means to carry out a proclaimed threat.”- FBI</a:t>
            </a:r>
            <a:endParaRPr kumimoji="1" lang="en-US" sz="3200" baseline="0">
              <a:solidFill>
                <a:srgbClr val="0000FF"/>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5000"/>
                                  </p:iterate>
                                  <p:childTnLst>
                                    <p:set>
                                      <p:cBhvr>
                                        <p:cTn id="6" dur="1" fill="hold">
                                          <p:stCondLst>
                                            <p:cond delay="0"/>
                                          </p:stCondLst>
                                        </p:cTn>
                                        <p:tgtEl>
                                          <p:spTgt spid="434178"/>
                                        </p:tgtEl>
                                        <p:attrNameLst>
                                          <p:attrName>style.visibility</p:attrName>
                                        </p:attrNameLst>
                                      </p:cBhvr>
                                      <p:to>
                                        <p:strVal val="visible"/>
                                      </p:to>
                                    </p:set>
                                    <p:animEffect transition="in" filter="dissolve">
                                      <p:cBhvr>
                                        <p:cTn id="7" dur="500"/>
                                        <p:tgtEl>
                                          <p:spTgt spid="434178"/>
                                        </p:tgtEl>
                                      </p:cBhvr>
                                    </p:animEffect>
                                  </p:childTnLst>
                                </p:cTn>
                              </p:par>
                            </p:childTnLst>
                          </p:cTn>
                        </p:par>
                        <p:par>
                          <p:cTn id="8" fill="hold" nodeType="afterGroup">
                            <p:stCondLst>
                              <p:cond delay="1800"/>
                            </p:stCondLst>
                            <p:childTnLst>
                              <p:par>
                                <p:cTn id="9" presetID="9" presetClass="entr" presetSubtype="0" fill="hold" nodeType="afterEffect">
                                  <p:stCondLst>
                                    <p:cond delay="0"/>
                                  </p:stCondLst>
                                  <p:iterate type="lt">
                                    <p:tmPct val="5000"/>
                                  </p:iterate>
                                  <p:childTnLst>
                                    <p:set>
                                      <p:cBhvr>
                                        <p:cTn id="10" dur="1" fill="hold">
                                          <p:stCondLst>
                                            <p:cond delay="0"/>
                                          </p:stCondLst>
                                        </p:cTn>
                                        <p:tgtEl>
                                          <p:spTgt spid="434179">
                                            <p:txEl>
                                              <p:pRg st="0" end="0"/>
                                            </p:txEl>
                                          </p:spTgt>
                                        </p:tgtEl>
                                        <p:attrNameLst>
                                          <p:attrName>style.visibility</p:attrName>
                                        </p:attrNameLst>
                                      </p:cBhvr>
                                      <p:to>
                                        <p:strVal val="visible"/>
                                      </p:to>
                                    </p:set>
                                    <p:animEffect transition="in" filter="dissolve">
                                      <p:cBhvr>
                                        <p:cTn id="11" dur="500"/>
                                        <p:tgtEl>
                                          <p:spTgt spid="434179">
                                            <p:txEl>
                                              <p:pRg st="0" end="0"/>
                                            </p:txEl>
                                          </p:spTgt>
                                        </p:tgtEl>
                                      </p:cBhvr>
                                    </p:animEffect>
                                  </p:childTnLst>
                                </p:cTn>
                              </p:par>
                            </p:childTnLst>
                          </p:cTn>
                        </p:par>
                        <p:par>
                          <p:cTn id="12" fill="hold" nodeType="afterGroup">
                            <p:stCondLst>
                              <p:cond delay="3150"/>
                            </p:stCondLst>
                            <p:childTnLst>
                              <p:par>
                                <p:cTn id="13" presetID="9" presetClass="entr" presetSubtype="0" fill="hold" nodeType="afterEffect">
                                  <p:stCondLst>
                                    <p:cond delay="0"/>
                                  </p:stCondLst>
                                  <p:iterate type="lt">
                                    <p:tmPct val="5000"/>
                                  </p:iterate>
                                  <p:childTnLst>
                                    <p:set>
                                      <p:cBhvr>
                                        <p:cTn id="14" dur="1" fill="hold">
                                          <p:stCondLst>
                                            <p:cond delay="0"/>
                                          </p:stCondLst>
                                        </p:cTn>
                                        <p:tgtEl>
                                          <p:spTgt spid="434179">
                                            <p:txEl>
                                              <p:pRg st="2" end="2"/>
                                            </p:txEl>
                                          </p:spTgt>
                                        </p:tgtEl>
                                        <p:attrNameLst>
                                          <p:attrName>style.visibility</p:attrName>
                                        </p:attrNameLst>
                                      </p:cBhvr>
                                      <p:to>
                                        <p:strVal val="visible"/>
                                      </p:to>
                                    </p:set>
                                    <p:animEffect transition="in" filter="dissolve">
                                      <p:cBhvr>
                                        <p:cTn id="15" dur="500"/>
                                        <p:tgtEl>
                                          <p:spTgt spid="434179">
                                            <p:txEl>
                                              <p:pRg st="2" end="2"/>
                                            </p:txEl>
                                          </p:spTgt>
                                        </p:tgtEl>
                                      </p:cBhvr>
                                    </p:animEffect>
                                  </p:childTnLst>
                                </p:cTn>
                              </p:par>
                            </p:childTnLst>
                          </p:cTn>
                        </p:par>
                        <p:par>
                          <p:cTn id="16" fill="hold" nodeType="afterGroup">
                            <p:stCondLst>
                              <p:cond delay="4200"/>
                            </p:stCondLst>
                            <p:childTnLst>
                              <p:par>
                                <p:cTn id="17" presetID="9" presetClass="entr" presetSubtype="0" fill="hold" nodeType="afterEffect">
                                  <p:stCondLst>
                                    <p:cond delay="0"/>
                                  </p:stCondLst>
                                  <p:iterate type="lt">
                                    <p:tmPct val="5000"/>
                                  </p:iterate>
                                  <p:childTnLst>
                                    <p:set>
                                      <p:cBhvr>
                                        <p:cTn id="18" dur="1" fill="hold">
                                          <p:stCondLst>
                                            <p:cond delay="0"/>
                                          </p:stCondLst>
                                        </p:cTn>
                                        <p:tgtEl>
                                          <p:spTgt spid="434179">
                                            <p:txEl>
                                              <p:pRg st="4" end="4"/>
                                            </p:txEl>
                                          </p:spTgt>
                                        </p:tgtEl>
                                        <p:attrNameLst>
                                          <p:attrName>style.visibility</p:attrName>
                                        </p:attrNameLst>
                                      </p:cBhvr>
                                      <p:to>
                                        <p:strVal val="visible"/>
                                      </p:to>
                                    </p:set>
                                    <p:animEffect transition="in" filter="dissolve">
                                      <p:cBhvr>
                                        <p:cTn id="19" dur="500"/>
                                        <p:tgtEl>
                                          <p:spTgt spid="434179">
                                            <p:txEl>
                                              <p:pRg st="4" end="4"/>
                                            </p:txEl>
                                          </p:spTgt>
                                        </p:tgtEl>
                                      </p:cBhvr>
                                    </p:animEffect>
                                  </p:childTnLst>
                                </p:cTn>
                              </p:par>
                            </p:childTnLst>
                          </p:cTn>
                        </p:par>
                        <p:par>
                          <p:cTn id="20" fill="hold" nodeType="afterGroup">
                            <p:stCondLst>
                              <p:cond delay="5300"/>
                            </p:stCondLst>
                            <p:childTnLst>
                              <p:par>
                                <p:cTn id="21" presetID="9" presetClass="entr" presetSubtype="0" fill="hold" nodeType="afterEffect">
                                  <p:stCondLst>
                                    <p:cond delay="0"/>
                                  </p:stCondLst>
                                  <p:iterate type="lt">
                                    <p:tmPct val="5000"/>
                                  </p:iterate>
                                  <p:childTnLst>
                                    <p:set>
                                      <p:cBhvr>
                                        <p:cTn id="22" dur="1" fill="hold">
                                          <p:stCondLst>
                                            <p:cond delay="0"/>
                                          </p:stCondLst>
                                        </p:cTn>
                                        <p:tgtEl>
                                          <p:spTgt spid="434179">
                                            <p:txEl>
                                              <p:pRg st="6" end="6"/>
                                            </p:txEl>
                                          </p:spTgt>
                                        </p:tgtEl>
                                        <p:attrNameLst>
                                          <p:attrName>style.visibility</p:attrName>
                                        </p:attrNameLst>
                                      </p:cBhvr>
                                      <p:to>
                                        <p:strVal val="visible"/>
                                      </p:to>
                                    </p:set>
                                    <p:animEffect transition="in" filter="dissolve">
                                      <p:cBhvr>
                                        <p:cTn id="23" dur="500"/>
                                        <p:tgtEl>
                                          <p:spTgt spid="434179">
                                            <p:txEl>
                                              <p:pRg st="6" end="6"/>
                                            </p:txEl>
                                          </p:spTgt>
                                        </p:tgtEl>
                                      </p:cBhvr>
                                    </p:animEffect>
                                  </p:childTnLst>
                                </p:cTn>
                              </p:par>
                            </p:childTnLst>
                          </p:cTn>
                        </p:par>
                        <p:par>
                          <p:cTn id="24" fill="hold" nodeType="afterGroup">
                            <p:stCondLst>
                              <p:cond delay="6375"/>
                            </p:stCondLst>
                            <p:childTnLst>
                              <p:par>
                                <p:cTn id="25" presetID="9" presetClass="entr" presetSubtype="0" fill="hold" nodeType="afterEffect">
                                  <p:stCondLst>
                                    <p:cond delay="0"/>
                                  </p:stCondLst>
                                  <p:iterate type="lt">
                                    <p:tmPct val="5000"/>
                                  </p:iterate>
                                  <p:childTnLst>
                                    <p:set>
                                      <p:cBhvr>
                                        <p:cTn id="26" dur="1" fill="hold">
                                          <p:stCondLst>
                                            <p:cond delay="0"/>
                                          </p:stCondLst>
                                        </p:cTn>
                                        <p:tgtEl>
                                          <p:spTgt spid="434186">
                                            <p:txEl>
                                              <p:pRg st="0" end="0"/>
                                            </p:txEl>
                                          </p:spTgt>
                                        </p:tgtEl>
                                        <p:attrNameLst>
                                          <p:attrName>style.visibility</p:attrName>
                                        </p:attrNameLst>
                                      </p:cBhvr>
                                      <p:to>
                                        <p:strVal val="visible"/>
                                      </p:to>
                                    </p:set>
                                    <p:animEffect transition="in" filter="dissolve">
                                      <p:cBhvr>
                                        <p:cTn id="27" dur="500"/>
                                        <p:tgtEl>
                                          <p:spTgt spid="434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44" name="Picture 8" descr="desk 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1600200"/>
            <a:ext cx="3148012" cy="4724400"/>
          </a:xfrm>
          <a:prstGeom prst="rect">
            <a:avLst/>
          </a:prstGeom>
          <a:noFill/>
          <a:extLst>
            <a:ext uri="{909E8E84-426E-40DD-AFC4-6F175D3DCCD1}">
              <a14:hiddenFill xmlns:a14="http://schemas.microsoft.com/office/drawing/2010/main">
                <a:solidFill>
                  <a:srgbClr val="FFFFFF"/>
                </a:solidFill>
              </a14:hiddenFill>
            </a:ext>
          </a:extLst>
        </p:spPr>
      </p:pic>
      <p:sp>
        <p:nvSpPr>
          <p:cNvPr id="449538" name="Rectangle 2"/>
          <p:cNvSpPr>
            <a:spLocks noGrp="1" noChangeArrowheads="1"/>
          </p:cNvSpPr>
          <p:nvPr>
            <p:ph type="title"/>
          </p:nvPr>
        </p:nvSpPr>
        <p:spPr>
          <a:xfrm>
            <a:off x="228600" y="381000"/>
            <a:ext cx="8915400" cy="990600"/>
          </a:xfrm>
        </p:spPr>
        <p:txBody>
          <a:bodyPr/>
          <a:lstStyle/>
          <a:p>
            <a:r>
              <a:rPr lang="en-US" sz="3600">
                <a:effectLst>
                  <a:outerShdw blurRad="38100" dist="38100" dir="2700000" algn="tl">
                    <a:srgbClr val="C0C0C0"/>
                  </a:outerShdw>
                </a:effectLst>
                <a:latin typeface="Georgia" pitchFamily="18" charset="0"/>
              </a:rPr>
              <a:t>FBI Four-Pronged Assessment Approach:</a:t>
            </a:r>
            <a:r>
              <a:rPr lang="en-US" sz="4400">
                <a:effectLst>
                  <a:outerShdw blurRad="38100" dist="38100" dir="2700000" algn="tl">
                    <a:srgbClr val="C0C0C0"/>
                  </a:outerShdw>
                </a:effectLst>
                <a:latin typeface="Georgia" pitchFamily="18" charset="0"/>
              </a:rPr>
              <a:t> </a:t>
            </a:r>
            <a:br>
              <a:rPr lang="en-US" sz="4400">
                <a:effectLst>
                  <a:outerShdw blurRad="38100" dist="38100" dir="2700000" algn="tl">
                    <a:srgbClr val="C0C0C0"/>
                  </a:outerShdw>
                </a:effectLst>
                <a:latin typeface="Georgia" pitchFamily="18" charset="0"/>
              </a:rPr>
            </a:br>
            <a:r>
              <a:rPr lang="en-US" sz="2600">
                <a:effectLst>
                  <a:outerShdw blurRad="38100" dist="38100" dir="2700000" algn="tl">
                    <a:srgbClr val="C0C0C0"/>
                  </a:outerShdw>
                </a:effectLst>
                <a:latin typeface="Georgia" pitchFamily="18" charset="0"/>
              </a:rPr>
              <a:t>Prong one: </a:t>
            </a:r>
            <a:r>
              <a:rPr lang="en-US" sz="2600">
                <a:solidFill>
                  <a:srgbClr val="0000FF"/>
                </a:solidFill>
                <a:effectLst>
                  <a:outerShdw blurRad="38100" dist="38100" dir="2700000" algn="tl">
                    <a:srgbClr val="C0C0C0"/>
                  </a:outerShdw>
                </a:effectLst>
                <a:latin typeface="Georgia" pitchFamily="18" charset="0"/>
              </a:rPr>
              <a:t>Personality Traits &amp; Behavior</a:t>
            </a:r>
          </a:p>
        </p:txBody>
      </p:sp>
      <p:sp>
        <p:nvSpPr>
          <p:cNvPr id="449542" name="_s1028"/>
          <p:cNvSpPr>
            <a:spLocks noChangeArrowheads="1" noTextEdit="1"/>
          </p:cNvSpPr>
          <p:nvPr/>
        </p:nvSpPr>
        <p:spPr bwMode="auto">
          <a:xfrm>
            <a:off x="8077200" y="6084888"/>
            <a:ext cx="1543050" cy="1546225"/>
          </a:xfrm>
          <a:prstGeom prst="ellipse">
            <a:avLst/>
          </a:prstGeom>
          <a:solidFill>
            <a:schemeClr val="accent2">
              <a:alpha val="50000"/>
            </a:schemeClr>
          </a:solidFill>
          <a:ln w="4670">
            <a:solidFill>
              <a:schemeClr val="accent2"/>
            </a:solidFill>
            <a:round/>
            <a:headEnd/>
            <a:tailEnd/>
          </a:ln>
        </p:spPr>
        <p:txBody>
          <a:bodyPr anchor="ctr"/>
          <a:lstStyle/>
          <a:p>
            <a:endParaRPr lang="en-US"/>
          </a:p>
        </p:txBody>
      </p:sp>
      <p:sp>
        <p:nvSpPr>
          <p:cNvPr id="449546" name="Rectangle 10"/>
          <p:cNvSpPr>
            <a:spLocks noChangeArrowheads="1"/>
          </p:cNvSpPr>
          <p:nvPr/>
        </p:nvSpPr>
        <p:spPr bwMode="auto">
          <a:xfrm>
            <a:off x="3276600" y="4343400"/>
            <a:ext cx="4114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5000"/>
              </a:lnSpc>
              <a:spcBef>
                <a:spcPct val="15000"/>
              </a:spcBef>
              <a:buClr>
                <a:schemeClr val="accent2"/>
              </a:buClr>
            </a:pPr>
            <a:r>
              <a:rPr kumimoji="1" lang="en-US" sz="1800" baseline="0">
                <a:solidFill>
                  <a:schemeClr val="tx1"/>
                </a:solidFill>
                <a:effectLst>
                  <a:outerShdw blurRad="38100" dist="38100" dir="2700000" algn="tl">
                    <a:srgbClr val="C0C0C0"/>
                  </a:outerShdw>
                </a:effectLst>
              </a:rPr>
              <a:t>Manipulation of others</a:t>
            </a:r>
          </a:p>
          <a:p>
            <a:pPr marL="342900" indent="-342900">
              <a:lnSpc>
                <a:spcPct val="85000"/>
              </a:lnSpc>
              <a:spcBef>
                <a:spcPct val="15000"/>
              </a:spcBef>
              <a:buClr>
                <a:schemeClr val="accent2"/>
              </a:buClr>
            </a:pPr>
            <a:r>
              <a:rPr kumimoji="1" lang="en-US" sz="1800" baseline="0">
                <a:solidFill>
                  <a:srgbClr val="0000FF"/>
                </a:solidFill>
                <a:effectLst>
                  <a:outerShdw blurRad="38100" dist="38100" dir="2700000" algn="tl">
                    <a:srgbClr val="C0C0C0"/>
                  </a:outerShdw>
                </a:effectLst>
              </a:rPr>
              <a:t>Changes in behavior</a:t>
            </a:r>
            <a:r>
              <a:rPr kumimoji="1" lang="en-US" sz="1800" baseline="0">
                <a:solidFill>
                  <a:schemeClr val="tx1"/>
                </a:solidFill>
                <a:effectLst>
                  <a:outerShdw blurRad="38100" dist="38100" dir="2700000" algn="tl">
                    <a:srgbClr val="C0C0C0"/>
                  </a:outerShdw>
                </a:effectLst>
              </a:rPr>
              <a:t> </a:t>
            </a:r>
          </a:p>
          <a:p>
            <a:pPr marL="342900" indent="-342900">
              <a:lnSpc>
                <a:spcPct val="85000"/>
              </a:lnSpc>
              <a:spcBef>
                <a:spcPct val="15000"/>
              </a:spcBef>
              <a:buClr>
                <a:schemeClr val="accent2"/>
              </a:buClr>
            </a:pPr>
            <a:r>
              <a:rPr kumimoji="1" lang="en-US" sz="1800" baseline="0">
                <a:solidFill>
                  <a:schemeClr val="tx1"/>
                </a:solidFill>
                <a:effectLst>
                  <a:outerShdw blurRad="38100" dist="38100" dir="2700000" algn="tl">
                    <a:srgbClr val="C0C0C0"/>
                  </a:outerShdw>
                </a:effectLst>
              </a:rPr>
              <a:t>Closed social group</a:t>
            </a:r>
          </a:p>
          <a:p>
            <a:pPr marL="342900" indent="-342900">
              <a:lnSpc>
                <a:spcPct val="85000"/>
              </a:lnSpc>
              <a:spcBef>
                <a:spcPct val="15000"/>
              </a:spcBef>
              <a:buClr>
                <a:schemeClr val="accent2"/>
              </a:buClr>
            </a:pPr>
            <a:r>
              <a:rPr kumimoji="1" lang="en-US" sz="1800" baseline="0">
                <a:solidFill>
                  <a:srgbClr val="0000FF"/>
                </a:solidFill>
                <a:effectLst>
                  <a:outerShdw blurRad="38100" dist="38100" dir="2700000" algn="tl">
                    <a:srgbClr val="C0C0C0"/>
                  </a:outerShdw>
                </a:effectLst>
              </a:rPr>
              <a:t>Signs of depression</a:t>
            </a:r>
          </a:p>
          <a:p>
            <a:pPr marL="342900" indent="-342900">
              <a:lnSpc>
                <a:spcPct val="85000"/>
              </a:lnSpc>
              <a:spcBef>
                <a:spcPct val="15000"/>
              </a:spcBef>
              <a:buClr>
                <a:schemeClr val="accent2"/>
              </a:buClr>
            </a:pPr>
            <a:r>
              <a:rPr kumimoji="1" lang="en-US" sz="1800" baseline="0">
                <a:solidFill>
                  <a:schemeClr val="tx1"/>
                </a:solidFill>
                <a:effectLst>
                  <a:outerShdw blurRad="38100" dist="38100" dir="2700000" algn="tl">
                    <a:srgbClr val="C0C0C0"/>
                  </a:outerShdw>
                </a:effectLst>
              </a:rPr>
              <a:t>Narcissism</a:t>
            </a:r>
          </a:p>
          <a:p>
            <a:pPr marL="342900" indent="-342900">
              <a:lnSpc>
                <a:spcPct val="85000"/>
              </a:lnSpc>
              <a:spcBef>
                <a:spcPct val="15000"/>
              </a:spcBef>
              <a:buClr>
                <a:schemeClr val="accent2"/>
              </a:buClr>
            </a:pPr>
            <a:r>
              <a:rPr kumimoji="1" lang="en-US" sz="1800" baseline="0">
                <a:solidFill>
                  <a:srgbClr val="0000FF"/>
                </a:solidFill>
                <a:effectLst>
                  <a:outerShdw blurRad="38100" dist="38100" dir="2700000" algn="tl">
                    <a:srgbClr val="C0C0C0"/>
                  </a:outerShdw>
                </a:effectLst>
              </a:rPr>
              <a:t>Alienation</a:t>
            </a:r>
            <a:r>
              <a:rPr kumimoji="1" lang="en-US" sz="1800" baseline="0">
                <a:solidFill>
                  <a:schemeClr val="tx1"/>
                </a:solidFill>
                <a:effectLst>
                  <a:outerShdw blurRad="38100" dist="38100" dir="2700000" algn="tl">
                    <a:srgbClr val="C0C0C0"/>
                  </a:outerShdw>
                </a:effectLst>
              </a:rPr>
              <a:t> </a:t>
            </a:r>
          </a:p>
          <a:p>
            <a:pPr marL="342900" indent="-342900">
              <a:lnSpc>
                <a:spcPct val="85000"/>
              </a:lnSpc>
              <a:spcBef>
                <a:spcPct val="15000"/>
              </a:spcBef>
              <a:buClr>
                <a:schemeClr val="accent2"/>
              </a:buClr>
            </a:pPr>
            <a:r>
              <a:rPr kumimoji="1" lang="en-US" sz="1800" baseline="0">
                <a:solidFill>
                  <a:schemeClr val="tx1"/>
                </a:solidFill>
                <a:effectLst>
                  <a:outerShdw blurRad="38100" dist="38100" dir="2700000" algn="tl">
                    <a:srgbClr val="C0C0C0"/>
                  </a:outerShdw>
                </a:effectLst>
              </a:rPr>
              <a:t>Leakage </a:t>
            </a:r>
          </a:p>
        </p:txBody>
      </p:sp>
      <p:sp>
        <p:nvSpPr>
          <p:cNvPr id="449547" name="Rectangle 11"/>
          <p:cNvSpPr>
            <a:spLocks noChangeArrowheads="1"/>
          </p:cNvSpPr>
          <p:nvPr/>
        </p:nvSpPr>
        <p:spPr bwMode="auto">
          <a:xfrm>
            <a:off x="304800" y="6553200"/>
            <a:ext cx="8270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kumimoji="1" lang="en-US" sz="1000" baseline="0">
                <a:solidFill>
                  <a:srgbClr val="CC6600"/>
                </a:solidFill>
                <a:effectLst>
                  <a:outerShdw blurRad="38100" dist="38100" dir="2700000" algn="tl">
                    <a:srgbClr val="C0C0C0"/>
                  </a:outerShdw>
                </a:effectLst>
                <a:latin typeface="Georgia" pitchFamily="18" charset="0"/>
              </a:rPr>
              <a:t>O’Toole, M. (2000). </a:t>
            </a:r>
            <a:r>
              <a:rPr kumimoji="1" lang="en-US" sz="1000" i="1" baseline="0">
                <a:solidFill>
                  <a:srgbClr val="CC6600"/>
                </a:solidFill>
                <a:effectLst>
                  <a:outerShdw blurRad="38100" dist="38100" dir="2700000" algn="tl">
                    <a:srgbClr val="C0C0C0"/>
                  </a:outerShdw>
                </a:effectLst>
                <a:latin typeface="Georgia" pitchFamily="18" charset="0"/>
              </a:rPr>
              <a:t>The school shooter: A threat assessment perspective</a:t>
            </a:r>
            <a:r>
              <a:rPr kumimoji="1" lang="en-US" sz="1000" baseline="0">
                <a:solidFill>
                  <a:srgbClr val="CC6600"/>
                </a:solidFill>
                <a:effectLst>
                  <a:outerShdw blurRad="38100" dist="38100" dir="2700000" algn="tl">
                    <a:srgbClr val="C0C0C0"/>
                  </a:outerShdw>
                </a:effectLst>
                <a:latin typeface="Georgia" pitchFamily="18" charset="0"/>
              </a:rPr>
              <a:t>. Washington, DC: Federal Bureau of Investigation</a:t>
            </a:r>
          </a:p>
        </p:txBody>
      </p:sp>
      <p:sp>
        <p:nvSpPr>
          <p:cNvPr id="449539" name="Rectangle 3"/>
          <p:cNvSpPr>
            <a:spLocks noGrp="1" noChangeArrowheads="1"/>
          </p:cNvSpPr>
          <p:nvPr>
            <p:ph type="body" idx="1"/>
          </p:nvPr>
        </p:nvSpPr>
        <p:spPr>
          <a:xfrm>
            <a:off x="228600" y="1600200"/>
            <a:ext cx="7620000" cy="4953000"/>
          </a:xfrm>
        </p:spPr>
        <p:txBody>
          <a:bodyPr/>
          <a:lstStyle/>
          <a:p>
            <a:pPr>
              <a:lnSpc>
                <a:spcPct val="85000"/>
              </a:lnSpc>
              <a:spcBef>
                <a:spcPct val="15000"/>
              </a:spcBef>
              <a:buFontTx/>
              <a:buChar char="•"/>
            </a:pPr>
            <a:r>
              <a:rPr lang="en-US" sz="1800" dirty="0">
                <a:effectLst>
                  <a:outerShdw blurRad="38100" dist="38100" dir="2700000" algn="tl">
                    <a:srgbClr val="C0C0C0"/>
                  </a:outerShdw>
                </a:effectLst>
              </a:rPr>
              <a:t>Inappropriate, macabre, insulting, belittling, or mean</a:t>
            </a:r>
            <a:r>
              <a:rPr lang="en-US" sz="1800" dirty="0"/>
              <a:t> </a:t>
            </a:r>
            <a:r>
              <a:rPr lang="en-US" sz="1800" dirty="0">
                <a:effectLst>
                  <a:outerShdw blurRad="38100" dist="38100" dir="2700000" algn="tl">
                    <a:srgbClr val="C0C0C0"/>
                  </a:outerShdw>
                </a:effectLst>
              </a:rPr>
              <a:t>humor</a:t>
            </a:r>
          </a:p>
          <a:p>
            <a:pPr>
              <a:lnSpc>
                <a:spcPct val="85000"/>
              </a:lnSpc>
              <a:spcBef>
                <a:spcPct val="15000"/>
              </a:spcBef>
              <a:buFontTx/>
              <a:buChar char="•"/>
            </a:pPr>
            <a:r>
              <a:rPr lang="en-US" sz="1800" dirty="0">
                <a:solidFill>
                  <a:srgbClr val="0000FF"/>
                </a:solidFill>
                <a:effectLst>
                  <a:outerShdw blurRad="38100" dist="38100" dir="2700000" algn="tl">
                    <a:srgbClr val="C0C0C0"/>
                  </a:outerShdw>
                </a:effectLst>
              </a:rPr>
              <a:t>Exaggerated sense of entitlement &amp; need for attention</a:t>
            </a:r>
          </a:p>
          <a:p>
            <a:pPr>
              <a:lnSpc>
                <a:spcPct val="85000"/>
              </a:lnSpc>
              <a:spcBef>
                <a:spcPct val="15000"/>
              </a:spcBef>
              <a:buFontTx/>
              <a:buChar char="•"/>
            </a:pPr>
            <a:r>
              <a:rPr lang="en-US" sz="1800" dirty="0">
                <a:effectLst>
                  <a:outerShdw blurRad="38100" dist="38100" dir="2700000" algn="tl">
                    <a:srgbClr val="C0C0C0"/>
                  </a:outerShdw>
                </a:effectLst>
              </a:rPr>
              <a:t>Behavior appears relevant to carrying out a threat </a:t>
            </a:r>
          </a:p>
          <a:p>
            <a:pPr>
              <a:lnSpc>
                <a:spcPct val="85000"/>
              </a:lnSpc>
              <a:spcBef>
                <a:spcPct val="15000"/>
              </a:spcBef>
              <a:buFontTx/>
              <a:buChar char="•"/>
            </a:pPr>
            <a:r>
              <a:rPr lang="en-US" sz="1800" dirty="0">
                <a:solidFill>
                  <a:srgbClr val="0000FF"/>
                </a:solidFill>
                <a:effectLst>
                  <a:outerShdw blurRad="38100" dist="38100" dir="2700000" algn="tl">
                    <a:srgbClr val="C0C0C0"/>
                  </a:outerShdw>
                </a:effectLst>
              </a:rPr>
              <a:t>Fascination or interest in sensational violence</a:t>
            </a:r>
          </a:p>
          <a:p>
            <a:pPr>
              <a:lnSpc>
                <a:spcPct val="85000"/>
              </a:lnSpc>
              <a:spcBef>
                <a:spcPct val="15000"/>
              </a:spcBef>
              <a:buFontTx/>
              <a:buChar char="•"/>
            </a:pPr>
            <a:r>
              <a:rPr lang="en-US" sz="1800" dirty="0">
                <a:effectLst>
                  <a:outerShdw blurRad="38100" dist="38100" dir="2700000" algn="tl">
                    <a:srgbClr val="C0C0C0"/>
                  </a:outerShdw>
                </a:effectLst>
              </a:rPr>
              <a:t>Rationalization of violent ideology &amp; behavior</a:t>
            </a:r>
          </a:p>
          <a:p>
            <a:pPr>
              <a:lnSpc>
                <a:spcPct val="85000"/>
              </a:lnSpc>
              <a:spcBef>
                <a:spcPct val="15000"/>
              </a:spcBef>
              <a:buFontTx/>
              <a:buChar char="•"/>
            </a:pPr>
            <a:r>
              <a:rPr lang="en-US" sz="1800" dirty="0">
                <a:solidFill>
                  <a:srgbClr val="0000FF"/>
                </a:solidFill>
                <a:effectLst>
                  <a:outerShdw blurRad="38100" dist="38100" dir="2700000" algn="tl">
                    <a:srgbClr val="C0C0C0"/>
                  </a:outerShdw>
                </a:effectLst>
              </a:rPr>
              <a:t>Lack of empathy, dehumanization of others</a:t>
            </a:r>
            <a:r>
              <a:rPr lang="en-US" sz="1800" dirty="0">
                <a:effectLst>
                  <a:outerShdw blurRad="38100" dist="38100" dir="2700000" algn="tl">
                    <a:srgbClr val="C0C0C0"/>
                  </a:outerShdw>
                </a:effectLst>
              </a:rPr>
              <a:t> </a:t>
            </a:r>
          </a:p>
          <a:p>
            <a:pPr>
              <a:lnSpc>
                <a:spcPct val="85000"/>
              </a:lnSpc>
              <a:spcBef>
                <a:spcPct val="15000"/>
              </a:spcBef>
              <a:buFontTx/>
              <a:buChar char="•"/>
            </a:pPr>
            <a:r>
              <a:rPr lang="en-US" sz="1800" dirty="0">
                <a:effectLst>
                  <a:outerShdw blurRad="38100" dist="38100" dir="2700000" algn="tl">
                    <a:srgbClr val="C0C0C0"/>
                  </a:outerShdw>
                </a:effectLst>
              </a:rPr>
              <a:t>“Injustice collector” - externalizes blame </a:t>
            </a:r>
          </a:p>
          <a:p>
            <a:pPr>
              <a:lnSpc>
                <a:spcPct val="85000"/>
              </a:lnSpc>
              <a:spcBef>
                <a:spcPct val="15000"/>
              </a:spcBef>
              <a:buFontTx/>
              <a:buChar char="•"/>
            </a:pPr>
            <a:r>
              <a:rPr lang="en-US" sz="1800" dirty="0">
                <a:solidFill>
                  <a:srgbClr val="0000FF"/>
                </a:solidFill>
                <a:effectLst>
                  <a:outerShdw blurRad="38100" dist="38100" dir="2700000" algn="tl">
                    <a:srgbClr val="C0C0C0"/>
                  </a:outerShdw>
                </a:effectLst>
              </a:rPr>
              <a:t>Intolerance, hatred, and/or prejudice</a:t>
            </a:r>
          </a:p>
          <a:p>
            <a:pPr>
              <a:lnSpc>
                <a:spcPct val="85000"/>
              </a:lnSpc>
              <a:spcBef>
                <a:spcPct val="15000"/>
              </a:spcBef>
              <a:buFontTx/>
              <a:buChar char="•"/>
            </a:pPr>
            <a:r>
              <a:rPr lang="en-US" sz="1800" dirty="0">
                <a:effectLst>
                  <a:outerShdw blurRad="38100" dist="38100" dir="2700000" algn="tl">
                    <a:srgbClr val="C0C0C0"/>
                  </a:outerShdw>
                </a:effectLst>
              </a:rPr>
              <a:t>Anger management problems </a:t>
            </a:r>
          </a:p>
          <a:p>
            <a:pPr>
              <a:lnSpc>
                <a:spcPct val="85000"/>
              </a:lnSpc>
              <a:spcBef>
                <a:spcPct val="15000"/>
              </a:spcBef>
              <a:buFontTx/>
              <a:buChar char="•"/>
            </a:pPr>
            <a:r>
              <a:rPr lang="en-US" sz="1800" dirty="0">
                <a:solidFill>
                  <a:srgbClr val="0000FF"/>
                </a:solidFill>
                <a:effectLst>
                  <a:outerShdw blurRad="38100" dist="38100" dir="2700000" algn="tl">
                    <a:srgbClr val="C0C0C0"/>
                  </a:outerShdw>
                </a:effectLst>
              </a:rPr>
              <a:t>Low tolerance for frustration</a:t>
            </a:r>
          </a:p>
          <a:p>
            <a:pPr>
              <a:lnSpc>
                <a:spcPct val="85000"/>
              </a:lnSpc>
              <a:spcBef>
                <a:spcPct val="15000"/>
              </a:spcBef>
              <a:buFontTx/>
              <a:buChar char="•"/>
            </a:pPr>
            <a:r>
              <a:rPr lang="en-US" sz="1800" dirty="0">
                <a:effectLst>
                  <a:outerShdw blurRad="38100" dist="38100" dir="2700000" algn="tl">
                    <a:srgbClr val="C0C0C0"/>
                  </a:outerShdw>
                </a:effectLst>
              </a:rPr>
              <a:t>Failed love relationship</a:t>
            </a:r>
          </a:p>
          <a:p>
            <a:pPr>
              <a:lnSpc>
                <a:spcPct val="85000"/>
              </a:lnSpc>
              <a:spcBef>
                <a:spcPct val="15000"/>
              </a:spcBef>
              <a:buFontTx/>
              <a:buChar char="•"/>
            </a:pPr>
            <a:r>
              <a:rPr lang="en-US" sz="1800" dirty="0">
                <a:solidFill>
                  <a:srgbClr val="0000FF"/>
                </a:solidFill>
                <a:effectLst>
                  <a:outerShdw blurRad="38100" dist="38100" dir="2700000" algn="tl">
                    <a:srgbClr val="C0C0C0"/>
                  </a:outerShdw>
                </a:effectLst>
              </a:rPr>
              <a:t>Rigid and opinionated</a:t>
            </a:r>
            <a:r>
              <a:rPr lang="en-US" sz="1800" dirty="0">
                <a:effectLst>
                  <a:outerShdw blurRad="38100" dist="38100" dir="2700000" algn="tl">
                    <a:srgbClr val="C0C0C0"/>
                  </a:outerShdw>
                </a:effectLst>
              </a:rPr>
              <a:t> </a:t>
            </a:r>
          </a:p>
          <a:p>
            <a:pPr>
              <a:lnSpc>
                <a:spcPct val="85000"/>
              </a:lnSpc>
              <a:spcBef>
                <a:spcPct val="15000"/>
              </a:spcBef>
              <a:buFontTx/>
              <a:buChar char="•"/>
            </a:pPr>
            <a:r>
              <a:rPr lang="en-US" sz="1800" dirty="0">
                <a:effectLst>
                  <a:outerShdw blurRad="38100" dist="38100" dir="2700000" algn="tl">
                    <a:srgbClr val="C0C0C0"/>
                  </a:outerShdw>
                </a:effectLst>
              </a:rPr>
              <a:t>Attitude of superiority</a:t>
            </a:r>
          </a:p>
          <a:p>
            <a:pPr>
              <a:lnSpc>
                <a:spcPct val="85000"/>
              </a:lnSpc>
              <a:spcBef>
                <a:spcPct val="15000"/>
              </a:spcBef>
              <a:buFontTx/>
              <a:buChar char="•"/>
            </a:pPr>
            <a:r>
              <a:rPr lang="en-US" sz="1800" dirty="0">
                <a:solidFill>
                  <a:srgbClr val="0000FF"/>
                </a:solidFill>
                <a:effectLst>
                  <a:outerShdw blurRad="38100" dist="38100" dir="2700000" algn="tl">
                    <a:srgbClr val="C0C0C0"/>
                  </a:outerShdw>
                </a:effectLst>
              </a:rPr>
              <a:t>Negative role models</a:t>
            </a:r>
            <a:r>
              <a:rPr lang="en-US" sz="1800" dirty="0">
                <a:effectLst>
                  <a:outerShdw blurRad="38100" dist="38100" dir="2700000" algn="tl">
                    <a:srgbClr val="C0C0C0"/>
                  </a:outerShdw>
                </a:effectLst>
              </a:rPr>
              <a:t> </a:t>
            </a:r>
          </a:p>
          <a:p>
            <a:pPr>
              <a:lnSpc>
                <a:spcPct val="85000"/>
              </a:lnSpc>
              <a:spcBef>
                <a:spcPct val="15000"/>
              </a:spcBef>
              <a:buFontTx/>
              <a:buChar char="•"/>
            </a:pPr>
            <a:r>
              <a:rPr lang="en-US" sz="1800" dirty="0">
                <a:effectLst>
                  <a:outerShdw blurRad="38100" dist="38100" dir="2700000" algn="tl">
                    <a:srgbClr val="C0C0C0"/>
                  </a:outerShdw>
                </a:effectLst>
              </a:rPr>
              <a:t>Poor coping skills</a:t>
            </a:r>
          </a:p>
          <a:p>
            <a:pPr>
              <a:lnSpc>
                <a:spcPct val="85000"/>
              </a:lnSpc>
              <a:spcBef>
                <a:spcPct val="15000"/>
              </a:spcBef>
              <a:buFontTx/>
              <a:buChar char="•"/>
            </a:pPr>
            <a:r>
              <a:rPr lang="en-US" sz="1800" dirty="0">
                <a:solidFill>
                  <a:srgbClr val="0000FF"/>
                </a:solidFill>
                <a:effectLst>
                  <a:outerShdw blurRad="38100" dist="38100" dir="2700000" algn="tl">
                    <a:srgbClr val="C0C0C0"/>
                  </a:outerShdw>
                </a:effectLst>
              </a:rPr>
              <a:t>Lack of resiliency</a:t>
            </a:r>
          </a:p>
          <a:p>
            <a:pPr>
              <a:lnSpc>
                <a:spcPct val="85000"/>
              </a:lnSpc>
              <a:spcBef>
                <a:spcPct val="15000"/>
              </a:spcBef>
              <a:buFontTx/>
              <a:buChar char="•"/>
            </a:pPr>
            <a:r>
              <a:rPr lang="en-US" sz="1800" dirty="0">
                <a:effectLst>
                  <a:outerShdw blurRad="38100" dist="38100" dir="2700000" algn="tl">
                    <a:srgbClr val="C0C0C0"/>
                  </a:outerShdw>
                </a:effectLst>
              </a:rPr>
              <a:t>Lack of trust</a:t>
            </a:r>
          </a:p>
          <a:p>
            <a:pPr>
              <a:lnSpc>
                <a:spcPct val="85000"/>
              </a:lnSpc>
              <a:buFontTx/>
              <a:buChar char="•"/>
            </a:pPr>
            <a:endParaRPr lang="en-US" sz="1800"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9538"/>
                                        </p:tgtEl>
                                        <p:attrNameLst>
                                          <p:attrName>style.visibility</p:attrName>
                                        </p:attrNameLst>
                                      </p:cBhvr>
                                      <p:to>
                                        <p:strVal val="visible"/>
                                      </p:to>
                                    </p:set>
                                    <p:animEffect transition="in" filter="dissolve">
                                      <p:cBhvr>
                                        <p:cTn id="7" dur="500"/>
                                        <p:tgtEl>
                                          <p:spTgt spid="44953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49539">
                                            <p:txEl>
                                              <p:pRg st="0" end="0"/>
                                            </p:txEl>
                                          </p:spTgt>
                                        </p:tgtEl>
                                        <p:attrNameLst>
                                          <p:attrName>style.visibility</p:attrName>
                                        </p:attrNameLst>
                                      </p:cBhvr>
                                      <p:to>
                                        <p:strVal val="visible"/>
                                      </p:to>
                                    </p:set>
                                    <p:animEffect transition="in" filter="dissolve">
                                      <p:cBhvr>
                                        <p:cTn id="11" dur="500"/>
                                        <p:tgtEl>
                                          <p:spTgt spid="449539">
                                            <p:txEl>
                                              <p:pRg st="0" end="0"/>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49539">
                                            <p:txEl>
                                              <p:pRg st="2" end="2"/>
                                            </p:txEl>
                                          </p:spTgt>
                                        </p:tgtEl>
                                        <p:attrNameLst>
                                          <p:attrName>style.visibility</p:attrName>
                                        </p:attrNameLst>
                                      </p:cBhvr>
                                      <p:to>
                                        <p:strVal val="visible"/>
                                      </p:to>
                                    </p:set>
                                    <p:animEffect transition="in" filter="dissolve">
                                      <p:cBhvr>
                                        <p:cTn id="15" dur="500"/>
                                        <p:tgtEl>
                                          <p:spTgt spid="449539">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449539">
                                            <p:txEl>
                                              <p:pRg st="4" end="4"/>
                                            </p:txEl>
                                          </p:spTgt>
                                        </p:tgtEl>
                                        <p:attrNameLst>
                                          <p:attrName>style.visibility</p:attrName>
                                        </p:attrNameLst>
                                      </p:cBhvr>
                                      <p:to>
                                        <p:strVal val="visible"/>
                                      </p:to>
                                    </p:set>
                                    <p:animEffect transition="in" filter="dissolve">
                                      <p:cBhvr>
                                        <p:cTn id="19" dur="500"/>
                                        <p:tgtEl>
                                          <p:spTgt spid="449539">
                                            <p:txEl>
                                              <p:pRg st="4" end="4"/>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449539">
                                            <p:txEl>
                                              <p:pRg st="6" end="6"/>
                                            </p:txEl>
                                          </p:spTgt>
                                        </p:tgtEl>
                                        <p:attrNameLst>
                                          <p:attrName>style.visibility</p:attrName>
                                        </p:attrNameLst>
                                      </p:cBhvr>
                                      <p:to>
                                        <p:strVal val="visible"/>
                                      </p:to>
                                    </p:set>
                                    <p:animEffect transition="in" filter="dissolve">
                                      <p:cBhvr>
                                        <p:cTn id="23" dur="500"/>
                                        <p:tgtEl>
                                          <p:spTgt spid="449539">
                                            <p:txEl>
                                              <p:pRg st="6" end="6"/>
                                            </p:txEl>
                                          </p:spTgt>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449539">
                                            <p:txEl>
                                              <p:pRg st="8" end="8"/>
                                            </p:txEl>
                                          </p:spTgt>
                                        </p:tgtEl>
                                        <p:attrNameLst>
                                          <p:attrName>style.visibility</p:attrName>
                                        </p:attrNameLst>
                                      </p:cBhvr>
                                      <p:to>
                                        <p:strVal val="visible"/>
                                      </p:to>
                                    </p:set>
                                    <p:animEffect transition="in" filter="dissolve">
                                      <p:cBhvr>
                                        <p:cTn id="27" dur="500"/>
                                        <p:tgtEl>
                                          <p:spTgt spid="449539">
                                            <p:txEl>
                                              <p:pRg st="8" end="8"/>
                                            </p:txEl>
                                          </p:spTgt>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449539">
                                            <p:txEl>
                                              <p:pRg st="10" end="10"/>
                                            </p:txEl>
                                          </p:spTgt>
                                        </p:tgtEl>
                                        <p:attrNameLst>
                                          <p:attrName>style.visibility</p:attrName>
                                        </p:attrNameLst>
                                      </p:cBhvr>
                                      <p:to>
                                        <p:strVal val="visible"/>
                                      </p:to>
                                    </p:set>
                                    <p:animEffect transition="in" filter="dissolve">
                                      <p:cBhvr>
                                        <p:cTn id="31" dur="500"/>
                                        <p:tgtEl>
                                          <p:spTgt spid="449539">
                                            <p:txEl>
                                              <p:pRg st="10" end="10"/>
                                            </p:txEl>
                                          </p:spTgt>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449539">
                                            <p:txEl>
                                              <p:pRg st="12" end="12"/>
                                            </p:txEl>
                                          </p:spTgt>
                                        </p:tgtEl>
                                        <p:attrNameLst>
                                          <p:attrName>style.visibility</p:attrName>
                                        </p:attrNameLst>
                                      </p:cBhvr>
                                      <p:to>
                                        <p:strVal val="visible"/>
                                      </p:to>
                                    </p:set>
                                    <p:animEffect transition="in" filter="dissolve">
                                      <p:cBhvr>
                                        <p:cTn id="35" dur="500"/>
                                        <p:tgtEl>
                                          <p:spTgt spid="449539">
                                            <p:txEl>
                                              <p:pRg st="12" end="12"/>
                                            </p:txEl>
                                          </p:spTgt>
                                        </p:tgtEl>
                                      </p:cBhvr>
                                    </p:animEffect>
                                  </p:childTnLst>
                                </p:cTn>
                              </p:par>
                            </p:childTnLst>
                          </p:cTn>
                        </p:par>
                        <p:par>
                          <p:cTn id="36" fill="hold" nodeType="afterGroup">
                            <p:stCondLst>
                              <p:cond delay="4000"/>
                            </p:stCondLst>
                            <p:childTnLst>
                              <p:par>
                                <p:cTn id="37" presetID="9" presetClass="entr" presetSubtype="0" fill="hold" nodeType="afterEffect">
                                  <p:stCondLst>
                                    <p:cond delay="0"/>
                                  </p:stCondLst>
                                  <p:childTnLst>
                                    <p:set>
                                      <p:cBhvr>
                                        <p:cTn id="38" dur="1" fill="hold">
                                          <p:stCondLst>
                                            <p:cond delay="0"/>
                                          </p:stCondLst>
                                        </p:cTn>
                                        <p:tgtEl>
                                          <p:spTgt spid="449539">
                                            <p:txEl>
                                              <p:pRg st="14" end="14"/>
                                            </p:txEl>
                                          </p:spTgt>
                                        </p:tgtEl>
                                        <p:attrNameLst>
                                          <p:attrName>style.visibility</p:attrName>
                                        </p:attrNameLst>
                                      </p:cBhvr>
                                      <p:to>
                                        <p:strVal val="visible"/>
                                      </p:to>
                                    </p:set>
                                    <p:animEffect transition="in" filter="dissolve">
                                      <p:cBhvr>
                                        <p:cTn id="39" dur="500"/>
                                        <p:tgtEl>
                                          <p:spTgt spid="449539">
                                            <p:txEl>
                                              <p:pRg st="14" end="14"/>
                                            </p:txEl>
                                          </p:spTgt>
                                        </p:tgtEl>
                                      </p:cBhvr>
                                    </p:animEffect>
                                  </p:childTnLst>
                                </p:cTn>
                              </p:par>
                            </p:childTnLst>
                          </p:cTn>
                        </p:par>
                        <p:par>
                          <p:cTn id="40" fill="hold" nodeType="afterGroup">
                            <p:stCondLst>
                              <p:cond delay="4500"/>
                            </p:stCondLst>
                            <p:childTnLst>
                              <p:par>
                                <p:cTn id="41" presetID="9" presetClass="entr" presetSubtype="0" fill="hold" nodeType="afterEffect">
                                  <p:stCondLst>
                                    <p:cond delay="0"/>
                                  </p:stCondLst>
                                  <p:childTnLst>
                                    <p:set>
                                      <p:cBhvr>
                                        <p:cTn id="42" dur="1" fill="hold">
                                          <p:stCondLst>
                                            <p:cond delay="0"/>
                                          </p:stCondLst>
                                        </p:cTn>
                                        <p:tgtEl>
                                          <p:spTgt spid="449539">
                                            <p:txEl>
                                              <p:pRg st="16" end="16"/>
                                            </p:txEl>
                                          </p:spTgt>
                                        </p:tgtEl>
                                        <p:attrNameLst>
                                          <p:attrName>style.visibility</p:attrName>
                                        </p:attrNameLst>
                                      </p:cBhvr>
                                      <p:to>
                                        <p:strVal val="visible"/>
                                      </p:to>
                                    </p:set>
                                    <p:animEffect transition="in" filter="dissolve">
                                      <p:cBhvr>
                                        <p:cTn id="43" dur="500"/>
                                        <p:tgtEl>
                                          <p:spTgt spid="449539">
                                            <p:txEl>
                                              <p:pRg st="16" end="1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449539">
                                            <p:txEl>
                                              <p:pRg st="1" end="1"/>
                                            </p:txEl>
                                          </p:spTgt>
                                        </p:tgtEl>
                                        <p:attrNameLst>
                                          <p:attrName>style.visibility</p:attrName>
                                        </p:attrNameLst>
                                      </p:cBhvr>
                                      <p:to>
                                        <p:strVal val="visible"/>
                                      </p:to>
                                    </p:set>
                                    <p:animEffect transition="in" filter="dissolve">
                                      <p:cBhvr>
                                        <p:cTn id="48" dur="500"/>
                                        <p:tgtEl>
                                          <p:spTgt spid="449539">
                                            <p:txEl>
                                              <p:pRg st="1" end="1"/>
                                            </p:txEl>
                                          </p:spTgt>
                                        </p:tgtEl>
                                      </p:cBhvr>
                                    </p:animEffect>
                                  </p:childTnLst>
                                </p:cTn>
                              </p:par>
                            </p:childTnLst>
                          </p:cTn>
                        </p:par>
                        <p:par>
                          <p:cTn id="49" fill="hold" nodeType="afterGroup">
                            <p:stCondLst>
                              <p:cond delay="500"/>
                            </p:stCondLst>
                            <p:childTnLst>
                              <p:par>
                                <p:cTn id="50" presetID="9" presetClass="entr" presetSubtype="0" fill="hold" nodeType="afterEffect">
                                  <p:stCondLst>
                                    <p:cond delay="0"/>
                                  </p:stCondLst>
                                  <p:childTnLst>
                                    <p:set>
                                      <p:cBhvr>
                                        <p:cTn id="51" dur="1" fill="hold">
                                          <p:stCondLst>
                                            <p:cond delay="0"/>
                                          </p:stCondLst>
                                        </p:cTn>
                                        <p:tgtEl>
                                          <p:spTgt spid="449539">
                                            <p:txEl>
                                              <p:pRg st="3" end="3"/>
                                            </p:txEl>
                                          </p:spTgt>
                                        </p:tgtEl>
                                        <p:attrNameLst>
                                          <p:attrName>style.visibility</p:attrName>
                                        </p:attrNameLst>
                                      </p:cBhvr>
                                      <p:to>
                                        <p:strVal val="visible"/>
                                      </p:to>
                                    </p:set>
                                    <p:animEffect transition="in" filter="dissolve">
                                      <p:cBhvr>
                                        <p:cTn id="52" dur="500"/>
                                        <p:tgtEl>
                                          <p:spTgt spid="449539">
                                            <p:txEl>
                                              <p:pRg st="3" end="3"/>
                                            </p:txEl>
                                          </p:spTgt>
                                        </p:tgtEl>
                                      </p:cBhvr>
                                    </p:animEffect>
                                  </p:childTnLst>
                                </p:cTn>
                              </p:par>
                            </p:childTnLst>
                          </p:cTn>
                        </p:par>
                        <p:par>
                          <p:cTn id="53" fill="hold" nodeType="afterGroup">
                            <p:stCondLst>
                              <p:cond delay="1000"/>
                            </p:stCondLst>
                            <p:childTnLst>
                              <p:par>
                                <p:cTn id="54" presetID="9" presetClass="entr" presetSubtype="0" fill="hold" nodeType="afterEffect">
                                  <p:stCondLst>
                                    <p:cond delay="0"/>
                                  </p:stCondLst>
                                  <p:childTnLst>
                                    <p:set>
                                      <p:cBhvr>
                                        <p:cTn id="55" dur="1" fill="hold">
                                          <p:stCondLst>
                                            <p:cond delay="0"/>
                                          </p:stCondLst>
                                        </p:cTn>
                                        <p:tgtEl>
                                          <p:spTgt spid="449539">
                                            <p:txEl>
                                              <p:pRg st="5" end="5"/>
                                            </p:txEl>
                                          </p:spTgt>
                                        </p:tgtEl>
                                        <p:attrNameLst>
                                          <p:attrName>style.visibility</p:attrName>
                                        </p:attrNameLst>
                                      </p:cBhvr>
                                      <p:to>
                                        <p:strVal val="visible"/>
                                      </p:to>
                                    </p:set>
                                    <p:animEffect transition="in" filter="dissolve">
                                      <p:cBhvr>
                                        <p:cTn id="56" dur="500"/>
                                        <p:tgtEl>
                                          <p:spTgt spid="449539">
                                            <p:txEl>
                                              <p:pRg st="5" end="5"/>
                                            </p:txEl>
                                          </p:spTgt>
                                        </p:tgtEl>
                                      </p:cBhvr>
                                    </p:animEffect>
                                  </p:childTnLst>
                                </p:cTn>
                              </p:par>
                            </p:childTnLst>
                          </p:cTn>
                        </p:par>
                        <p:par>
                          <p:cTn id="57" fill="hold" nodeType="afterGroup">
                            <p:stCondLst>
                              <p:cond delay="1500"/>
                            </p:stCondLst>
                            <p:childTnLst>
                              <p:par>
                                <p:cTn id="58" presetID="9" presetClass="entr" presetSubtype="0" fill="hold" nodeType="afterEffect">
                                  <p:stCondLst>
                                    <p:cond delay="0"/>
                                  </p:stCondLst>
                                  <p:childTnLst>
                                    <p:set>
                                      <p:cBhvr>
                                        <p:cTn id="59" dur="1" fill="hold">
                                          <p:stCondLst>
                                            <p:cond delay="0"/>
                                          </p:stCondLst>
                                        </p:cTn>
                                        <p:tgtEl>
                                          <p:spTgt spid="449539">
                                            <p:txEl>
                                              <p:pRg st="7" end="7"/>
                                            </p:txEl>
                                          </p:spTgt>
                                        </p:tgtEl>
                                        <p:attrNameLst>
                                          <p:attrName>style.visibility</p:attrName>
                                        </p:attrNameLst>
                                      </p:cBhvr>
                                      <p:to>
                                        <p:strVal val="visible"/>
                                      </p:to>
                                    </p:set>
                                    <p:animEffect transition="in" filter="dissolve">
                                      <p:cBhvr>
                                        <p:cTn id="60" dur="500"/>
                                        <p:tgtEl>
                                          <p:spTgt spid="449539">
                                            <p:txEl>
                                              <p:pRg st="7" end="7"/>
                                            </p:txEl>
                                          </p:spTgt>
                                        </p:tgtEl>
                                      </p:cBhvr>
                                    </p:animEffect>
                                  </p:childTnLst>
                                </p:cTn>
                              </p:par>
                            </p:childTnLst>
                          </p:cTn>
                        </p:par>
                        <p:par>
                          <p:cTn id="61" fill="hold" nodeType="afterGroup">
                            <p:stCondLst>
                              <p:cond delay="2000"/>
                            </p:stCondLst>
                            <p:childTnLst>
                              <p:par>
                                <p:cTn id="62" presetID="9" presetClass="entr" presetSubtype="0" fill="hold" nodeType="afterEffect">
                                  <p:stCondLst>
                                    <p:cond delay="0"/>
                                  </p:stCondLst>
                                  <p:childTnLst>
                                    <p:set>
                                      <p:cBhvr>
                                        <p:cTn id="63" dur="1" fill="hold">
                                          <p:stCondLst>
                                            <p:cond delay="0"/>
                                          </p:stCondLst>
                                        </p:cTn>
                                        <p:tgtEl>
                                          <p:spTgt spid="449539">
                                            <p:txEl>
                                              <p:pRg st="9" end="9"/>
                                            </p:txEl>
                                          </p:spTgt>
                                        </p:tgtEl>
                                        <p:attrNameLst>
                                          <p:attrName>style.visibility</p:attrName>
                                        </p:attrNameLst>
                                      </p:cBhvr>
                                      <p:to>
                                        <p:strVal val="visible"/>
                                      </p:to>
                                    </p:set>
                                    <p:animEffect transition="in" filter="dissolve">
                                      <p:cBhvr>
                                        <p:cTn id="64" dur="500"/>
                                        <p:tgtEl>
                                          <p:spTgt spid="449539">
                                            <p:txEl>
                                              <p:pRg st="9" end="9"/>
                                            </p:txEl>
                                          </p:spTgt>
                                        </p:tgtEl>
                                      </p:cBhvr>
                                    </p:animEffect>
                                  </p:childTnLst>
                                </p:cTn>
                              </p:par>
                            </p:childTnLst>
                          </p:cTn>
                        </p:par>
                        <p:par>
                          <p:cTn id="65" fill="hold" nodeType="afterGroup">
                            <p:stCondLst>
                              <p:cond delay="2500"/>
                            </p:stCondLst>
                            <p:childTnLst>
                              <p:par>
                                <p:cTn id="66" presetID="9" presetClass="entr" presetSubtype="0" fill="hold" nodeType="afterEffect">
                                  <p:stCondLst>
                                    <p:cond delay="0"/>
                                  </p:stCondLst>
                                  <p:childTnLst>
                                    <p:set>
                                      <p:cBhvr>
                                        <p:cTn id="67" dur="1" fill="hold">
                                          <p:stCondLst>
                                            <p:cond delay="0"/>
                                          </p:stCondLst>
                                        </p:cTn>
                                        <p:tgtEl>
                                          <p:spTgt spid="449539">
                                            <p:txEl>
                                              <p:pRg st="11" end="11"/>
                                            </p:txEl>
                                          </p:spTgt>
                                        </p:tgtEl>
                                        <p:attrNameLst>
                                          <p:attrName>style.visibility</p:attrName>
                                        </p:attrNameLst>
                                      </p:cBhvr>
                                      <p:to>
                                        <p:strVal val="visible"/>
                                      </p:to>
                                    </p:set>
                                    <p:animEffect transition="in" filter="dissolve">
                                      <p:cBhvr>
                                        <p:cTn id="68" dur="500"/>
                                        <p:tgtEl>
                                          <p:spTgt spid="449539">
                                            <p:txEl>
                                              <p:pRg st="11" end="11"/>
                                            </p:txEl>
                                          </p:spTgt>
                                        </p:tgtEl>
                                      </p:cBhvr>
                                    </p:animEffect>
                                  </p:childTnLst>
                                </p:cTn>
                              </p:par>
                            </p:childTnLst>
                          </p:cTn>
                        </p:par>
                        <p:par>
                          <p:cTn id="69" fill="hold" nodeType="afterGroup">
                            <p:stCondLst>
                              <p:cond delay="3000"/>
                            </p:stCondLst>
                            <p:childTnLst>
                              <p:par>
                                <p:cTn id="70" presetID="9" presetClass="entr" presetSubtype="0" fill="hold" nodeType="afterEffect">
                                  <p:stCondLst>
                                    <p:cond delay="0"/>
                                  </p:stCondLst>
                                  <p:childTnLst>
                                    <p:set>
                                      <p:cBhvr>
                                        <p:cTn id="71" dur="1" fill="hold">
                                          <p:stCondLst>
                                            <p:cond delay="0"/>
                                          </p:stCondLst>
                                        </p:cTn>
                                        <p:tgtEl>
                                          <p:spTgt spid="449539">
                                            <p:txEl>
                                              <p:pRg st="13" end="13"/>
                                            </p:txEl>
                                          </p:spTgt>
                                        </p:tgtEl>
                                        <p:attrNameLst>
                                          <p:attrName>style.visibility</p:attrName>
                                        </p:attrNameLst>
                                      </p:cBhvr>
                                      <p:to>
                                        <p:strVal val="visible"/>
                                      </p:to>
                                    </p:set>
                                    <p:animEffect transition="in" filter="dissolve">
                                      <p:cBhvr>
                                        <p:cTn id="72" dur="500"/>
                                        <p:tgtEl>
                                          <p:spTgt spid="449539">
                                            <p:txEl>
                                              <p:pRg st="13" end="13"/>
                                            </p:txEl>
                                          </p:spTgt>
                                        </p:tgtEl>
                                      </p:cBhvr>
                                    </p:animEffect>
                                  </p:childTnLst>
                                </p:cTn>
                              </p:par>
                            </p:childTnLst>
                          </p:cTn>
                        </p:par>
                        <p:par>
                          <p:cTn id="73" fill="hold" nodeType="afterGroup">
                            <p:stCondLst>
                              <p:cond delay="3500"/>
                            </p:stCondLst>
                            <p:childTnLst>
                              <p:par>
                                <p:cTn id="74" presetID="9" presetClass="entr" presetSubtype="0" fill="hold" nodeType="afterEffect">
                                  <p:stCondLst>
                                    <p:cond delay="0"/>
                                  </p:stCondLst>
                                  <p:childTnLst>
                                    <p:set>
                                      <p:cBhvr>
                                        <p:cTn id="75" dur="1" fill="hold">
                                          <p:stCondLst>
                                            <p:cond delay="0"/>
                                          </p:stCondLst>
                                        </p:cTn>
                                        <p:tgtEl>
                                          <p:spTgt spid="449539">
                                            <p:txEl>
                                              <p:pRg st="15" end="15"/>
                                            </p:txEl>
                                          </p:spTgt>
                                        </p:tgtEl>
                                        <p:attrNameLst>
                                          <p:attrName>style.visibility</p:attrName>
                                        </p:attrNameLst>
                                      </p:cBhvr>
                                      <p:to>
                                        <p:strVal val="visible"/>
                                      </p:to>
                                    </p:set>
                                    <p:animEffect transition="in" filter="dissolve">
                                      <p:cBhvr>
                                        <p:cTn id="76" dur="500"/>
                                        <p:tgtEl>
                                          <p:spTgt spid="449539">
                                            <p:txEl>
                                              <p:pRg st="15" end="15"/>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449546">
                                            <p:txEl>
                                              <p:pRg st="0" end="0"/>
                                            </p:txEl>
                                          </p:spTgt>
                                        </p:tgtEl>
                                        <p:attrNameLst>
                                          <p:attrName>style.visibility</p:attrName>
                                        </p:attrNameLst>
                                      </p:cBhvr>
                                      <p:to>
                                        <p:strVal val="visible"/>
                                      </p:to>
                                    </p:set>
                                    <p:animEffect transition="in" filter="dissolve">
                                      <p:cBhvr>
                                        <p:cTn id="81" dur="500"/>
                                        <p:tgtEl>
                                          <p:spTgt spid="449546">
                                            <p:txEl>
                                              <p:pRg st="0" end="0"/>
                                            </p:txEl>
                                          </p:spTgt>
                                        </p:tgtEl>
                                      </p:cBhvr>
                                    </p:animEffect>
                                  </p:childTnLst>
                                </p:cTn>
                              </p:par>
                            </p:childTnLst>
                          </p:cTn>
                        </p:par>
                        <p:par>
                          <p:cTn id="82" fill="hold" nodeType="afterGroup">
                            <p:stCondLst>
                              <p:cond delay="500"/>
                            </p:stCondLst>
                            <p:childTnLst>
                              <p:par>
                                <p:cTn id="83" presetID="9" presetClass="entr" presetSubtype="0" fill="hold" nodeType="afterEffect">
                                  <p:stCondLst>
                                    <p:cond delay="0"/>
                                  </p:stCondLst>
                                  <p:childTnLst>
                                    <p:set>
                                      <p:cBhvr>
                                        <p:cTn id="84" dur="1" fill="hold">
                                          <p:stCondLst>
                                            <p:cond delay="0"/>
                                          </p:stCondLst>
                                        </p:cTn>
                                        <p:tgtEl>
                                          <p:spTgt spid="449546">
                                            <p:txEl>
                                              <p:pRg st="1" end="1"/>
                                            </p:txEl>
                                          </p:spTgt>
                                        </p:tgtEl>
                                        <p:attrNameLst>
                                          <p:attrName>style.visibility</p:attrName>
                                        </p:attrNameLst>
                                      </p:cBhvr>
                                      <p:to>
                                        <p:strVal val="visible"/>
                                      </p:to>
                                    </p:set>
                                    <p:animEffect transition="in" filter="dissolve">
                                      <p:cBhvr>
                                        <p:cTn id="85" dur="500"/>
                                        <p:tgtEl>
                                          <p:spTgt spid="449546">
                                            <p:txEl>
                                              <p:pRg st="1" end="1"/>
                                            </p:txEl>
                                          </p:spTgt>
                                        </p:tgtEl>
                                      </p:cBhvr>
                                    </p:animEffect>
                                  </p:childTnLst>
                                </p:cTn>
                              </p:par>
                            </p:childTnLst>
                          </p:cTn>
                        </p:par>
                        <p:par>
                          <p:cTn id="86" fill="hold" nodeType="afterGroup">
                            <p:stCondLst>
                              <p:cond delay="1000"/>
                            </p:stCondLst>
                            <p:childTnLst>
                              <p:par>
                                <p:cTn id="87" presetID="9" presetClass="entr" presetSubtype="0" fill="hold" nodeType="afterEffect">
                                  <p:stCondLst>
                                    <p:cond delay="0"/>
                                  </p:stCondLst>
                                  <p:childTnLst>
                                    <p:set>
                                      <p:cBhvr>
                                        <p:cTn id="88" dur="1" fill="hold">
                                          <p:stCondLst>
                                            <p:cond delay="0"/>
                                          </p:stCondLst>
                                        </p:cTn>
                                        <p:tgtEl>
                                          <p:spTgt spid="449546">
                                            <p:txEl>
                                              <p:pRg st="2" end="2"/>
                                            </p:txEl>
                                          </p:spTgt>
                                        </p:tgtEl>
                                        <p:attrNameLst>
                                          <p:attrName>style.visibility</p:attrName>
                                        </p:attrNameLst>
                                      </p:cBhvr>
                                      <p:to>
                                        <p:strVal val="visible"/>
                                      </p:to>
                                    </p:set>
                                    <p:animEffect transition="in" filter="dissolve">
                                      <p:cBhvr>
                                        <p:cTn id="89" dur="500"/>
                                        <p:tgtEl>
                                          <p:spTgt spid="449546">
                                            <p:txEl>
                                              <p:pRg st="2" end="2"/>
                                            </p:txEl>
                                          </p:spTgt>
                                        </p:tgtEl>
                                      </p:cBhvr>
                                    </p:animEffect>
                                  </p:childTnLst>
                                </p:cTn>
                              </p:par>
                            </p:childTnLst>
                          </p:cTn>
                        </p:par>
                        <p:par>
                          <p:cTn id="90" fill="hold" nodeType="afterGroup">
                            <p:stCondLst>
                              <p:cond delay="1500"/>
                            </p:stCondLst>
                            <p:childTnLst>
                              <p:par>
                                <p:cTn id="91" presetID="9" presetClass="entr" presetSubtype="0" fill="hold" nodeType="afterEffect">
                                  <p:stCondLst>
                                    <p:cond delay="0"/>
                                  </p:stCondLst>
                                  <p:childTnLst>
                                    <p:set>
                                      <p:cBhvr>
                                        <p:cTn id="92" dur="1" fill="hold">
                                          <p:stCondLst>
                                            <p:cond delay="0"/>
                                          </p:stCondLst>
                                        </p:cTn>
                                        <p:tgtEl>
                                          <p:spTgt spid="449546">
                                            <p:txEl>
                                              <p:pRg st="3" end="3"/>
                                            </p:txEl>
                                          </p:spTgt>
                                        </p:tgtEl>
                                        <p:attrNameLst>
                                          <p:attrName>style.visibility</p:attrName>
                                        </p:attrNameLst>
                                      </p:cBhvr>
                                      <p:to>
                                        <p:strVal val="visible"/>
                                      </p:to>
                                    </p:set>
                                    <p:animEffect transition="in" filter="dissolve">
                                      <p:cBhvr>
                                        <p:cTn id="93" dur="500"/>
                                        <p:tgtEl>
                                          <p:spTgt spid="449546">
                                            <p:txEl>
                                              <p:pRg st="3" end="3"/>
                                            </p:txEl>
                                          </p:spTgt>
                                        </p:tgtEl>
                                      </p:cBhvr>
                                    </p:animEffect>
                                  </p:childTnLst>
                                </p:cTn>
                              </p:par>
                            </p:childTnLst>
                          </p:cTn>
                        </p:par>
                        <p:par>
                          <p:cTn id="94" fill="hold" nodeType="afterGroup">
                            <p:stCondLst>
                              <p:cond delay="2000"/>
                            </p:stCondLst>
                            <p:childTnLst>
                              <p:par>
                                <p:cTn id="95" presetID="9" presetClass="entr" presetSubtype="0" fill="hold" nodeType="afterEffect">
                                  <p:stCondLst>
                                    <p:cond delay="0"/>
                                  </p:stCondLst>
                                  <p:childTnLst>
                                    <p:set>
                                      <p:cBhvr>
                                        <p:cTn id="96" dur="1" fill="hold">
                                          <p:stCondLst>
                                            <p:cond delay="0"/>
                                          </p:stCondLst>
                                        </p:cTn>
                                        <p:tgtEl>
                                          <p:spTgt spid="449546">
                                            <p:txEl>
                                              <p:pRg st="4" end="4"/>
                                            </p:txEl>
                                          </p:spTgt>
                                        </p:tgtEl>
                                        <p:attrNameLst>
                                          <p:attrName>style.visibility</p:attrName>
                                        </p:attrNameLst>
                                      </p:cBhvr>
                                      <p:to>
                                        <p:strVal val="visible"/>
                                      </p:to>
                                    </p:set>
                                    <p:animEffect transition="in" filter="dissolve">
                                      <p:cBhvr>
                                        <p:cTn id="97" dur="500"/>
                                        <p:tgtEl>
                                          <p:spTgt spid="449546">
                                            <p:txEl>
                                              <p:pRg st="4" end="4"/>
                                            </p:txEl>
                                          </p:spTgt>
                                        </p:tgtEl>
                                      </p:cBhvr>
                                    </p:animEffect>
                                  </p:childTnLst>
                                </p:cTn>
                              </p:par>
                            </p:childTnLst>
                          </p:cTn>
                        </p:par>
                        <p:par>
                          <p:cTn id="98" fill="hold" nodeType="afterGroup">
                            <p:stCondLst>
                              <p:cond delay="2500"/>
                            </p:stCondLst>
                            <p:childTnLst>
                              <p:par>
                                <p:cTn id="99" presetID="9" presetClass="entr" presetSubtype="0" fill="hold" nodeType="afterEffect">
                                  <p:stCondLst>
                                    <p:cond delay="0"/>
                                  </p:stCondLst>
                                  <p:childTnLst>
                                    <p:set>
                                      <p:cBhvr>
                                        <p:cTn id="100" dur="1" fill="hold">
                                          <p:stCondLst>
                                            <p:cond delay="0"/>
                                          </p:stCondLst>
                                        </p:cTn>
                                        <p:tgtEl>
                                          <p:spTgt spid="449546">
                                            <p:txEl>
                                              <p:pRg st="5" end="5"/>
                                            </p:txEl>
                                          </p:spTgt>
                                        </p:tgtEl>
                                        <p:attrNameLst>
                                          <p:attrName>style.visibility</p:attrName>
                                        </p:attrNameLst>
                                      </p:cBhvr>
                                      <p:to>
                                        <p:strVal val="visible"/>
                                      </p:to>
                                    </p:set>
                                    <p:animEffect transition="in" filter="dissolve">
                                      <p:cBhvr>
                                        <p:cTn id="101" dur="500"/>
                                        <p:tgtEl>
                                          <p:spTgt spid="449546">
                                            <p:txEl>
                                              <p:pRg st="5" end="5"/>
                                            </p:txEl>
                                          </p:spTgt>
                                        </p:tgtEl>
                                      </p:cBhvr>
                                    </p:animEffect>
                                  </p:childTnLst>
                                </p:cTn>
                              </p:par>
                            </p:childTnLst>
                          </p:cTn>
                        </p:par>
                        <p:par>
                          <p:cTn id="102" fill="hold" nodeType="afterGroup">
                            <p:stCondLst>
                              <p:cond delay="3000"/>
                            </p:stCondLst>
                            <p:childTnLst>
                              <p:par>
                                <p:cTn id="103" presetID="9" presetClass="entr" presetSubtype="0" fill="hold" nodeType="afterEffect">
                                  <p:stCondLst>
                                    <p:cond delay="0"/>
                                  </p:stCondLst>
                                  <p:childTnLst>
                                    <p:set>
                                      <p:cBhvr>
                                        <p:cTn id="104" dur="1" fill="hold">
                                          <p:stCondLst>
                                            <p:cond delay="0"/>
                                          </p:stCondLst>
                                        </p:cTn>
                                        <p:tgtEl>
                                          <p:spTgt spid="449546">
                                            <p:txEl>
                                              <p:pRg st="6" end="6"/>
                                            </p:txEl>
                                          </p:spTgt>
                                        </p:tgtEl>
                                        <p:attrNameLst>
                                          <p:attrName>style.visibility</p:attrName>
                                        </p:attrNameLst>
                                      </p:cBhvr>
                                      <p:to>
                                        <p:strVal val="visible"/>
                                      </p:to>
                                    </p:set>
                                    <p:animEffect transition="in" filter="dissolve">
                                      <p:cBhvr>
                                        <p:cTn id="105" dur="500"/>
                                        <p:tgtEl>
                                          <p:spTgt spid="4495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97" name="Picture 13" descr="mom and 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14600"/>
            <a:ext cx="4038600" cy="3681413"/>
          </a:xfrm>
          <a:prstGeom prst="rect">
            <a:avLst/>
          </a:prstGeom>
          <a:solidFill>
            <a:schemeClr val="bg1">
              <a:alpha val="0"/>
            </a:schemeClr>
          </a:solidFill>
          <a:ln w="3175">
            <a:solidFill>
              <a:schemeClr val="bg1"/>
            </a:solidFill>
            <a:miter lim="800000"/>
            <a:headEnd/>
            <a:tailEnd/>
          </a:ln>
        </p:spPr>
      </p:pic>
      <p:sp>
        <p:nvSpPr>
          <p:cNvPr id="451586" name="Rectangle 2"/>
          <p:cNvSpPr>
            <a:spLocks noGrp="1" noChangeArrowheads="1"/>
          </p:cNvSpPr>
          <p:nvPr>
            <p:ph type="title"/>
          </p:nvPr>
        </p:nvSpPr>
        <p:spPr>
          <a:xfrm>
            <a:off x="381000" y="381000"/>
            <a:ext cx="8763000" cy="990600"/>
          </a:xfrm>
        </p:spPr>
        <p:txBody>
          <a:bodyPr/>
          <a:lstStyle/>
          <a:p>
            <a:r>
              <a:rPr lang="en-US" sz="3600">
                <a:effectLst>
                  <a:outerShdw blurRad="38100" dist="38100" dir="2700000" algn="tl">
                    <a:srgbClr val="C0C0C0"/>
                  </a:outerShdw>
                </a:effectLst>
                <a:latin typeface="Georgia" pitchFamily="18" charset="0"/>
              </a:rPr>
              <a:t>FBI Four-Pronged Assessment Approach:</a:t>
            </a:r>
            <a:r>
              <a:rPr lang="en-US" sz="4400">
                <a:effectLst>
                  <a:outerShdw blurRad="38100" dist="38100" dir="2700000" algn="tl">
                    <a:srgbClr val="C0C0C0"/>
                  </a:outerShdw>
                </a:effectLst>
                <a:latin typeface="Georgia" pitchFamily="18" charset="0"/>
              </a:rPr>
              <a:t> </a:t>
            </a:r>
            <a:br>
              <a:rPr lang="en-US" sz="4400">
                <a:effectLst>
                  <a:outerShdw blurRad="38100" dist="38100" dir="2700000" algn="tl">
                    <a:srgbClr val="C0C0C0"/>
                  </a:outerShdw>
                </a:effectLst>
                <a:latin typeface="Georgia" pitchFamily="18" charset="0"/>
              </a:rPr>
            </a:br>
            <a:r>
              <a:rPr lang="en-US" sz="2600">
                <a:effectLst>
                  <a:outerShdw blurRad="38100" dist="38100" dir="2700000" algn="tl">
                    <a:srgbClr val="C0C0C0"/>
                  </a:outerShdw>
                </a:effectLst>
                <a:latin typeface="Georgia" pitchFamily="18" charset="0"/>
              </a:rPr>
              <a:t>Prong two: </a:t>
            </a:r>
            <a:r>
              <a:rPr lang="en-US" sz="2600">
                <a:solidFill>
                  <a:srgbClr val="0000FF"/>
                </a:solidFill>
                <a:effectLst>
                  <a:outerShdw blurRad="38100" dist="38100" dir="2700000" algn="tl">
                    <a:srgbClr val="C0C0C0"/>
                  </a:outerShdw>
                </a:effectLst>
                <a:latin typeface="Georgia" pitchFamily="18" charset="0"/>
              </a:rPr>
              <a:t>Family Dynamics</a:t>
            </a:r>
          </a:p>
        </p:txBody>
      </p:sp>
      <p:sp>
        <p:nvSpPr>
          <p:cNvPr id="451588" name="Rectangle 4"/>
          <p:cNvSpPr>
            <a:spLocks noChangeArrowheads="1"/>
          </p:cNvSpPr>
          <p:nvPr/>
        </p:nvSpPr>
        <p:spPr bwMode="auto">
          <a:xfrm>
            <a:off x="457200" y="6096000"/>
            <a:ext cx="817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buClr>
                <a:schemeClr val="accent2"/>
              </a:buClr>
              <a:buFont typeface="Monotype Sorts" pitchFamily="2" charset="2"/>
              <a:buNone/>
            </a:pPr>
            <a:endParaRPr lang="en-US" sz="800" baseline="0">
              <a:solidFill>
                <a:srgbClr val="0000FF"/>
              </a:solidFill>
              <a:effectLst/>
            </a:endParaRPr>
          </a:p>
        </p:txBody>
      </p:sp>
      <p:sp>
        <p:nvSpPr>
          <p:cNvPr id="451591" name="_s1028"/>
          <p:cNvSpPr>
            <a:spLocks noChangeArrowheads="1" noTextEdit="1"/>
          </p:cNvSpPr>
          <p:nvPr/>
        </p:nvSpPr>
        <p:spPr bwMode="auto">
          <a:xfrm>
            <a:off x="-152400" y="5638800"/>
            <a:ext cx="1543050" cy="1546225"/>
          </a:xfrm>
          <a:prstGeom prst="ellipse">
            <a:avLst/>
          </a:prstGeom>
          <a:solidFill>
            <a:schemeClr val="accent2">
              <a:alpha val="50000"/>
            </a:schemeClr>
          </a:solidFill>
          <a:ln w="4670">
            <a:solidFill>
              <a:schemeClr val="accent2"/>
            </a:solidFill>
            <a:round/>
            <a:headEnd/>
            <a:tailEnd/>
          </a:ln>
        </p:spPr>
        <p:txBody>
          <a:bodyPr anchor="ctr"/>
          <a:lstStyle/>
          <a:p>
            <a:endParaRPr lang="en-US"/>
          </a:p>
        </p:txBody>
      </p:sp>
      <p:sp>
        <p:nvSpPr>
          <p:cNvPr id="451595" name="Rectangle 11"/>
          <p:cNvSpPr>
            <a:spLocks noChangeArrowheads="1"/>
          </p:cNvSpPr>
          <p:nvPr/>
        </p:nvSpPr>
        <p:spPr bwMode="auto">
          <a:xfrm>
            <a:off x="304800" y="6553200"/>
            <a:ext cx="8270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kumimoji="1" lang="en-US" sz="1000" baseline="0">
                <a:solidFill>
                  <a:srgbClr val="CC6600"/>
                </a:solidFill>
                <a:effectLst>
                  <a:outerShdw blurRad="38100" dist="38100" dir="2700000" algn="tl">
                    <a:srgbClr val="C0C0C0"/>
                  </a:outerShdw>
                </a:effectLst>
                <a:latin typeface="Georgia" pitchFamily="18" charset="0"/>
              </a:rPr>
              <a:t>O’Toole, M. (2000). </a:t>
            </a:r>
            <a:r>
              <a:rPr kumimoji="1" lang="en-US" sz="1000" i="1" baseline="0">
                <a:solidFill>
                  <a:srgbClr val="CC6600"/>
                </a:solidFill>
                <a:effectLst>
                  <a:outerShdw blurRad="38100" dist="38100" dir="2700000" algn="tl">
                    <a:srgbClr val="C0C0C0"/>
                  </a:outerShdw>
                </a:effectLst>
                <a:latin typeface="Georgia" pitchFamily="18" charset="0"/>
              </a:rPr>
              <a:t>The school shooter: A threat assessment perspective</a:t>
            </a:r>
            <a:r>
              <a:rPr kumimoji="1" lang="en-US" sz="1000" baseline="0">
                <a:solidFill>
                  <a:srgbClr val="CC6600"/>
                </a:solidFill>
                <a:effectLst>
                  <a:outerShdw blurRad="38100" dist="38100" dir="2700000" algn="tl">
                    <a:srgbClr val="C0C0C0"/>
                  </a:outerShdw>
                </a:effectLst>
                <a:latin typeface="Georgia" pitchFamily="18" charset="0"/>
              </a:rPr>
              <a:t>. Washington, DC: Federal Bureau of Investigation</a:t>
            </a:r>
          </a:p>
        </p:txBody>
      </p:sp>
      <p:sp>
        <p:nvSpPr>
          <p:cNvPr id="451587" name="Rectangle 3"/>
          <p:cNvSpPr>
            <a:spLocks noGrp="1" noChangeArrowheads="1"/>
          </p:cNvSpPr>
          <p:nvPr>
            <p:ph type="body" idx="1"/>
          </p:nvPr>
        </p:nvSpPr>
        <p:spPr>
          <a:xfrm>
            <a:off x="228600" y="1752600"/>
            <a:ext cx="6096000" cy="4038600"/>
          </a:xfrm>
        </p:spPr>
        <p:txBody>
          <a:bodyPr/>
          <a:lstStyle/>
          <a:p>
            <a:pPr>
              <a:lnSpc>
                <a:spcPct val="85000"/>
              </a:lnSpc>
              <a:spcBef>
                <a:spcPct val="175000"/>
              </a:spcBef>
              <a:buFontTx/>
              <a:buChar char="•"/>
            </a:pPr>
            <a:r>
              <a:rPr lang="en-US" sz="2000">
                <a:effectLst>
                  <a:outerShdw blurRad="38100" dist="38100" dir="2700000" algn="tl">
                    <a:srgbClr val="C0C0C0"/>
                  </a:outerShdw>
                </a:effectLst>
              </a:rPr>
              <a:t>No limits or monitoring of TV and internet</a:t>
            </a:r>
          </a:p>
          <a:p>
            <a:pPr>
              <a:lnSpc>
                <a:spcPct val="85000"/>
              </a:lnSpc>
              <a:spcBef>
                <a:spcPct val="175000"/>
              </a:spcBef>
              <a:buFontTx/>
              <a:buChar char="•"/>
            </a:pPr>
            <a:r>
              <a:rPr lang="en-US" sz="2000">
                <a:effectLst>
                  <a:outerShdw blurRad="38100" dist="38100" dir="2700000" algn="tl">
                    <a:srgbClr val="C0C0C0"/>
                  </a:outerShdw>
                </a:effectLst>
              </a:rPr>
              <a:t>Turbulent parent-child relationships</a:t>
            </a:r>
          </a:p>
          <a:p>
            <a:pPr>
              <a:lnSpc>
                <a:spcPct val="85000"/>
              </a:lnSpc>
              <a:spcBef>
                <a:spcPct val="175000"/>
              </a:spcBef>
              <a:buFontTx/>
              <a:buChar char="•"/>
            </a:pPr>
            <a:r>
              <a:rPr lang="en-US" sz="2000">
                <a:effectLst>
                  <a:outerShdw blurRad="38100" dist="38100" dir="2700000" algn="tl">
                    <a:srgbClr val="C0C0C0"/>
                  </a:outerShdw>
                </a:effectLst>
              </a:rPr>
              <a:t>Acceptance of pathological behavior</a:t>
            </a:r>
          </a:p>
          <a:p>
            <a:pPr>
              <a:lnSpc>
                <a:spcPct val="85000"/>
              </a:lnSpc>
              <a:spcBef>
                <a:spcPct val="175000"/>
              </a:spcBef>
              <a:buFontTx/>
              <a:buChar char="•"/>
            </a:pPr>
            <a:r>
              <a:rPr lang="en-US" sz="2000">
                <a:effectLst>
                  <a:outerShdw blurRad="38100" dist="38100" dir="2700000" algn="tl">
                    <a:srgbClr val="C0C0C0"/>
                  </a:outerShdw>
                </a:effectLst>
              </a:rPr>
              <a:t>Student “rules the roost”</a:t>
            </a:r>
          </a:p>
          <a:p>
            <a:pPr>
              <a:lnSpc>
                <a:spcPct val="85000"/>
              </a:lnSpc>
              <a:spcBef>
                <a:spcPct val="175000"/>
              </a:spcBef>
              <a:buFontTx/>
              <a:buChar char="•"/>
            </a:pPr>
            <a:r>
              <a:rPr lang="en-US" sz="2000">
                <a:effectLst>
                  <a:outerShdw blurRad="38100" dist="38100" dir="2700000" algn="tl">
                    <a:srgbClr val="C0C0C0"/>
                  </a:outerShdw>
                </a:effectLst>
              </a:rPr>
              <a:t>Access to weapons</a:t>
            </a:r>
          </a:p>
          <a:p>
            <a:pPr>
              <a:lnSpc>
                <a:spcPct val="85000"/>
              </a:lnSpc>
              <a:spcBef>
                <a:spcPct val="175000"/>
              </a:spcBef>
              <a:buFontTx/>
              <a:buChar char="•"/>
            </a:pPr>
            <a:r>
              <a:rPr lang="en-US" sz="2000">
                <a:effectLst>
                  <a:outerShdw blurRad="38100" dist="38100" dir="2700000" algn="tl">
                    <a:srgbClr val="C0C0C0"/>
                  </a:outerShdw>
                </a:effectLst>
              </a:rPr>
              <a:t>Lack of intimacy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wd">
                                    <p:tmPct val="5000"/>
                                  </p:iterate>
                                  <p:childTnLst>
                                    <p:set>
                                      <p:cBhvr>
                                        <p:cTn id="6" dur="1" fill="hold">
                                          <p:stCondLst>
                                            <p:cond delay="0"/>
                                          </p:stCondLst>
                                        </p:cTn>
                                        <p:tgtEl>
                                          <p:spTgt spid="451586"/>
                                        </p:tgtEl>
                                        <p:attrNameLst>
                                          <p:attrName>style.visibility</p:attrName>
                                        </p:attrNameLst>
                                      </p:cBhvr>
                                      <p:to>
                                        <p:strVal val="visible"/>
                                      </p:to>
                                    </p:set>
                                    <p:animEffect transition="in" filter="dissolve">
                                      <p:cBhvr>
                                        <p:cTn id="7" dur="500"/>
                                        <p:tgtEl>
                                          <p:spTgt spid="451586"/>
                                        </p:tgtEl>
                                      </p:cBhvr>
                                    </p:animEffect>
                                  </p:childTnLst>
                                </p:cTn>
                              </p:par>
                            </p:childTnLst>
                          </p:cTn>
                        </p:par>
                        <p:par>
                          <p:cTn id="8" fill="hold" nodeType="afterGroup">
                            <p:stCondLst>
                              <p:cond delay="750"/>
                            </p:stCondLst>
                            <p:childTnLst>
                              <p:par>
                                <p:cTn id="9" presetID="9" presetClass="entr" presetSubtype="0" fill="hold" nodeType="afterEffect">
                                  <p:stCondLst>
                                    <p:cond delay="0"/>
                                  </p:stCondLst>
                                  <p:iterate type="wd">
                                    <p:tmPct val="5000"/>
                                  </p:iterate>
                                  <p:childTnLst>
                                    <p:set>
                                      <p:cBhvr>
                                        <p:cTn id="10" dur="1" fill="hold">
                                          <p:stCondLst>
                                            <p:cond delay="0"/>
                                          </p:stCondLst>
                                        </p:cTn>
                                        <p:tgtEl>
                                          <p:spTgt spid="451587">
                                            <p:txEl>
                                              <p:pRg st="0" end="0"/>
                                            </p:txEl>
                                          </p:spTgt>
                                        </p:tgtEl>
                                        <p:attrNameLst>
                                          <p:attrName>style.visibility</p:attrName>
                                        </p:attrNameLst>
                                      </p:cBhvr>
                                      <p:to>
                                        <p:strVal val="visible"/>
                                      </p:to>
                                    </p:set>
                                    <p:animEffect transition="in" filter="dissolve">
                                      <p:cBhvr>
                                        <p:cTn id="11" dur="500"/>
                                        <p:tgtEl>
                                          <p:spTgt spid="451587">
                                            <p:txEl>
                                              <p:pRg st="0" end="0"/>
                                            </p:txEl>
                                          </p:spTgt>
                                        </p:tgtEl>
                                      </p:cBhvr>
                                    </p:animEffect>
                                  </p:childTnLst>
                                </p:cTn>
                              </p:par>
                            </p:childTnLst>
                          </p:cTn>
                        </p:par>
                        <p:par>
                          <p:cTn id="12" fill="hold" nodeType="afterGroup">
                            <p:stCondLst>
                              <p:cond delay="1425"/>
                            </p:stCondLst>
                            <p:childTnLst>
                              <p:par>
                                <p:cTn id="13" presetID="9" presetClass="entr" presetSubtype="0" fill="hold" nodeType="afterEffect">
                                  <p:stCondLst>
                                    <p:cond delay="0"/>
                                  </p:stCondLst>
                                  <p:iterate type="wd">
                                    <p:tmPct val="5000"/>
                                  </p:iterate>
                                  <p:childTnLst>
                                    <p:set>
                                      <p:cBhvr>
                                        <p:cTn id="14" dur="1" fill="hold">
                                          <p:stCondLst>
                                            <p:cond delay="0"/>
                                          </p:stCondLst>
                                        </p:cTn>
                                        <p:tgtEl>
                                          <p:spTgt spid="451587">
                                            <p:txEl>
                                              <p:pRg st="1" end="1"/>
                                            </p:txEl>
                                          </p:spTgt>
                                        </p:tgtEl>
                                        <p:attrNameLst>
                                          <p:attrName>style.visibility</p:attrName>
                                        </p:attrNameLst>
                                      </p:cBhvr>
                                      <p:to>
                                        <p:strVal val="visible"/>
                                      </p:to>
                                    </p:set>
                                    <p:animEffect transition="in" filter="dissolve">
                                      <p:cBhvr>
                                        <p:cTn id="15" dur="500"/>
                                        <p:tgtEl>
                                          <p:spTgt spid="451587">
                                            <p:txEl>
                                              <p:pRg st="1" end="1"/>
                                            </p:txEl>
                                          </p:spTgt>
                                        </p:tgtEl>
                                      </p:cBhvr>
                                    </p:animEffect>
                                  </p:childTnLst>
                                </p:cTn>
                              </p:par>
                            </p:childTnLst>
                          </p:cTn>
                        </p:par>
                        <p:par>
                          <p:cTn id="16" fill="hold" nodeType="afterGroup">
                            <p:stCondLst>
                              <p:cond delay="1975"/>
                            </p:stCondLst>
                            <p:childTnLst>
                              <p:par>
                                <p:cTn id="17" presetID="9" presetClass="entr" presetSubtype="0" fill="hold" nodeType="afterEffect">
                                  <p:stCondLst>
                                    <p:cond delay="1000"/>
                                  </p:stCondLst>
                                  <p:iterate type="wd">
                                    <p:tmPct val="5000"/>
                                  </p:iterate>
                                  <p:childTnLst>
                                    <p:set>
                                      <p:cBhvr>
                                        <p:cTn id="18" dur="1" fill="hold">
                                          <p:stCondLst>
                                            <p:cond delay="0"/>
                                          </p:stCondLst>
                                        </p:cTn>
                                        <p:tgtEl>
                                          <p:spTgt spid="451587">
                                            <p:txEl>
                                              <p:pRg st="2" end="2"/>
                                            </p:txEl>
                                          </p:spTgt>
                                        </p:tgtEl>
                                        <p:attrNameLst>
                                          <p:attrName>style.visibility</p:attrName>
                                        </p:attrNameLst>
                                      </p:cBhvr>
                                      <p:to>
                                        <p:strVal val="visible"/>
                                      </p:to>
                                    </p:set>
                                    <p:animEffect transition="in" filter="dissolve">
                                      <p:cBhvr>
                                        <p:cTn id="19" dur="500"/>
                                        <p:tgtEl>
                                          <p:spTgt spid="451587">
                                            <p:txEl>
                                              <p:pRg st="2" end="2"/>
                                            </p:txEl>
                                          </p:spTgt>
                                        </p:tgtEl>
                                      </p:cBhvr>
                                    </p:animEffect>
                                  </p:childTnLst>
                                </p:cTn>
                              </p:par>
                            </p:childTnLst>
                          </p:cTn>
                        </p:par>
                        <p:par>
                          <p:cTn id="20" fill="hold" nodeType="afterGroup">
                            <p:stCondLst>
                              <p:cond delay="3550"/>
                            </p:stCondLst>
                            <p:childTnLst>
                              <p:par>
                                <p:cTn id="21" presetID="9" presetClass="entr" presetSubtype="0" fill="hold" nodeType="afterEffect">
                                  <p:stCondLst>
                                    <p:cond delay="0"/>
                                  </p:stCondLst>
                                  <p:iterate type="wd">
                                    <p:tmPct val="5000"/>
                                  </p:iterate>
                                  <p:childTnLst>
                                    <p:set>
                                      <p:cBhvr>
                                        <p:cTn id="22" dur="1" fill="hold">
                                          <p:stCondLst>
                                            <p:cond delay="0"/>
                                          </p:stCondLst>
                                        </p:cTn>
                                        <p:tgtEl>
                                          <p:spTgt spid="451587">
                                            <p:txEl>
                                              <p:pRg st="3" end="3"/>
                                            </p:txEl>
                                          </p:spTgt>
                                        </p:tgtEl>
                                        <p:attrNameLst>
                                          <p:attrName>style.visibility</p:attrName>
                                        </p:attrNameLst>
                                      </p:cBhvr>
                                      <p:to>
                                        <p:strVal val="visible"/>
                                      </p:to>
                                    </p:set>
                                    <p:animEffect transition="in" filter="dissolve">
                                      <p:cBhvr>
                                        <p:cTn id="23" dur="500"/>
                                        <p:tgtEl>
                                          <p:spTgt spid="451587">
                                            <p:txEl>
                                              <p:pRg st="3" end="3"/>
                                            </p:txEl>
                                          </p:spTgt>
                                        </p:tgtEl>
                                      </p:cBhvr>
                                    </p:animEffect>
                                  </p:childTnLst>
                                </p:cTn>
                              </p:par>
                            </p:childTnLst>
                          </p:cTn>
                        </p:par>
                        <p:par>
                          <p:cTn id="24" fill="hold" nodeType="afterGroup">
                            <p:stCondLst>
                              <p:cond delay="4175"/>
                            </p:stCondLst>
                            <p:childTnLst>
                              <p:par>
                                <p:cTn id="25" presetID="9" presetClass="entr" presetSubtype="0" fill="hold" nodeType="afterEffect">
                                  <p:stCondLst>
                                    <p:cond delay="1000"/>
                                  </p:stCondLst>
                                  <p:iterate type="wd">
                                    <p:tmPct val="5000"/>
                                  </p:iterate>
                                  <p:childTnLst>
                                    <p:set>
                                      <p:cBhvr>
                                        <p:cTn id="26" dur="1" fill="hold">
                                          <p:stCondLst>
                                            <p:cond delay="0"/>
                                          </p:stCondLst>
                                        </p:cTn>
                                        <p:tgtEl>
                                          <p:spTgt spid="451587">
                                            <p:txEl>
                                              <p:pRg st="4" end="4"/>
                                            </p:txEl>
                                          </p:spTgt>
                                        </p:tgtEl>
                                        <p:attrNameLst>
                                          <p:attrName>style.visibility</p:attrName>
                                        </p:attrNameLst>
                                      </p:cBhvr>
                                      <p:to>
                                        <p:strVal val="visible"/>
                                      </p:to>
                                    </p:set>
                                    <p:animEffect transition="in" filter="dissolve">
                                      <p:cBhvr>
                                        <p:cTn id="27" dur="500"/>
                                        <p:tgtEl>
                                          <p:spTgt spid="451587">
                                            <p:txEl>
                                              <p:pRg st="4" end="4"/>
                                            </p:txEl>
                                          </p:spTgt>
                                        </p:tgtEl>
                                      </p:cBhvr>
                                    </p:animEffect>
                                  </p:childTnLst>
                                </p:cTn>
                              </p:par>
                            </p:childTnLst>
                          </p:cTn>
                        </p:par>
                        <p:par>
                          <p:cTn id="28" fill="hold" nodeType="afterGroup">
                            <p:stCondLst>
                              <p:cond delay="5725"/>
                            </p:stCondLst>
                            <p:childTnLst>
                              <p:par>
                                <p:cTn id="29" presetID="9" presetClass="entr" presetSubtype="0" fill="hold" nodeType="afterEffect">
                                  <p:stCondLst>
                                    <p:cond delay="0"/>
                                  </p:stCondLst>
                                  <p:iterate type="wd">
                                    <p:tmPct val="5000"/>
                                  </p:iterate>
                                  <p:childTnLst>
                                    <p:set>
                                      <p:cBhvr>
                                        <p:cTn id="30" dur="1" fill="hold">
                                          <p:stCondLst>
                                            <p:cond delay="0"/>
                                          </p:stCondLst>
                                        </p:cTn>
                                        <p:tgtEl>
                                          <p:spTgt spid="451587">
                                            <p:txEl>
                                              <p:pRg st="5" end="5"/>
                                            </p:txEl>
                                          </p:spTgt>
                                        </p:tgtEl>
                                        <p:attrNameLst>
                                          <p:attrName>style.visibility</p:attrName>
                                        </p:attrNameLst>
                                      </p:cBhvr>
                                      <p:to>
                                        <p:strVal val="visible"/>
                                      </p:to>
                                    </p:set>
                                    <p:animEffect transition="in" filter="dissolve">
                                      <p:cBhvr>
                                        <p:cTn id="31" dur="500"/>
                                        <p:tgtEl>
                                          <p:spTgt spid="451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381000" y="381000"/>
            <a:ext cx="8763000" cy="990600"/>
          </a:xfrm>
        </p:spPr>
        <p:txBody>
          <a:bodyPr/>
          <a:lstStyle/>
          <a:p>
            <a:r>
              <a:rPr lang="en-US" sz="3600">
                <a:effectLst>
                  <a:outerShdw blurRad="38100" dist="38100" dir="2700000" algn="tl">
                    <a:srgbClr val="C0C0C0"/>
                  </a:outerShdw>
                </a:effectLst>
                <a:latin typeface="Georgia" pitchFamily="18" charset="0"/>
              </a:rPr>
              <a:t>FBI Four-Pronged Assessment Approach:</a:t>
            </a:r>
            <a:r>
              <a:rPr lang="en-US" sz="4400">
                <a:effectLst>
                  <a:outerShdw blurRad="38100" dist="38100" dir="2700000" algn="tl">
                    <a:srgbClr val="C0C0C0"/>
                  </a:outerShdw>
                </a:effectLst>
                <a:latin typeface="Georgia" pitchFamily="18" charset="0"/>
              </a:rPr>
              <a:t> </a:t>
            </a:r>
            <a:br>
              <a:rPr lang="en-US" sz="4400">
                <a:effectLst>
                  <a:outerShdw blurRad="38100" dist="38100" dir="2700000" algn="tl">
                    <a:srgbClr val="C0C0C0"/>
                  </a:outerShdw>
                </a:effectLst>
                <a:latin typeface="Georgia" pitchFamily="18" charset="0"/>
              </a:rPr>
            </a:br>
            <a:r>
              <a:rPr lang="en-US" sz="2600">
                <a:effectLst>
                  <a:outerShdw blurRad="38100" dist="38100" dir="2700000" algn="tl">
                    <a:srgbClr val="C0C0C0"/>
                  </a:outerShdw>
                </a:effectLst>
                <a:latin typeface="Georgia" pitchFamily="18" charset="0"/>
              </a:rPr>
              <a:t>Prong three: </a:t>
            </a:r>
            <a:r>
              <a:rPr lang="en-US" sz="2600">
                <a:solidFill>
                  <a:srgbClr val="0000FF"/>
                </a:solidFill>
                <a:effectLst>
                  <a:outerShdw blurRad="38100" dist="38100" dir="2700000" algn="tl">
                    <a:srgbClr val="C0C0C0"/>
                  </a:outerShdw>
                </a:effectLst>
                <a:latin typeface="Georgia" pitchFamily="18" charset="0"/>
              </a:rPr>
              <a:t>School Dynamics</a:t>
            </a:r>
          </a:p>
        </p:txBody>
      </p:sp>
      <p:sp>
        <p:nvSpPr>
          <p:cNvPr id="457731" name="Rectangle 3"/>
          <p:cNvSpPr>
            <a:spLocks noGrp="1" noChangeArrowheads="1"/>
          </p:cNvSpPr>
          <p:nvPr>
            <p:ph type="body" idx="1"/>
          </p:nvPr>
        </p:nvSpPr>
        <p:spPr>
          <a:xfrm>
            <a:off x="228600" y="5715000"/>
            <a:ext cx="8534400" cy="762000"/>
          </a:xfrm>
        </p:spPr>
        <p:txBody>
          <a:bodyPr/>
          <a:lstStyle/>
          <a:p>
            <a:pPr>
              <a:lnSpc>
                <a:spcPct val="90000"/>
              </a:lnSpc>
              <a:spcBef>
                <a:spcPct val="0"/>
              </a:spcBef>
              <a:buFontTx/>
              <a:buNone/>
            </a:pPr>
            <a:r>
              <a:rPr lang="en-US" sz="2800">
                <a:effectLst>
                  <a:outerShdw blurRad="38100" dist="38100" dir="2700000" algn="tl">
                    <a:srgbClr val="C0C0C0"/>
                  </a:outerShdw>
                </a:effectLst>
              </a:rPr>
              <a:t> </a:t>
            </a:r>
            <a:r>
              <a:rPr lang="en-US" sz="2000">
                <a:solidFill>
                  <a:srgbClr val="0000FF"/>
                </a:solidFill>
                <a:effectLst>
                  <a:outerShdw blurRad="38100" dist="38100" dir="2700000" algn="tl">
                    <a:srgbClr val="C0C0C0"/>
                  </a:outerShdw>
                </a:effectLst>
              </a:rPr>
              <a:t>“It is important to understand, </a:t>
            </a:r>
            <a:r>
              <a:rPr lang="en-US" sz="2000" i="1">
                <a:solidFill>
                  <a:srgbClr val="0000FF"/>
                </a:solidFill>
                <a:effectLst>
                  <a:outerShdw blurRad="38100" dist="38100" dir="2700000" algn="tl">
                    <a:srgbClr val="C0C0C0"/>
                  </a:outerShdw>
                </a:effectLst>
              </a:rPr>
              <a:t>from the student’s perspective</a:t>
            </a:r>
            <a:r>
              <a:rPr lang="en-US" sz="2000">
                <a:solidFill>
                  <a:srgbClr val="0000FF"/>
                </a:solidFill>
                <a:effectLst>
                  <a:outerShdw blurRad="38100" dist="38100" dir="2700000" algn="tl">
                    <a:srgbClr val="C0C0C0"/>
                  </a:outerShdw>
                </a:effectLst>
              </a:rPr>
              <a:t>, why he would target his own school.”  - FBI</a:t>
            </a:r>
          </a:p>
        </p:txBody>
      </p:sp>
      <p:sp>
        <p:nvSpPr>
          <p:cNvPr id="457732" name="Rectangle 4"/>
          <p:cNvSpPr>
            <a:spLocks noChangeArrowheads="1"/>
          </p:cNvSpPr>
          <p:nvPr/>
        </p:nvSpPr>
        <p:spPr bwMode="auto">
          <a:xfrm>
            <a:off x="457200" y="6096000"/>
            <a:ext cx="817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buClr>
                <a:schemeClr val="accent2"/>
              </a:buClr>
              <a:buFont typeface="Monotype Sorts" pitchFamily="2" charset="2"/>
              <a:buNone/>
            </a:pPr>
            <a:endParaRPr lang="en-US" sz="800" baseline="0">
              <a:solidFill>
                <a:srgbClr val="0000FF"/>
              </a:solidFill>
              <a:effectLst/>
            </a:endParaRPr>
          </a:p>
        </p:txBody>
      </p:sp>
      <p:sp>
        <p:nvSpPr>
          <p:cNvPr id="457734" name="_s1028"/>
          <p:cNvSpPr>
            <a:spLocks noChangeArrowheads="1" noTextEdit="1"/>
          </p:cNvSpPr>
          <p:nvPr/>
        </p:nvSpPr>
        <p:spPr bwMode="auto">
          <a:xfrm>
            <a:off x="8001000" y="5638800"/>
            <a:ext cx="1543050" cy="1546225"/>
          </a:xfrm>
          <a:prstGeom prst="ellipse">
            <a:avLst/>
          </a:prstGeom>
          <a:solidFill>
            <a:schemeClr val="accent2">
              <a:alpha val="50000"/>
            </a:schemeClr>
          </a:solidFill>
          <a:ln w="4670">
            <a:solidFill>
              <a:schemeClr val="accent2"/>
            </a:solidFill>
            <a:round/>
            <a:headEnd/>
            <a:tailEnd/>
          </a:ln>
        </p:spPr>
        <p:txBody>
          <a:bodyPr anchor="ctr"/>
          <a:lstStyle/>
          <a:p>
            <a:endParaRPr lang="en-US"/>
          </a:p>
        </p:txBody>
      </p:sp>
      <p:pic>
        <p:nvPicPr>
          <p:cNvPr id="457736" name="Picture 8" descr="kids by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2690813" cy="4038600"/>
          </a:xfrm>
          <a:prstGeom prst="rect">
            <a:avLst/>
          </a:prstGeom>
          <a:noFill/>
          <a:extLst>
            <a:ext uri="{909E8E84-426E-40DD-AFC4-6F175D3DCCD1}">
              <a14:hiddenFill xmlns:a14="http://schemas.microsoft.com/office/drawing/2010/main">
                <a:solidFill>
                  <a:srgbClr val="FFFFFF"/>
                </a:solidFill>
              </a14:hiddenFill>
            </a:ext>
          </a:extLst>
        </p:spPr>
      </p:pic>
      <p:sp>
        <p:nvSpPr>
          <p:cNvPr id="457737" name="Rectangle 9"/>
          <p:cNvSpPr>
            <a:spLocks noChangeArrowheads="1"/>
          </p:cNvSpPr>
          <p:nvPr/>
        </p:nvSpPr>
        <p:spPr bwMode="auto">
          <a:xfrm>
            <a:off x="3352800" y="1676400"/>
            <a:ext cx="5791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90000"/>
              </a:lnSpc>
              <a:spcBef>
                <a:spcPct val="60000"/>
              </a:spcBef>
              <a:buClr>
                <a:schemeClr val="accent2"/>
              </a:buClr>
            </a:pPr>
            <a:r>
              <a:rPr kumimoji="1" lang="en-US" sz="1800" baseline="0">
                <a:solidFill>
                  <a:srgbClr val="0000FF"/>
                </a:solidFill>
                <a:effectLst>
                  <a:outerShdw blurRad="38100" dist="38100" dir="2700000" algn="tl">
                    <a:srgbClr val="C0C0C0"/>
                  </a:outerShdw>
                </a:effectLst>
              </a:rPr>
              <a:t>Student’s attachment &amp; involvement in school</a:t>
            </a:r>
          </a:p>
          <a:p>
            <a:pPr marL="342900" indent="-342900">
              <a:lnSpc>
                <a:spcPct val="90000"/>
              </a:lnSpc>
              <a:spcBef>
                <a:spcPct val="60000"/>
              </a:spcBef>
              <a:buClr>
                <a:schemeClr val="accent2"/>
              </a:buClr>
            </a:pPr>
            <a:r>
              <a:rPr kumimoji="1" lang="en-US" sz="1800" baseline="0">
                <a:solidFill>
                  <a:schemeClr val="tx1"/>
                </a:solidFill>
                <a:effectLst>
                  <a:outerShdw blurRad="38100" dist="38100" dir="2700000" algn="tl">
                    <a:srgbClr val="C0C0C0"/>
                  </a:outerShdw>
                </a:effectLst>
              </a:rPr>
              <a:t>Inflexible culture &amp; impersonal environment</a:t>
            </a:r>
          </a:p>
          <a:p>
            <a:pPr marL="342900" indent="-342900">
              <a:lnSpc>
                <a:spcPct val="90000"/>
              </a:lnSpc>
              <a:spcBef>
                <a:spcPct val="60000"/>
              </a:spcBef>
              <a:buClr>
                <a:schemeClr val="accent2"/>
              </a:buClr>
            </a:pPr>
            <a:r>
              <a:rPr kumimoji="1" lang="en-US" sz="1800" baseline="0">
                <a:solidFill>
                  <a:srgbClr val="0000FF"/>
                </a:solidFill>
                <a:effectLst>
                  <a:outerShdw blurRad="38100" dist="38100" dir="2700000" algn="tl">
                    <a:srgbClr val="C0C0C0"/>
                  </a:outerShdw>
                </a:effectLst>
              </a:rPr>
              <a:t>Tolerance for disrespectful behavior</a:t>
            </a:r>
          </a:p>
          <a:p>
            <a:pPr marL="342900" indent="-342900">
              <a:lnSpc>
                <a:spcPct val="90000"/>
              </a:lnSpc>
              <a:spcBef>
                <a:spcPct val="60000"/>
              </a:spcBef>
              <a:buClr>
                <a:schemeClr val="accent2"/>
              </a:buClr>
            </a:pPr>
            <a:r>
              <a:rPr kumimoji="1" lang="en-US" sz="1800" baseline="0">
                <a:solidFill>
                  <a:schemeClr val="tx1"/>
                </a:solidFill>
                <a:effectLst>
                  <a:outerShdw blurRad="38100" dist="38100" dir="2700000" algn="tl">
                    <a:srgbClr val="C0C0C0"/>
                  </a:outerShdw>
                </a:effectLst>
              </a:rPr>
              <a:t>Pecking order among students</a:t>
            </a:r>
          </a:p>
          <a:p>
            <a:pPr marL="342900" indent="-342900">
              <a:lnSpc>
                <a:spcPct val="90000"/>
              </a:lnSpc>
              <a:spcBef>
                <a:spcPct val="60000"/>
              </a:spcBef>
              <a:buClr>
                <a:schemeClr val="accent2"/>
              </a:buClr>
            </a:pPr>
            <a:r>
              <a:rPr kumimoji="1" lang="en-US" sz="1800" baseline="0">
                <a:solidFill>
                  <a:srgbClr val="0000FF"/>
                </a:solidFill>
                <a:effectLst>
                  <a:outerShdw blurRad="38100" dist="38100" dir="2700000" algn="tl">
                    <a:srgbClr val="C0C0C0"/>
                  </a:outerShdw>
                </a:effectLst>
              </a:rPr>
              <a:t>Perception of inequitable discipline</a:t>
            </a:r>
          </a:p>
          <a:p>
            <a:pPr marL="342900" indent="-342900">
              <a:lnSpc>
                <a:spcPct val="90000"/>
              </a:lnSpc>
              <a:spcBef>
                <a:spcPct val="60000"/>
              </a:spcBef>
              <a:buClr>
                <a:schemeClr val="accent2"/>
              </a:buClr>
            </a:pPr>
            <a:r>
              <a:rPr kumimoji="1" lang="en-US" sz="1800" baseline="0">
                <a:solidFill>
                  <a:schemeClr val="tx1"/>
                </a:solidFill>
                <a:effectLst>
                  <a:outerShdw blurRad="38100" dist="38100" dir="2700000" algn="tl">
                    <a:srgbClr val="C0C0C0"/>
                  </a:outerShdw>
                </a:effectLst>
              </a:rPr>
              <a:t>Racial or class divisions</a:t>
            </a:r>
          </a:p>
          <a:p>
            <a:pPr marL="342900" indent="-342900">
              <a:lnSpc>
                <a:spcPct val="90000"/>
              </a:lnSpc>
              <a:spcBef>
                <a:spcPct val="60000"/>
              </a:spcBef>
              <a:buClr>
                <a:schemeClr val="accent2"/>
              </a:buClr>
            </a:pPr>
            <a:r>
              <a:rPr kumimoji="1" lang="en-US" sz="1800" baseline="0">
                <a:solidFill>
                  <a:srgbClr val="0000FF"/>
                </a:solidFill>
                <a:effectLst>
                  <a:outerShdw blurRad="38100" dist="38100" dir="2700000" algn="tl">
                    <a:srgbClr val="C0C0C0"/>
                  </a:outerShdw>
                </a:effectLst>
              </a:rPr>
              <a:t>Poor trust between staff and students</a:t>
            </a:r>
          </a:p>
          <a:p>
            <a:pPr marL="342900" indent="-342900">
              <a:lnSpc>
                <a:spcPct val="90000"/>
              </a:lnSpc>
              <a:spcBef>
                <a:spcPct val="60000"/>
              </a:spcBef>
              <a:buClr>
                <a:schemeClr val="accent2"/>
              </a:buClr>
            </a:pPr>
            <a:r>
              <a:rPr kumimoji="1" lang="en-US" sz="1800" baseline="0">
                <a:solidFill>
                  <a:schemeClr val="tx1"/>
                </a:solidFill>
                <a:effectLst>
                  <a:outerShdw blurRad="38100" dist="38100" dir="2700000" algn="tl">
                    <a:srgbClr val="C0C0C0"/>
                  </a:outerShdw>
                </a:effectLst>
              </a:rPr>
              <a:t>Unsupervised computer access</a:t>
            </a:r>
          </a:p>
          <a:p>
            <a:pPr marL="342900" indent="-342900">
              <a:lnSpc>
                <a:spcPct val="90000"/>
              </a:lnSpc>
              <a:spcBef>
                <a:spcPct val="60000"/>
              </a:spcBef>
              <a:buClr>
                <a:schemeClr val="accent2"/>
              </a:buClr>
            </a:pPr>
            <a:r>
              <a:rPr kumimoji="1" lang="en-US" sz="1800" baseline="0">
                <a:solidFill>
                  <a:srgbClr val="0000FF"/>
                </a:solidFill>
                <a:effectLst>
                  <a:outerShdw blurRad="38100" dist="38100" dir="2700000" algn="tl">
                    <a:srgbClr val="C0C0C0"/>
                  </a:outerShdw>
                </a:effectLst>
              </a:rPr>
              <a:t>Code of silence</a:t>
            </a:r>
          </a:p>
          <a:p>
            <a:pPr marL="342900" indent="-342900">
              <a:lnSpc>
                <a:spcPct val="90000"/>
              </a:lnSpc>
              <a:spcBef>
                <a:spcPct val="60000"/>
              </a:spcBef>
              <a:buClr>
                <a:schemeClr val="accent2"/>
              </a:buClr>
            </a:pPr>
            <a:r>
              <a:rPr kumimoji="1" lang="en-US" sz="1800" baseline="0">
                <a:solidFill>
                  <a:schemeClr val="tx1"/>
                </a:solidFill>
                <a:effectLst>
                  <a:outerShdw blurRad="38100" dist="38100" dir="2700000" algn="tl">
                    <a:srgbClr val="C0C0C0"/>
                  </a:outerShdw>
                </a:effectLst>
              </a:rPr>
              <a:t>Culture of bullying, victimization, &amp; bystanders</a:t>
            </a:r>
          </a:p>
        </p:txBody>
      </p:sp>
      <p:sp>
        <p:nvSpPr>
          <p:cNvPr id="457738" name="Rectangle 10"/>
          <p:cNvSpPr>
            <a:spLocks noChangeArrowheads="1"/>
          </p:cNvSpPr>
          <p:nvPr/>
        </p:nvSpPr>
        <p:spPr bwMode="auto">
          <a:xfrm>
            <a:off x="304800" y="6553200"/>
            <a:ext cx="8270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kumimoji="1" lang="en-US" sz="1000" baseline="0">
                <a:solidFill>
                  <a:srgbClr val="CC6600"/>
                </a:solidFill>
                <a:effectLst>
                  <a:outerShdw blurRad="38100" dist="38100" dir="2700000" algn="tl">
                    <a:srgbClr val="C0C0C0"/>
                  </a:outerShdw>
                </a:effectLst>
                <a:latin typeface="Georgia" pitchFamily="18" charset="0"/>
              </a:rPr>
              <a:t>O’Toole, M. (2000). </a:t>
            </a:r>
            <a:r>
              <a:rPr kumimoji="1" lang="en-US" sz="1000" i="1" baseline="0">
                <a:solidFill>
                  <a:srgbClr val="CC6600"/>
                </a:solidFill>
                <a:effectLst>
                  <a:outerShdw blurRad="38100" dist="38100" dir="2700000" algn="tl">
                    <a:srgbClr val="C0C0C0"/>
                  </a:outerShdw>
                </a:effectLst>
                <a:latin typeface="Georgia" pitchFamily="18" charset="0"/>
              </a:rPr>
              <a:t>The school shooter: A threat assessment perspective</a:t>
            </a:r>
            <a:r>
              <a:rPr kumimoji="1" lang="en-US" sz="1000" baseline="0">
                <a:solidFill>
                  <a:srgbClr val="CC6600"/>
                </a:solidFill>
                <a:effectLst>
                  <a:outerShdw blurRad="38100" dist="38100" dir="2700000" algn="tl">
                    <a:srgbClr val="C0C0C0"/>
                  </a:outerShdw>
                </a:effectLst>
                <a:latin typeface="Georgia" pitchFamily="18" charset="0"/>
              </a:rPr>
              <a:t>. Washington, DC: Federal Bureau of Investigation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7730"/>
                                        </p:tgtEl>
                                        <p:attrNameLst>
                                          <p:attrName>style.visibility</p:attrName>
                                        </p:attrNameLst>
                                      </p:cBhvr>
                                      <p:to>
                                        <p:strVal val="visible"/>
                                      </p:to>
                                    </p:set>
                                    <p:animEffect transition="in" filter="dissolve">
                                      <p:cBhvr>
                                        <p:cTn id="7" dur="500"/>
                                        <p:tgtEl>
                                          <p:spTgt spid="457730"/>
                                        </p:tgtEl>
                                      </p:cBhvr>
                                    </p:animEffect>
                                  </p:childTnLst>
                                </p:cTn>
                              </p:par>
                              <p:par>
                                <p:cTn id="8" presetID="9" presetClass="entr" presetSubtype="0" fill="hold" nodeType="withEffect">
                                  <p:stCondLst>
                                    <p:cond delay="0"/>
                                  </p:stCondLst>
                                  <p:childTnLst>
                                    <p:set>
                                      <p:cBhvr>
                                        <p:cTn id="9" dur="1" fill="hold">
                                          <p:stCondLst>
                                            <p:cond delay="0"/>
                                          </p:stCondLst>
                                        </p:cTn>
                                        <p:tgtEl>
                                          <p:spTgt spid="457731">
                                            <p:txEl>
                                              <p:pRg st="0" end="0"/>
                                            </p:txEl>
                                          </p:spTgt>
                                        </p:tgtEl>
                                        <p:attrNameLst>
                                          <p:attrName>style.visibility</p:attrName>
                                        </p:attrNameLst>
                                      </p:cBhvr>
                                      <p:to>
                                        <p:strVal val="visible"/>
                                      </p:to>
                                    </p:set>
                                    <p:animEffect transition="in" filter="dissolve">
                                      <p:cBhvr>
                                        <p:cTn id="10" dur="500"/>
                                        <p:tgtEl>
                                          <p:spTgt spid="457731">
                                            <p:txEl>
                                              <p:pRg st="0" end="0"/>
                                            </p:txEl>
                                          </p:spTgt>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457737">
                                            <p:txEl>
                                              <p:pRg st="0" end="0"/>
                                            </p:txEl>
                                          </p:spTgt>
                                        </p:tgtEl>
                                        <p:attrNameLst>
                                          <p:attrName>style.visibility</p:attrName>
                                        </p:attrNameLst>
                                      </p:cBhvr>
                                      <p:to>
                                        <p:strVal val="visible"/>
                                      </p:to>
                                    </p:set>
                                    <p:animEffect transition="in" filter="dissolve">
                                      <p:cBhvr>
                                        <p:cTn id="14" dur="500"/>
                                        <p:tgtEl>
                                          <p:spTgt spid="457737">
                                            <p:txEl>
                                              <p:pRg st="0" end="0"/>
                                            </p:txEl>
                                          </p:spTgt>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457737">
                                            <p:txEl>
                                              <p:pRg st="2" end="2"/>
                                            </p:txEl>
                                          </p:spTgt>
                                        </p:tgtEl>
                                        <p:attrNameLst>
                                          <p:attrName>style.visibility</p:attrName>
                                        </p:attrNameLst>
                                      </p:cBhvr>
                                      <p:to>
                                        <p:strVal val="visible"/>
                                      </p:to>
                                    </p:set>
                                    <p:animEffect transition="in" filter="dissolve">
                                      <p:cBhvr>
                                        <p:cTn id="18" dur="500"/>
                                        <p:tgtEl>
                                          <p:spTgt spid="457737">
                                            <p:txEl>
                                              <p:pRg st="2" end="2"/>
                                            </p:txEl>
                                          </p:spTgt>
                                        </p:tgtEl>
                                      </p:cBhvr>
                                    </p:animEffect>
                                  </p:childTnLst>
                                </p:cTn>
                              </p:par>
                            </p:childTnLst>
                          </p:cTn>
                        </p:par>
                        <p:par>
                          <p:cTn id="19" fill="hold" nodeType="afterGroup">
                            <p:stCondLst>
                              <p:cond delay="1500"/>
                            </p:stCondLst>
                            <p:childTnLst>
                              <p:par>
                                <p:cTn id="20" presetID="9" presetClass="entr" presetSubtype="0" fill="hold" nodeType="afterEffect">
                                  <p:stCondLst>
                                    <p:cond delay="0"/>
                                  </p:stCondLst>
                                  <p:childTnLst>
                                    <p:set>
                                      <p:cBhvr>
                                        <p:cTn id="21" dur="1" fill="hold">
                                          <p:stCondLst>
                                            <p:cond delay="0"/>
                                          </p:stCondLst>
                                        </p:cTn>
                                        <p:tgtEl>
                                          <p:spTgt spid="457737">
                                            <p:txEl>
                                              <p:pRg st="4" end="4"/>
                                            </p:txEl>
                                          </p:spTgt>
                                        </p:tgtEl>
                                        <p:attrNameLst>
                                          <p:attrName>style.visibility</p:attrName>
                                        </p:attrNameLst>
                                      </p:cBhvr>
                                      <p:to>
                                        <p:strVal val="visible"/>
                                      </p:to>
                                    </p:set>
                                    <p:animEffect transition="in" filter="dissolve">
                                      <p:cBhvr>
                                        <p:cTn id="22" dur="500"/>
                                        <p:tgtEl>
                                          <p:spTgt spid="457737">
                                            <p:txEl>
                                              <p:pRg st="4" end="4"/>
                                            </p:txEl>
                                          </p:spTgt>
                                        </p:tgtEl>
                                      </p:cBhvr>
                                    </p:animEffect>
                                  </p:childTnLst>
                                </p:cTn>
                              </p:par>
                            </p:childTnLst>
                          </p:cTn>
                        </p:par>
                        <p:par>
                          <p:cTn id="23" fill="hold" nodeType="afterGroup">
                            <p:stCondLst>
                              <p:cond delay="2000"/>
                            </p:stCondLst>
                            <p:childTnLst>
                              <p:par>
                                <p:cTn id="24" presetID="9" presetClass="entr" presetSubtype="0" fill="hold" nodeType="afterEffect">
                                  <p:stCondLst>
                                    <p:cond delay="0"/>
                                  </p:stCondLst>
                                  <p:childTnLst>
                                    <p:set>
                                      <p:cBhvr>
                                        <p:cTn id="25" dur="1" fill="hold">
                                          <p:stCondLst>
                                            <p:cond delay="0"/>
                                          </p:stCondLst>
                                        </p:cTn>
                                        <p:tgtEl>
                                          <p:spTgt spid="457737">
                                            <p:txEl>
                                              <p:pRg st="6" end="6"/>
                                            </p:txEl>
                                          </p:spTgt>
                                        </p:tgtEl>
                                        <p:attrNameLst>
                                          <p:attrName>style.visibility</p:attrName>
                                        </p:attrNameLst>
                                      </p:cBhvr>
                                      <p:to>
                                        <p:strVal val="visible"/>
                                      </p:to>
                                    </p:set>
                                    <p:animEffect transition="in" filter="dissolve">
                                      <p:cBhvr>
                                        <p:cTn id="26" dur="500"/>
                                        <p:tgtEl>
                                          <p:spTgt spid="457737">
                                            <p:txEl>
                                              <p:pRg st="6" end="6"/>
                                            </p:txEl>
                                          </p:spTgt>
                                        </p:tgtEl>
                                      </p:cBhvr>
                                    </p:animEffect>
                                  </p:childTnLst>
                                </p:cTn>
                              </p:par>
                            </p:childTnLst>
                          </p:cTn>
                        </p:par>
                        <p:par>
                          <p:cTn id="27" fill="hold" nodeType="afterGroup">
                            <p:stCondLst>
                              <p:cond delay="2500"/>
                            </p:stCondLst>
                            <p:childTnLst>
                              <p:par>
                                <p:cTn id="28" presetID="9" presetClass="entr" presetSubtype="0" fill="hold" nodeType="afterEffect">
                                  <p:stCondLst>
                                    <p:cond delay="0"/>
                                  </p:stCondLst>
                                  <p:childTnLst>
                                    <p:set>
                                      <p:cBhvr>
                                        <p:cTn id="29" dur="1" fill="hold">
                                          <p:stCondLst>
                                            <p:cond delay="0"/>
                                          </p:stCondLst>
                                        </p:cTn>
                                        <p:tgtEl>
                                          <p:spTgt spid="457737">
                                            <p:txEl>
                                              <p:pRg st="8" end="8"/>
                                            </p:txEl>
                                          </p:spTgt>
                                        </p:tgtEl>
                                        <p:attrNameLst>
                                          <p:attrName>style.visibility</p:attrName>
                                        </p:attrNameLst>
                                      </p:cBhvr>
                                      <p:to>
                                        <p:strVal val="visible"/>
                                      </p:to>
                                    </p:set>
                                    <p:animEffect transition="in" filter="dissolve">
                                      <p:cBhvr>
                                        <p:cTn id="30" dur="500"/>
                                        <p:tgtEl>
                                          <p:spTgt spid="457737">
                                            <p:txEl>
                                              <p:pRg st="8" end="8"/>
                                            </p:txEl>
                                          </p:spTgt>
                                        </p:tgtEl>
                                      </p:cBhvr>
                                    </p:animEffect>
                                  </p:childTnLst>
                                </p:cTn>
                              </p:par>
                            </p:childTnLst>
                          </p:cTn>
                        </p:par>
                        <p:par>
                          <p:cTn id="31" fill="hold" nodeType="withGroup">
                            <p:stCondLst>
                              <p:cond delay="3000"/>
                            </p:stCondLst>
                            <p:childTnLst>
                              <p:par>
                                <p:cTn id="32" presetID="9" presetClass="entr" presetSubtype="0" fill="hold" nodeType="afterEffect">
                                  <p:stCondLst>
                                    <p:cond delay="0"/>
                                  </p:stCondLst>
                                  <p:childTnLst>
                                    <p:set>
                                      <p:cBhvr>
                                        <p:cTn id="33" dur="1" fill="hold">
                                          <p:stCondLst>
                                            <p:cond delay="0"/>
                                          </p:stCondLst>
                                        </p:cTn>
                                        <p:tgtEl>
                                          <p:spTgt spid="457737">
                                            <p:txEl>
                                              <p:pRg st="1" end="1"/>
                                            </p:txEl>
                                          </p:spTgt>
                                        </p:tgtEl>
                                        <p:attrNameLst>
                                          <p:attrName>style.visibility</p:attrName>
                                        </p:attrNameLst>
                                      </p:cBhvr>
                                      <p:to>
                                        <p:strVal val="visible"/>
                                      </p:to>
                                    </p:set>
                                    <p:animEffect transition="in" filter="dissolve">
                                      <p:cBhvr>
                                        <p:cTn id="34" dur="500"/>
                                        <p:tgtEl>
                                          <p:spTgt spid="457737">
                                            <p:txEl>
                                              <p:pRg st="1" end="1"/>
                                            </p:txEl>
                                          </p:spTgt>
                                        </p:tgtEl>
                                      </p:cBhvr>
                                    </p:animEffect>
                                  </p:childTnLst>
                                </p:cTn>
                              </p:par>
                            </p:childTnLst>
                          </p:cTn>
                        </p:par>
                        <p:par>
                          <p:cTn id="35" fill="hold" nodeType="afterGroup">
                            <p:stCondLst>
                              <p:cond delay="3500"/>
                            </p:stCondLst>
                            <p:childTnLst>
                              <p:par>
                                <p:cTn id="36" presetID="9" presetClass="entr" presetSubtype="0" fill="hold" nodeType="afterEffect">
                                  <p:stCondLst>
                                    <p:cond delay="0"/>
                                  </p:stCondLst>
                                  <p:childTnLst>
                                    <p:set>
                                      <p:cBhvr>
                                        <p:cTn id="37" dur="1" fill="hold">
                                          <p:stCondLst>
                                            <p:cond delay="0"/>
                                          </p:stCondLst>
                                        </p:cTn>
                                        <p:tgtEl>
                                          <p:spTgt spid="457737">
                                            <p:txEl>
                                              <p:pRg st="3" end="3"/>
                                            </p:txEl>
                                          </p:spTgt>
                                        </p:tgtEl>
                                        <p:attrNameLst>
                                          <p:attrName>style.visibility</p:attrName>
                                        </p:attrNameLst>
                                      </p:cBhvr>
                                      <p:to>
                                        <p:strVal val="visible"/>
                                      </p:to>
                                    </p:set>
                                    <p:animEffect transition="in" filter="dissolve">
                                      <p:cBhvr>
                                        <p:cTn id="38" dur="500"/>
                                        <p:tgtEl>
                                          <p:spTgt spid="457737">
                                            <p:txEl>
                                              <p:pRg st="3" end="3"/>
                                            </p:txEl>
                                          </p:spTgt>
                                        </p:tgtEl>
                                      </p:cBhvr>
                                    </p:animEffect>
                                  </p:childTnLst>
                                </p:cTn>
                              </p:par>
                            </p:childTnLst>
                          </p:cTn>
                        </p:par>
                        <p:par>
                          <p:cTn id="39" fill="hold" nodeType="afterGroup">
                            <p:stCondLst>
                              <p:cond delay="4000"/>
                            </p:stCondLst>
                            <p:childTnLst>
                              <p:par>
                                <p:cTn id="40" presetID="9" presetClass="entr" presetSubtype="0" fill="hold" nodeType="afterEffect">
                                  <p:stCondLst>
                                    <p:cond delay="0"/>
                                  </p:stCondLst>
                                  <p:childTnLst>
                                    <p:set>
                                      <p:cBhvr>
                                        <p:cTn id="41" dur="1" fill="hold">
                                          <p:stCondLst>
                                            <p:cond delay="0"/>
                                          </p:stCondLst>
                                        </p:cTn>
                                        <p:tgtEl>
                                          <p:spTgt spid="457737">
                                            <p:txEl>
                                              <p:pRg st="5" end="5"/>
                                            </p:txEl>
                                          </p:spTgt>
                                        </p:tgtEl>
                                        <p:attrNameLst>
                                          <p:attrName>style.visibility</p:attrName>
                                        </p:attrNameLst>
                                      </p:cBhvr>
                                      <p:to>
                                        <p:strVal val="visible"/>
                                      </p:to>
                                    </p:set>
                                    <p:animEffect transition="in" filter="dissolve">
                                      <p:cBhvr>
                                        <p:cTn id="42" dur="500"/>
                                        <p:tgtEl>
                                          <p:spTgt spid="457737">
                                            <p:txEl>
                                              <p:pRg st="5" end="5"/>
                                            </p:txEl>
                                          </p:spTgt>
                                        </p:tgtEl>
                                      </p:cBhvr>
                                    </p:animEffect>
                                  </p:childTnLst>
                                </p:cTn>
                              </p:par>
                            </p:childTnLst>
                          </p:cTn>
                        </p:par>
                        <p:par>
                          <p:cTn id="43" fill="hold" nodeType="afterGroup">
                            <p:stCondLst>
                              <p:cond delay="4500"/>
                            </p:stCondLst>
                            <p:childTnLst>
                              <p:par>
                                <p:cTn id="44" presetID="9" presetClass="entr" presetSubtype="0" fill="hold" nodeType="afterEffect">
                                  <p:stCondLst>
                                    <p:cond delay="0"/>
                                  </p:stCondLst>
                                  <p:childTnLst>
                                    <p:set>
                                      <p:cBhvr>
                                        <p:cTn id="45" dur="1" fill="hold">
                                          <p:stCondLst>
                                            <p:cond delay="0"/>
                                          </p:stCondLst>
                                        </p:cTn>
                                        <p:tgtEl>
                                          <p:spTgt spid="457737">
                                            <p:txEl>
                                              <p:pRg st="7" end="7"/>
                                            </p:txEl>
                                          </p:spTgt>
                                        </p:tgtEl>
                                        <p:attrNameLst>
                                          <p:attrName>style.visibility</p:attrName>
                                        </p:attrNameLst>
                                      </p:cBhvr>
                                      <p:to>
                                        <p:strVal val="visible"/>
                                      </p:to>
                                    </p:set>
                                    <p:animEffect transition="in" filter="dissolve">
                                      <p:cBhvr>
                                        <p:cTn id="46" dur="500"/>
                                        <p:tgtEl>
                                          <p:spTgt spid="457737">
                                            <p:txEl>
                                              <p:pRg st="7" end="7"/>
                                            </p:txEl>
                                          </p:spTgt>
                                        </p:tgtEl>
                                      </p:cBhvr>
                                    </p:animEffect>
                                  </p:childTnLst>
                                </p:cTn>
                              </p:par>
                            </p:childTnLst>
                          </p:cTn>
                        </p:par>
                        <p:par>
                          <p:cTn id="47" fill="hold" nodeType="afterGroup">
                            <p:stCondLst>
                              <p:cond delay="5000"/>
                            </p:stCondLst>
                            <p:childTnLst>
                              <p:par>
                                <p:cTn id="48" presetID="9" presetClass="entr" presetSubtype="0" fill="hold" nodeType="afterEffect">
                                  <p:stCondLst>
                                    <p:cond delay="0"/>
                                  </p:stCondLst>
                                  <p:childTnLst>
                                    <p:set>
                                      <p:cBhvr>
                                        <p:cTn id="49" dur="1" fill="hold">
                                          <p:stCondLst>
                                            <p:cond delay="0"/>
                                          </p:stCondLst>
                                        </p:cTn>
                                        <p:tgtEl>
                                          <p:spTgt spid="457737">
                                            <p:txEl>
                                              <p:pRg st="9" end="9"/>
                                            </p:txEl>
                                          </p:spTgt>
                                        </p:tgtEl>
                                        <p:attrNameLst>
                                          <p:attrName>style.visibility</p:attrName>
                                        </p:attrNameLst>
                                      </p:cBhvr>
                                      <p:to>
                                        <p:strVal val="visible"/>
                                      </p:to>
                                    </p:set>
                                    <p:animEffect transition="in" filter="dissolve">
                                      <p:cBhvr>
                                        <p:cTn id="50" dur="500"/>
                                        <p:tgtEl>
                                          <p:spTgt spid="45773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86" name="Picture 10" descr="brick 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8800"/>
            <a:ext cx="2843213" cy="4267200"/>
          </a:xfrm>
          <a:prstGeom prst="rect">
            <a:avLst/>
          </a:prstGeom>
          <a:noFill/>
          <a:extLst>
            <a:ext uri="{909E8E84-426E-40DD-AFC4-6F175D3DCCD1}">
              <a14:hiddenFill xmlns:a14="http://schemas.microsoft.com/office/drawing/2010/main">
                <a:solidFill>
                  <a:srgbClr val="FFFFFF"/>
                </a:solidFill>
              </a14:hiddenFill>
            </a:ext>
          </a:extLst>
        </p:spPr>
      </p:pic>
      <p:sp>
        <p:nvSpPr>
          <p:cNvPr id="459778" name="Rectangle 2"/>
          <p:cNvSpPr>
            <a:spLocks noGrp="1" noChangeArrowheads="1"/>
          </p:cNvSpPr>
          <p:nvPr>
            <p:ph type="title"/>
          </p:nvPr>
        </p:nvSpPr>
        <p:spPr>
          <a:xfrm>
            <a:off x="381000" y="381000"/>
            <a:ext cx="8763000" cy="990600"/>
          </a:xfrm>
        </p:spPr>
        <p:txBody>
          <a:bodyPr/>
          <a:lstStyle/>
          <a:p>
            <a:r>
              <a:rPr lang="en-US" sz="3600">
                <a:effectLst>
                  <a:outerShdw blurRad="38100" dist="38100" dir="2700000" algn="tl">
                    <a:srgbClr val="C0C0C0"/>
                  </a:outerShdw>
                </a:effectLst>
                <a:latin typeface="Georgia" pitchFamily="18" charset="0"/>
              </a:rPr>
              <a:t>FBI Four-Pronged Assessment Approach:</a:t>
            </a:r>
            <a:r>
              <a:rPr lang="en-US" sz="4400">
                <a:effectLst>
                  <a:outerShdw blurRad="38100" dist="38100" dir="2700000" algn="tl">
                    <a:srgbClr val="C0C0C0"/>
                  </a:outerShdw>
                </a:effectLst>
                <a:latin typeface="Georgia" pitchFamily="18" charset="0"/>
              </a:rPr>
              <a:t> </a:t>
            </a:r>
            <a:br>
              <a:rPr lang="en-US" sz="4400">
                <a:effectLst>
                  <a:outerShdw blurRad="38100" dist="38100" dir="2700000" algn="tl">
                    <a:srgbClr val="C0C0C0"/>
                  </a:outerShdw>
                </a:effectLst>
                <a:latin typeface="Georgia" pitchFamily="18" charset="0"/>
              </a:rPr>
            </a:br>
            <a:r>
              <a:rPr lang="en-US" sz="2600">
                <a:effectLst>
                  <a:outerShdw blurRad="38100" dist="38100" dir="2700000" algn="tl">
                    <a:srgbClr val="C0C0C0"/>
                  </a:outerShdw>
                </a:effectLst>
                <a:latin typeface="Georgia" pitchFamily="18" charset="0"/>
              </a:rPr>
              <a:t>Prong four: </a:t>
            </a:r>
            <a:r>
              <a:rPr lang="en-US" sz="2600">
                <a:solidFill>
                  <a:srgbClr val="0000FF"/>
                </a:solidFill>
                <a:effectLst>
                  <a:outerShdw blurRad="38100" dist="38100" dir="2700000" algn="tl">
                    <a:srgbClr val="C0C0C0"/>
                  </a:outerShdw>
                </a:effectLst>
                <a:latin typeface="Georgia" pitchFamily="18" charset="0"/>
              </a:rPr>
              <a:t>Social Dynamics</a:t>
            </a:r>
          </a:p>
        </p:txBody>
      </p:sp>
      <p:sp>
        <p:nvSpPr>
          <p:cNvPr id="459779" name="Rectangle 3"/>
          <p:cNvSpPr>
            <a:spLocks noGrp="1" noChangeArrowheads="1"/>
          </p:cNvSpPr>
          <p:nvPr>
            <p:ph type="body" idx="1"/>
          </p:nvPr>
        </p:nvSpPr>
        <p:spPr>
          <a:xfrm>
            <a:off x="304800" y="2133600"/>
            <a:ext cx="6019800" cy="3962400"/>
          </a:xfrm>
        </p:spPr>
        <p:txBody>
          <a:bodyPr/>
          <a:lstStyle/>
          <a:p>
            <a:pPr>
              <a:lnSpc>
                <a:spcPct val="85000"/>
              </a:lnSpc>
              <a:spcBef>
                <a:spcPct val="0"/>
              </a:spcBef>
              <a:buFontTx/>
              <a:buChar char="•"/>
            </a:pPr>
            <a:r>
              <a:rPr lang="en-US" sz="2000">
                <a:effectLst>
                  <a:outerShdw blurRad="38100" dist="38100" dir="2700000" algn="tl">
                    <a:srgbClr val="C0C0C0"/>
                  </a:outerShdw>
                </a:effectLst>
              </a:rPr>
              <a:t>Unmonitored access to media &amp; entertainment</a:t>
            </a:r>
          </a:p>
          <a:p>
            <a:pPr>
              <a:lnSpc>
                <a:spcPct val="85000"/>
              </a:lnSpc>
              <a:spcBef>
                <a:spcPct val="0"/>
              </a:spcBef>
              <a:buFontTx/>
              <a:buChar char="•"/>
            </a:pPr>
            <a:endParaRPr lang="en-US" sz="2000">
              <a:effectLst>
                <a:outerShdw blurRad="38100" dist="38100" dir="2700000" algn="tl">
                  <a:srgbClr val="C0C0C0"/>
                </a:outerShdw>
              </a:effectLst>
            </a:endParaRPr>
          </a:p>
          <a:p>
            <a:pPr>
              <a:lnSpc>
                <a:spcPct val="85000"/>
              </a:lnSpc>
              <a:spcBef>
                <a:spcPct val="0"/>
              </a:spcBef>
              <a:buFontTx/>
              <a:buChar char="•"/>
            </a:pPr>
            <a:endParaRPr lang="en-US" sz="2000">
              <a:effectLst>
                <a:outerShdw blurRad="38100" dist="38100" dir="2700000" algn="tl">
                  <a:srgbClr val="C0C0C0"/>
                </a:outerShdw>
              </a:effectLst>
            </a:endParaRPr>
          </a:p>
          <a:p>
            <a:pPr>
              <a:lnSpc>
                <a:spcPct val="85000"/>
              </a:lnSpc>
              <a:spcBef>
                <a:spcPct val="0"/>
              </a:spcBef>
              <a:buFontTx/>
              <a:buChar char="•"/>
            </a:pPr>
            <a:r>
              <a:rPr lang="en-US" sz="2000">
                <a:effectLst>
                  <a:outerShdw blurRad="38100" dist="38100" dir="2700000" algn="tl">
                    <a:srgbClr val="C0C0C0"/>
                  </a:outerShdw>
                </a:effectLst>
              </a:rPr>
              <a:t>The Copycat Effect after violence in the news</a:t>
            </a:r>
          </a:p>
          <a:p>
            <a:pPr>
              <a:lnSpc>
                <a:spcPct val="85000"/>
              </a:lnSpc>
              <a:spcBef>
                <a:spcPct val="0"/>
              </a:spcBef>
              <a:buFontTx/>
              <a:buNone/>
            </a:pPr>
            <a:endParaRPr lang="en-US" sz="2000">
              <a:effectLst>
                <a:outerShdw blurRad="38100" dist="38100" dir="2700000" algn="tl">
                  <a:srgbClr val="C0C0C0"/>
                </a:outerShdw>
              </a:effectLst>
            </a:endParaRPr>
          </a:p>
          <a:p>
            <a:pPr>
              <a:lnSpc>
                <a:spcPct val="85000"/>
              </a:lnSpc>
              <a:spcBef>
                <a:spcPct val="0"/>
              </a:spcBef>
              <a:buFontTx/>
              <a:buChar char="•"/>
            </a:pPr>
            <a:endParaRPr lang="en-US" sz="2000">
              <a:effectLst>
                <a:outerShdw blurRad="38100" dist="38100" dir="2700000" algn="tl">
                  <a:srgbClr val="C0C0C0"/>
                </a:outerShdw>
              </a:effectLst>
            </a:endParaRPr>
          </a:p>
          <a:p>
            <a:pPr>
              <a:lnSpc>
                <a:spcPct val="85000"/>
              </a:lnSpc>
              <a:spcBef>
                <a:spcPct val="0"/>
              </a:spcBef>
              <a:buFontTx/>
              <a:buChar char="•"/>
            </a:pPr>
            <a:r>
              <a:rPr lang="en-US" sz="2000">
                <a:effectLst>
                  <a:outerShdw blurRad="38100" dist="38100" dir="2700000" algn="tl">
                    <a:srgbClr val="C0C0C0"/>
                  </a:outerShdw>
                </a:effectLst>
              </a:rPr>
              <a:t>Outside interests can mitigate school violence</a:t>
            </a:r>
          </a:p>
          <a:p>
            <a:pPr>
              <a:lnSpc>
                <a:spcPct val="85000"/>
              </a:lnSpc>
              <a:spcBef>
                <a:spcPct val="0"/>
              </a:spcBef>
              <a:buFontTx/>
              <a:buChar char="•"/>
            </a:pPr>
            <a:endParaRPr lang="en-US" sz="2000">
              <a:effectLst>
                <a:outerShdw blurRad="38100" dist="38100" dir="2700000" algn="tl">
                  <a:srgbClr val="C0C0C0"/>
                </a:outerShdw>
              </a:effectLst>
            </a:endParaRPr>
          </a:p>
          <a:p>
            <a:pPr>
              <a:lnSpc>
                <a:spcPct val="85000"/>
              </a:lnSpc>
              <a:spcBef>
                <a:spcPct val="0"/>
              </a:spcBef>
              <a:buFontTx/>
              <a:buChar char="•"/>
            </a:pPr>
            <a:endParaRPr lang="en-US" sz="2000">
              <a:effectLst>
                <a:outerShdw blurRad="38100" dist="38100" dir="2700000" algn="tl">
                  <a:srgbClr val="C0C0C0"/>
                </a:outerShdw>
              </a:effectLst>
            </a:endParaRPr>
          </a:p>
          <a:p>
            <a:pPr>
              <a:lnSpc>
                <a:spcPct val="85000"/>
              </a:lnSpc>
              <a:spcBef>
                <a:spcPct val="0"/>
              </a:spcBef>
              <a:buFontTx/>
              <a:buChar char="•"/>
            </a:pPr>
            <a:r>
              <a:rPr lang="en-US" sz="2000">
                <a:effectLst>
                  <a:outerShdw blurRad="38100" dist="38100" dir="2700000" algn="tl">
                    <a:srgbClr val="C0C0C0"/>
                  </a:outerShdw>
                </a:effectLst>
              </a:rPr>
              <a:t>Use or change in use of drugs or alcohol </a:t>
            </a:r>
          </a:p>
          <a:p>
            <a:pPr>
              <a:lnSpc>
                <a:spcPct val="85000"/>
              </a:lnSpc>
              <a:spcBef>
                <a:spcPct val="0"/>
              </a:spcBef>
              <a:buFontTx/>
              <a:buChar char="•"/>
            </a:pPr>
            <a:endParaRPr lang="en-US" sz="2000">
              <a:effectLst>
                <a:outerShdw blurRad="38100" dist="38100" dir="2700000" algn="tl">
                  <a:srgbClr val="C0C0C0"/>
                </a:outerShdw>
              </a:effectLst>
            </a:endParaRPr>
          </a:p>
          <a:p>
            <a:pPr>
              <a:lnSpc>
                <a:spcPct val="85000"/>
              </a:lnSpc>
              <a:spcBef>
                <a:spcPct val="0"/>
              </a:spcBef>
              <a:buFontTx/>
              <a:buChar char="•"/>
            </a:pPr>
            <a:endParaRPr lang="en-US" sz="2000">
              <a:effectLst>
                <a:outerShdw blurRad="38100" dist="38100" dir="2700000" algn="tl">
                  <a:srgbClr val="C0C0C0"/>
                </a:outerShdw>
              </a:effectLst>
            </a:endParaRPr>
          </a:p>
          <a:p>
            <a:pPr>
              <a:lnSpc>
                <a:spcPct val="85000"/>
              </a:lnSpc>
              <a:spcBef>
                <a:spcPct val="0"/>
              </a:spcBef>
              <a:buFontTx/>
              <a:buChar char="•"/>
            </a:pPr>
            <a:r>
              <a:rPr lang="en-US" sz="2000">
                <a:effectLst>
                  <a:outerShdw blurRad="38100" dist="38100" dir="2700000" algn="tl">
                    <a:srgbClr val="C0C0C0"/>
                  </a:outerShdw>
                </a:effectLst>
              </a:rPr>
              <a:t>Peer groups of similarly-minded students</a:t>
            </a:r>
          </a:p>
        </p:txBody>
      </p:sp>
      <p:sp>
        <p:nvSpPr>
          <p:cNvPr id="459781" name="Rectangle 5"/>
          <p:cNvSpPr>
            <a:spLocks noChangeArrowheads="1"/>
          </p:cNvSpPr>
          <p:nvPr/>
        </p:nvSpPr>
        <p:spPr bwMode="auto">
          <a:xfrm>
            <a:off x="304800" y="6613525"/>
            <a:ext cx="8270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kumimoji="1" lang="en-US" sz="1000" baseline="0">
                <a:solidFill>
                  <a:srgbClr val="CC6600"/>
                </a:solidFill>
                <a:effectLst>
                  <a:outerShdw blurRad="38100" dist="38100" dir="2700000" algn="tl">
                    <a:srgbClr val="C0C0C0"/>
                  </a:outerShdw>
                </a:effectLst>
                <a:latin typeface="Georgia" pitchFamily="18" charset="0"/>
              </a:rPr>
              <a:t>O’Toole, M. (2000). </a:t>
            </a:r>
            <a:r>
              <a:rPr kumimoji="1" lang="en-US" sz="1000" i="1" baseline="0">
                <a:solidFill>
                  <a:srgbClr val="CC6600"/>
                </a:solidFill>
                <a:effectLst>
                  <a:outerShdw blurRad="38100" dist="38100" dir="2700000" algn="tl">
                    <a:srgbClr val="C0C0C0"/>
                  </a:outerShdw>
                </a:effectLst>
                <a:latin typeface="Georgia" pitchFamily="18" charset="0"/>
              </a:rPr>
              <a:t>The school shooter: A threat assessment perspective</a:t>
            </a:r>
            <a:r>
              <a:rPr kumimoji="1" lang="en-US" sz="1000" baseline="0">
                <a:solidFill>
                  <a:srgbClr val="CC6600"/>
                </a:solidFill>
                <a:effectLst>
                  <a:outerShdw blurRad="38100" dist="38100" dir="2700000" algn="tl">
                    <a:srgbClr val="C0C0C0"/>
                  </a:outerShdw>
                </a:effectLst>
                <a:latin typeface="Georgia" pitchFamily="18" charset="0"/>
              </a:rPr>
              <a:t>. Washington, DC: Federal Bureau of Investigation</a:t>
            </a:r>
          </a:p>
        </p:txBody>
      </p:sp>
      <p:sp>
        <p:nvSpPr>
          <p:cNvPr id="459782" name="_s1028"/>
          <p:cNvSpPr>
            <a:spLocks noChangeArrowheads="1" noTextEdit="1"/>
          </p:cNvSpPr>
          <p:nvPr/>
        </p:nvSpPr>
        <p:spPr bwMode="auto">
          <a:xfrm>
            <a:off x="-152400" y="5638800"/>
            <a:ext cx="1543050" cy="1546225"/>
          </a:xfrm>
          <a:prstGeom prst="ellipse">
            <a:avLst/>
          </a:prstGeom>
          <a:solidFill>
            <a:schemeClr val="accent2">
              <a:alpha val="50000"/>
            </a:schemeClr>
          </a:solidFill>
          <a:ln w="4670">
            <a:solidFill>
              <a:schemeClr val="accent2"/>
            </a:solidFill>
            <a:round/>
            <a:headEnd/>
            <a:tailEnd/>
          </a:ln>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9778"/>
                                        </p:tgtEl>
                                        <p:attrNameLst>
                                          <p:attrName>style.visibility</p:attrName>
                                        </p:attrNameLst>
                                      </p:cBhvr>
                                      <p:to>
                                        <p:strVal val="visible"/>
                                      </p:to>
                                    </p:set>
                                    <p:animEffect transition="in" filter="dissolve">
                                      <p:cBhvr>
                                        <p:cTn id="7" dur="500"/>
                                        <p:tgtEl>
                                          <p:spTgt spid="45977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59779">
                                            <p:txEl>
                                              <p:pRg st="12" end="12"/>
                                            </p:txEl>
                                          </p:spTgt>
                                        </p:tgtEl>
                                        <p:attrNameLst>
                                          <p:attrName>style.visibility</p:attrName>
                                        </p:attrNameLst>
                                      </p:cBhvr>
                                      <p:to>
                                        <p:strVal val="visible"/>
                                      </p:to>
                                    </p:set>
                                    <p:animEffect transition="in" filter="dissolve">
                                      <p:cBhvr>
                                        <p:cTn id="11" dur="500"/>
                                        <p:tgtEl>
                                          <p:spTgt spid="459779">
                                            <p:txEl>
                                              <p:pRg st="12" end="12"/>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59779">
                                            <p:txEl>
                                              <p:pRg st="9" end="9"/>
                                            </p:txEl>
                                          </p:spTgt>
                                        </p:tgtEl>
                                        <p:attrNameLst>
                                          <p:attrName>style.visibility</p:attrName>
                                        </p:attrNameLst>
                                      </p:cBhvr>
                                      <p:to>
                                        <p:strVal val="visible"/>
                                      </p:to>
                                    </p:set>
                                    <p:animEffect transition="in" filter="dissolve">
                                      <p:cBhvr>
                                        <p:cTn id="15" dur="500"/>
                                        <p:tgtEl>
                                          <p:spTgt spid="459779">
                                            <p:txEl>
                                              <p:pRg st="9" end="9"/>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459779">
                                            <p:txEl>
                                              <p:pRg st="6" end="6"/>
                                            </p:txEl>
                                          </p:spTgt>
                                        </p:tgtEl>
                                        <p:attrNameLst>
                                          <p:attrName>style.visibility</p:attrName>
                                        </p:attrNameLst>
                                      </p:cBhvr>
                                      <p:to>
                                        <p:strVal val="visible"/>
                                      </p:to>
                                    </p:set>
                                    <p:animEffect transition="in" filter="dissolve">
                                      <p:cBhvr>
                                        <p:cTn id="19" dur="500"/>
                                        <p:tgtEl>
                                          <p:spTgt spid="459779">
                                            <p:txEl>
                                              <p:pRg st="6" end="6"/>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459779">
                                            <p:txEl>
                                              <p:pRg st="3" end="3"/>
                                            </p:txEl>
                                          </p:spTgt>
                                        </p:tgtEl>
                                        <p:attrNameLst>
                                          <p:attrName>style.visibility</p:attrName>
                                        </p:attrNameLst>
                                      </p:cBhvr>
                                      <p:to>
                                        <p:strVal val="visible"/>
                                      </p:to>
                                    </p:set>
                                    <p:animEffect transition="in" filter="dissolve">
                                      <p:cBhvr>
                                        <p:cTn id="23" dur="500"/>
                                        <p:tgtEl>
                                          <p:spTgt spid="459779">
                                            <p:txEl>
                                              <p:pRg st="3" end="3"/>
                                            </p:txEl>
                                          </p:spTgt>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459779">
                                            <p:txEl>
                                              <p:pRg st="0" end="0"/>
                                            </p:txEl>
                                          </p:spTgt>
                                        </p:tgtEl>
                                        <p:attrNameLst>
                                          <p:attrName>style.visibility</p:attrName>
                                        </p:attrNameLst>
                                      </p:cBhvr>
                                      <p:to>
                                        <p:strVal val="visible"/>
                                      </p:to>
                                    </p:set>
                                    <p:animEffect transition="in" filter="dissolve">
                                      <p:cBhvr>
                                        <p:cTn id="27" dur="500"/>
                                        <p:tgtEl>
                                          <p:spTgt spid="459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pic>
        <p:nvPicPr>
          <p:cNvPr id="3" name="Picture 2"/>
          <p:cNvPicPr>
            <a:picLocks noChangeAspect="1"/>
          </p:cNvPicPr>
          <p:nvPr/>
        </p:nvPicPr>
        <p:blipFill>
          <a:blip r:embed="rId4"/>
          <a:stretch>
            <a:fillRect/>
          </a:stretch>
        </p:blipFill>
        <p:spPr>
          <a:xfrm>
            <a:off x="7544910" y="5181600"/>
            <a:ext cx="1599090" cy="1676400"/>
          </a:xfrm>
          <a:prstGeom prst="rect">
            <a:avLst/>
          </a:prstGeom>
        </p:spPr>
      </p:pic>
    </p:spTree>
    <p:extLst>
      <p:ext uri="{BB962C8B-B14F-4D97-AF65-F5344CB8AC3E}">
        <p14:creationId xmlns:p14="http://schemas.microsoft.com/office/powerpoint/2010/main" val="36091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a:xfrm>
            <a:off x="228600" y="228600"/>
            <a:ext cx="8915400" cy="914400"/>
          </a:xfrm>
        </p:spPr>
        <p:txBody>
          <a:bodyPr/>
          <a:lstStyle/>
          <a:p>
            <a:r>
              <a:rPr lang="en-US">
                <a:effectLst>
                  <a:outerShdw blurRad="38100" dist="38100" dir="2700000" algn="tl">
                    <a:srgbClr val="C0C0C0"/>
                  </a:outerShdw>
                </a:effectLst>
                <a:latin typeface="Georgia" pitchFamily="18" charset="0"/>
              </a:rPr>
              <a:t>PETRA </a:t>
            </a:r>
            <a:r>
              <a:rPr lang="en-US" sz="1800">
                <a:effectLst>
                  <a:outerShdw blurRad="38100" dist="38100" dir="2700000" algn="tl">
                    <a:srgbClr val="C0C0C0"/>
                  </a:outerShdw>
                </a:effectLst>
                <a:latin typeface="Georgia" pitchFamily="18" charset="0"/>
              </a:rPr>
              <a:t>                    </a:t>
            </a:r>
            <a:endParaRPr lang="en-US" sz="2000">
              <a:effectLst>
                <a:outerShdw blurRad="38100" dist="38100" dir="2700000" algn="tl">
                  <a:srgbClr val="C0C0C0"/>
                </a:outerShdw>
              </a:effectLst>
              <a:latin typeface="Georgia" pitchFamily="18" charset="0"/>
            </a:endParaRPr>
          </a:p>
        </p:txBody>
      </p:sp>
      <p:graphicFrame>
        <p:nvGraphicFramePr>
          <p:cNvPr id="2" name="Diagram 1"/>
          <p:cNvGraphicFramePr/>
          <p:nvPr/>
        </p:nvGraphicFramePr>
        <p:xfrm>
          <a:off x="457200" y="1905000"/>
          <a:ext cx="8229600" cy="416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7775" name="Rectangle 15"/>
          <p:cNvSpPr>
            <a:spLocks noChangeArrowheads="1"/>
          </p:cNvSpPr>
          <p:nvPr/>
        </p:nvSpPr>
        <p:spPr bwMode="auto">
          <a:xfrm>
            <a:off x="1600200" y="1752600"/>
            <a:ext cx="5181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80000"/>
              </a:lnSpc>
              <a:spcBef>
                <a:spcPct val="20000"/>
              </a:spcBef>
              <a:buClr>
                <a:schemeClr val="accent2"/>
              </a:buClr>
              <a:buFontTx/>
              <a:buNone/>
            </a:pPr>
            <a:endParaRPr kumimoji="1" lang="en-US" sz="2800" baseline="0" dirty="0">
              <a:solidFill>
                <a:schemeClr val="tx2"/>
              </a:solidFill>
              <a:effectLst>
                <a:outerShdw blurRad="38100" dist="38100" dir="2700000" algn="tl">
                  <a:srgbClr val="C0C0C0"/>
                </a:outerShdw>
              </a:effectLst>
            </a:endParaRPr>
          </a:p>
          <a:p>
            <a:pPr marL="2057400" lvl="4" indent="-228600">
              <a:lnSpc>
                <a:spcPct val="80000"/>
              </a:lnSpc>
              <a:spcBef>
                <a:spcPct val="20000"/>
              </a:spcBef>
              <a:buClr>
                <a:schemeClr val="accent2"/>
              </a:buClr>
            </a:pPr>
            <a:r>
              <a:rPr kumimoji="1" lang="en-US" baseline="0" dirty="0">
                <a:solidFill>
                  <a:schemeClr val="tx1"/>
                </a:solidFill>
                <a:effectLst>
                  <a:outerShdw blurRad="38100" dist="38100" dir="2700000" algn="tl">
                    <a:srgbClr val="C0C0C0"/>
                  </a:outerShdw>
                </a:effectLst>
              </a:rPr>
              <a:t>Alienation </a:t>
            </a:r>
          </a:p>
          <a:p>
            <a:pPr marL="2057400" lvl="4" indent="-228600">
              <a:lnSpc>
                <a:spcPct val="80000"/>
              </a:lnSpc>
              <a:spcBef>
                <a:spcPct val="20000"/>
              </a:spcBef>
              <a:buClr>
                <a:schemeClr val="accent2"/>
              </a:buClr>
            </a:pPr>
            <a:r>
              <a:rPr kumimoji="1" lang="en-US" baseline="0" dirty="0">
                <a:solidFill>
                  <a:schemeClr val="tx1"/>
                </a:solidFill>
                <a:effectLst>
                  <a:outerShdw blurRad="38100" dist="38100" dir="2700000" algn="tl">
                    <a:srgbClr val="C0C0C0"/>
                  </a:outerShdw>
                </a:effectLst>
              </a:rPr>
              <a:t>Depression </a:t>
            </a:r>
          </a:p>
          <a:p>
            <a:pPr marL="2057400" lvl="4" indent="-228600">
              <a:lnSpc>
                <a:spcPct val="80000"/>
              </a:lnSpc>
              <a:spcBef>
                <a:spcPct val="20000"/>
              </a:spcBef>
              <a:buClr>
                <a:schemeClr val="accent2"/>
              </a:buClr>
            </a:pPr>
            <a:r>
              <a:rPr kumimoji="1" lang="en-US" baseline="0" dirty="0">
                <a:solidFill>
                  <a:schemeClr val="tx1"/>
                </a:solidFill>
                <a:effectLst>
                  <a:outerShdw blurRad="38100" dist="38100" dir="2700000" algn="tl">
                    <a:srgbClr val="C0C0C0"/>
                  </a:outerShdw>
                </a:effectLst>
              </a:rPr>
              <a:t>Aggression </a:t>
            </a:r>
          </a:p>
          <a:p>
            <a:pPr marL="2057400" lvl="4" indent="-228600">
              <a:lnSpc>
                <a:spcPct val="80000"/>
              </a:lnSpc>
              <a:spcBef>
                <a:spcPct val="20000"/>
              </a:spcBef>
              <a:buClr>
                <a:schemeClr val="accent2"/>
              </a:buClr>
            </a:pPr>
            <a:r>
              <a:rPr kumimoji="1" lang="en-US" baseline="0" dirty="0">
                <a:solidFill>
                  <a:schemeClr val="tx1"/>
                </a:solidFill>
                <a:effectLst>
                  <a:outerShdw blurRad="38100" dist="38100" dir="2700000" algn="tl">
                    <a:srgbClr val="C0C0C0"/>
                  </a:outerShdw>
                </a:effectLst>
              </a:rPr>
              <a:t>Egocentrism</a:t>
            </a:r>
          </a:p>
          <a:p>
            <a:pPr marL="342900" indent="-342900">
              <a:lnSpc>
                <a:spcPct val="80000"/>
              </a:lnSpc>
              <a:spcBef>
                <a:spcPct val="20000"/>
              </a:spcBef>
              <a:buClr>
                <a:schemeClr val="accent2"/>
              </a:buClr>
              <a:buFontTx/>
              <a:buNone/>
            </a:pPr>
            <a:endParaRPr kumimoji="1" lang="en-US" baseline="0" dirty="0">
              <a:solidFill>
                <a:schemeClr val="tx1"/>
              </a:solidFill>
              <a:effectLst>
                <a:outerShdw blurRad="38100" dist="38100" dir="2700000" algn="tl">
                  <a:srgbClr val="C0C0C0"/>
                </a:outerShdw>
              </a:effectLst>
            </a:endParaRPr>
          </a:p>
        </p:txBody>
      </p:sp>
      <p:sp>
        <p:nvSpPr>
          <p:cNvPr id="117784" name="Text Box 24"/>
          <p:cNvSpPr txBox="1">
            <a:spLocks noChangeArrowheads="1"/>
          </p:cNvSpPr>
          <p:nvPr/>
        </p:nvSpPr>
        <p:spPr bwMode="auto">
          <a:xfrm>
            <a:off x="2514600" y="16764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ClrTx/>
              <a:buFontTx/>
              <a:buNone/>
            </a:pPr>
            <a:r>
              <a:rPr lang="en-US" sz="2800" baseline="0" dirty="0">
                <a:solidFill>
                  <a:schemeClr val="tx2"/>
                </a:solidFill>
                <a:effectLst>
                  <a:outerShdw blurRad="38100" dist="38100" dir="2700000" algn="tl">
                    <a:srgbClr val="C0C0C0"/>
                  </a:outerShdw>
                </a:effectLst>
              </a:rPr>
              <a:t>Psychological Domain</a:t>
            </a:r>
          </a:p>
        </p:txBody>
      </p:sp>
      <p:sp>
        <p:nvSpPr>
          <p:cNvPr id="117785" name="Text Box 25"/>
          <p:cNvSpPr txBox="1">
            <a:spLocks noChangeArrowheads="1"/>
          </p:cNvSpPr>
          <p:nvPr/>
        </p:nvSpPr>
        <p:spPr bwMode="auto">
          <a:xfrm>
            <a:off x="685800" y="3886200"/>
            <a:ext cx="322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2800" baseline="0" dirty="0">
                <a:solidFill>
                  <a:schemeClr val="tx2"/>
                </a:solidFill>
                <a:effectLst>
                  <a:outerShdw blurRad="38100" dist="38100" dir="2700000" algn="tl">
                    <a:srgbClr val="C0C0C0"/>
                  </a:outerShdw>
                </a:effectLst>
              </a:rPr>
              <a:t>Ecological Domain</a:t>
            </a:r>
          </a:p>
        </p:txBody>
      </p:sp>
      <p:sp>
        <p:nvSpPr>
          <p:cNvPr id="117786" name="Text Box 26"/>
          <p:cNvSpPr txBox="1">
            <a:spLocks noChangeArrowheads="1"/>
          </p:cNvSpPr>
          <p:nvPr/>
        </p:nvSpPr>
        <p:spPr bwMode="auto">
          <a:xfrm>
            <a:off x="5257800" y="3886200"/>
            <a:ext cx="3243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ClrTx/>
              <a:buFontTx/>
              <a:buNone/>
            </a:pPr>
            <a:r>
              <a:rPr lang="en-US" sz="2800" baseline="0">
                <a:solidFill>
                  <a:schemeClr val="tx2"/>
                </a:solidFill>
                <a:effectLst>
                  <a:outerShdw blurRad="38100" dist="38100" dir="2700000" algn="tl">
                    <a:srgbClr val="C0C0C0"/>
                  </a:outerShdw>
                </a:effectLst>
              </a:rPr>
              <a:t>Resilience Domain</a:t>
            </a:r>
          </a:p>
        </p:txBody>
      </p:sp>
      <p:sp>
        <p:nvSpPr>
          <p:cNvPr id="117777" name="Rectangle 17"/>
          <p:cNvSpPr>
            <a:spLocks noChangeArrowheads="1"/>
          </p:cNvSpPr>
          <p:nvPr/>
        </p:nvSpPr>
        <p:spPr bwMode="auto">
          <a:xfrm>
            <a:off x="1371600" y="4495800"/>
            <a:ext cx="1600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spcBef>
                <a:spcPct val="20000"/>
              </a:spcBef>
              <a:buClr>
                <a:schemeClr val="accent2"/>
              </a:buClr>
            </a:pPr>
            <a:r>
              <a:rPr kumimoji="1" lang="en-US" baseline="0">
                <a:solidFill>
                  <a:schemeClr val="tx1"/>
                </a:solidFill>
                <a:effectLst>
                  <a:outerShdw blurRad="38100" dist="38100" dir="2700000" algn="tl">
                    <a:srgbClr val="C0C0C0"/>
                  </a:outerShdw>
                </a:effectLst>
              </a:rPr>
              <a:t>Home </a:t>
            </a:r>
            <a:endParaRPr kumimoji="1" lang="en-US" sz="1400" baseline="0">
              <a:solidFill>
                <a:schemeClr val="tx1"/>
              </a:solidFill>
              <a:effectLst>
                <a:outerShdw blurRad="38100" dist="38100" dir="2700000" algn="tl">
                  <a:srgbClr val="C0C0C0"/>
                </a:outerShdw>
              </a:effectLst>
            </a:endParaRPr>
          </a:p>
          <a:p>
            <a:pPr marL="342900" indent="-342900">
              <a:lnSpc>
                <a:spcPct val="80000"/>
              </a:lnSpc>
              <a:spcBef>
                <a:spcPct val="20000"/>
              </a:spcBef>
              <a:buClr>
                <a:schemeClr val="accent2"/>
              </a:buClr>
            </a:pPr>
            <a:r>
              <a:rPr kumimoji="1" lang="en-US" baseline="0">
                <a:solidFill>
                  <a:schemeClr val="tx1"/>
                </a:solidFill>
                <a:effectLst>
                  <a:outerShdw blurRad="38100" dist="38100" dir="2700000" algn="tl">
                    <a:srgbClr val="C0C0C0"/>
                  </a:outerShdw>
                </a:effectLst>
              </a:rPr>
              <a:t>School</a:t>
            </a:r>
            <a:endParaRPr kumimoji="1" lang="en-US" sz="1400" baseline="0">
              <a:solidFill>
                <a:schemeClr val="tx1"/>
              </a:solidFill>
              <a:effectLst>
                <a:outerShdw blurRad="38100" dist="38100" dir="2700000" algn="tl">
                  <a:srgbClr val="C0C0C0"/>
                </a:outerShdw>
              </a:effectLst>
            </a:endParaRPr>
          </a:p>
        </p:txBody>
      </p:sp>
      <p:sp>
        <p:nvSpPr>
          <p:cNvPr id="117781" name="Rectangle 21"/>
          <p:cNvSpPr>
            <a:spLocks noChangeArrowheads="1"/>
          </p:cNvSpPr>
          <p:nvPr/>
        </p:nvSpPr>
        <p:spPr bwMode="auto">
          <a:xfrm>
            <a:off x="5867400" y="4495800"/>
            <a:ext cx="23161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spcBef>
                <a:spcPct val="20000"/>
              </a:spcBef>
              <a:buClr>
                <a:schemeClr val="accent2"/>
              </a:buClr>
            </a:pPr>
            <a:r>
              <a:rPr kumimoji="1" lang="en-US" baseline="0">
                <a:solidFill>
                  <a:schemeClr val="tx1"/>
                </a:solidFill>
                <a:effectLst>
                  <a:outerShdw blurRad="38100" dist="38100" dir="2700000" algn="tl">
                    <a:srgbClr val="C0C0C0"/>
                  </a:outerShdw>
                </a:effectLst>
              </a:rPr>
              <a:t>Coping	</a:t>
            </a:r>
          </a:p>
          <a:p>
            <a:pPr marL="342900" indent="-342900">
              <a:lnSpc>
                <a:spcPct val="80000"/>
              </a:lnSpc>
              <a:spcBef>
                <a:spcPct val="20000"/>
              </a:spcBef>
              <a:buClr>
                <a:schemeClr val="accent2"/>
              </a:buClr>
            </a:pPr>
            <a:r>
              <a:rPr kumimoji="1" lang="en-US" baseline="0">
                <a:solidFill>
                  <a:schemeClr val="tx1"/>
                </a:solidFill>
                <a:effectLst>
                  <a:outerShdw blurRad="38100" dist="38100" dir="2700000" algn="tl">
                    <a:srgbClr val="C0C0C0"/>
                  </a:outerShdw>
                </a:effectLst>
              </a:rPr>
              <a:t>Stress</a:t>
            </a:r>
          </a:p>
        </p:txBody>
      </p:sp>
      <p:sp>
        <p:nvSpPr>
          <p:cNvPr id="117788" name="Rectangle 28"/>
          <p:cNvSpPr>
            <a:spLocks noChangeArrowheads="1"/>
          </p:cNvSpPr>
          <p:nvPr/>
        </p:nvSpPr>
        <p:spPr bwMode="auto">
          <a:xfrm>
            <a:off x="152400" y="5667375"/>
            <a:ext cx="8991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FontTx/>
              <a:buNone/>
            </a:pPr>
            <a:r>
              <a:rPr kumimoji="1" lang="en-US" sz="1400" b="1" i="1" baseline="0">
                <a:solidFill>
                  <a:srgbClr val="0000FF"/>
                </a:solidFill>
                <a:effectLst/>
                <a:latin typeface="Arial" charset="0"/>
              </a:rPr>
              <a:t>“How does a student come to of feeling that shooting others at school was in some way an answer to his problems?  Were there signs along the way –not a catalogue of traits identifying him as a predicted killer, but clues that could have indicated a need for help?” -FBI</a:t>
            </a:r>
          </a:p>
        </p:txBody>
      </p:sp>
      <p:sp>
        <p:nvSpPr>
          <p:cNvPr id="117789" name="Rectangle 29"/>
          <p:cNvSpPr>
            <a:spLocks noChangeArrowheads="1"/>
          </p:cNvSpPr>
          <p:nvPr/>
        </p:nvSpPr>
        <p:spPr bwMode="auto">
          <a:xfrm>
            <a:off x="2286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baseline="0">
                <a:solidFill>
                  <a:schemeClr val="tx2"/>
                </a:solidFill>
                <a:effectLst>
                  <a:outerShdw blurRad="38100" dist="38100" dir="2700000" algn="tl">
                    <a:srgbClr val="C0C0C0"/>
                  </a:outerShdw>
                </a:effectLst>
                <a:latin typeface="Georgia" pitchFamily="18" charset="0"/>
              </a:rPr>
              <a:t>A Psychosocial Organization of the Four-Pronged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iterate type="wd">
                                    <p:tmPct val="5000"/>
                                  </p:iterate>
                                  <p:childTnLst>
                                    <p:set>
                                      <p:cBhvr>
                                        <p:cTn id="6" dur="1" fill="hold">
                                          <p:stCondLst>
                                            <p:cond delay="0"/>
                                          </p:stCondLst>
                                        </p:cTn>
                                        <p:tgtEl>
                                          <p:spTgt spid="117764"/>
                                        </p:tgtEl>
                                        <p:attrNameLst>
                                          <p:attrName>style.visibility</p:attrName>
                                        </p:attrNameLst>
                                      </p:cBhvr>
                                      <p:to>
                                        <p:strVal val="visible"/>
                                      </p:to>
                                    </p:set>
                                    <p:animEffect transition="in" filter="dissolve">
                                      <p:cBhvr>
                                        <p:cTn id="7" dur="500"/>
                                        <p:tgtEl>
                                          <p:spTgt spid="117764"/>
                                        </p:tgtEl>
                                      </p:cBhvr>
                                    </p:animEffect>
                                  </p:childTnLst>
                                </p:cTn>
                              </p:par>
                              <p:par>
                                <p:cTn id="8" presetID="9" presetClass="entr" presetSubtype="0" fill="hold" grpId="0" nodeType="withEffect">
                                  <p:stCondLst>
                                    <p:cond delay="0"/>
                                  </p:stCondLst>
                                  <p:iterate type="wd">
                                    <p:tmPct val="3000"/>
                                  </p:iterate>
                                  <p:childTnLst>
                                    <p:set>
                                      <p:cBhvr>
                                        <p:cTn id="9" dur="1" fill="hold">
                                          <p:stCondLst>
                                            <p:cond delay="0"/>
                                          </p:stCondLst>
                                        </p:cTn>
                                        <p:tgtEl>
                                          <p:spTgt spid="117789"/>
                                        </p:tgtEl>
                                        <p:attrNameLst>
                                          <p:attrName>style.visibility</p:attrName>
                                        </p:attrNameLst>
                                      </p:cBhvr>
                                      <p:to>
                                        <p:strVal val="visible"/>
                                      </p:to>
                                    </p:set>
                                    <p:animEffect transition="in" filter="dissolve">
                                      <p:cBhvr>
                                        <p:cTn id="10" dur="500"/>
                                        <p:tgtEl>
                                          <p:spTgt spid="11778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7788"/>
                                        </p:tgtEl>
                                        <p:attrNameLst>
                                          <p:attrName>style.visibility</p:attrName>
                                        </p:attrNameLst>
                                      </p:cBhvr>
                                      <p:to>
                                        <p:strVal val="visible"/>
                                      </p:to>
                                    </p:set>
                                    <p:animEffect transition="in" filter="dissolve">
                                      <p:cBhvr>
                                        <p:cTn id="13" dur="500"/>
                                        <p:tgtEl>
                                          <p:spTgt spid="117788"/>
                                        </p:tgtEl>
                                      </p:cBhvr>
                                    </p:animEffect>
                                  </p:childTnLst>
                                </p:cTn>
                              </p:par>
                            </p:childTnLst>
                          </p:cTn>
                        </p:par>
                        <p:par>
                          <p:cTn id="14" fill="hold" nodeType="withGroup">
                            <p:stCondLst>
                              <p:cond delay="590"/>
                            </p:stCondLst>
                            <p:childTnLst>
                              <p:par>
                                <p:cTn id="15" presetID="9" presetClass="entr" presetSubtype="0" fill="hold" grpId="0" nodeType="afterEffect">
                                  <p:stCondLst>
                                    <p:cond delay="0"/>
                                  </p:stCondLst>
                                  <p:iterate type="wd">
                                    <p:tmPct val="5000"/>
                                  </p:iterate>
                                  <p:childTnLst>
                                    <p:set>
                                      <p:cBhvr>
                                        <p:cTn id="16" dur="1" fill="hold">
                                          <p:stCondLst>
                                            <p:cond delay="0"/>
                                          </p:stCondLst>
                                        </p:cTn>
                                        <p:tgtEl>
                                          <p:spTgt spid="117784"/>
                                        </p:tgtEl>
                                        <p:attrNameLst>
                                          <p:attrName>style.visibility</p:attrName>
                                        </p:attrNameLst>
                                      </p:cBhvr>
                                      <p:to>
                                        <p:strVal val="visible"/>
                                      </p:to>
                                    </p:set>
                                    <p:animEffect transition="in" filter="dissolve">
                                      <p:cBhvr>
                                        <p:cTn id="17" dur="1000"/>
                                        <p:tgtEl>
                                          <p:spTgt spid="117784"/>
                                        </p:tgtEl>
                                      </p:cBhvr>
                                    </p:animEffect>
                                  </p:childTnLst>
                                </p:cTn>
                              </p:par>
                            </p:childTnLst>
                          </p:cTn>
                        </p:par>
                        <p:par>
                          <p:cTn id="18" fill="hold">
                            <p:stCondLst>
                              <p:cond delay="1640"/>
                            </p:stCondLst>
                            <p:childTnLst>
                              <p:par>
                                <p:cTn id="19" presetID="9" presetClass="entr" presetSubtype="0" fill="hold" grpId="0" nodeType="afterEffect">
                                  <p:stCondLst>
                                    <p:cond delay="0"/>
                                  </p:stCondLst>
                                  <p:iterate type="wd">
                                    <p:tmPct val="5000"/>
                                  </p:iterate>
                                  <p:childTnLst>
                                    <p:set>
                                      <p:cBhvr>
                                        <p:cTn id="20" dur="1" fill="hold">
                                          <p:stCondLst>
                                            <p:cond delay="0"/>
                                          </p:stCondLst>
                                        </p:cTn>
                                        <p:tgtEl>
                                          <p:spTgt spid="117785"/>
                                        </p:tgtEl>
                                        <p:attrNameLst>
                                          <p:attrName>style.visibility</p:attrName>
                                        </p:attrNameLst>
                                      </p:cBhvr>
                                      <p:to>
                                        <p:strVal val="visible"/>
                                      </p:to>
                                    </p:set>
                                    <p:animEffect transition="in" filter="dissolve">
                                      <p:cBhvr>
                                        <p:cTn id="21" dur="1000"/>
                                        <p:tgtEl>
                                          <p:spTgt spid="117785"/>
                                        </p:tgtEl>
                                      </p:cBhvr>
                                    </p:animEffect>
                                  </p:childTnLst>
                                </p:cTn>
                              </p:par>
                            </p:childTnLst>
                          </p:cTn>
                        </p:par>
                        <p:par>
                          <p:cTn id="22" fill="hold">
                            <p:stCondLst>
                              <p:cond delay="2690"/>
                            </p:stCondLst>
                            <p:childTnLst>
                              <p:par>
                                <p:cTn id="23" presetID="9" presetClass="entr" presetSubtype="0" fill="hold" grpId="0" nodeType="afterEffect">
                                  <p:stCondLst>
                                    <p:cond delay="0"/>
                                  </p:stCondLst>
                                  <p:iterate type="wd">
                                    <p:tmPct val="5000"/>
                                  </p:iterate>
                                  <p:childTnLst>
                                    <p:set>
                                      <p:cBhvr>
                                        <p:cTn id="24" dur="1" fill="hold">
                                          <p:stCondLst>
                                            <p:cond delay="0"/>
                                          </p:stCondLst>
                                        </p:cTn>
                                        <p:tgtEl>
                                          <p:spTgt spid="117786"/>
                                        </p:tgtEl>
                                        <p:attrNameLst>
                                          <p:attrName>style.visibility</p:attrName>
                                        </p:attrNameLst>
                                      </p:cBhvr>
                                      <p:to>
                                        <p:strVal val="visible"/>
                                      </p:to>
                                    </p:set>
                                    <p:animEffect transition="in" filter="dissolve">
                                      <p:cBhvr>
                                        <p:cTn id="25" dur="1000"/>
                                        <p:tgtEl>
                                          <p:spTgt spid="117786"/>
                                        </p:tgtEl>
                                      </p:cBhvr>
                                    </p:animEffect>
                                  </p:childTnLst>
                                </p:cTn>
                              </p:par>
                            </p:childTnLst>
                          </p:cTn>
                        </p:par>
                        <p:par>
                          <p:cTn id="26" fill="hold" nodeType="afterGroup">
                            <p:stCondLst>
                              <p:cond delay="3740"/>
                            </p:stCondLst>
                            <p:childTnLst>
                              <p:par>
                                <p:cTn id="27" presetID="9" presetClass="entr" presetSubtype="0" fill="hold" grpId="0" nodeType="afterEffect">
                                  <p:stCondLst>
                                    <p:cond delay="0"/>
                                  </p:stCondLst>
                                  <p:iterate type="wd">
                                    <p:tmPct val="5000"/>
                                  </p:iterate>
                                  <p:childTnLst>
                                    <p:set>
                                      <p:cBhvr>
                                        <p:cTn id="28" dur="1" fill="hold">
                                          <p:stCondLst>
                                            <p:cond delay="0"/>
                                          </p:stCondLst>
                                        </p:cTn>
                                        <p:tgtEl>
                                          <p:spTgt spid="117775"/>
                                        </p:tgtEl>
                                        <p:attrNameLst>
                                          <p:attrName>style.visibility</p:attrName>
                                        </p:attrNameLst>
                                      </p:cBhvr>
                                      <p:to>
                                        <p:strVal val="visible"/>
                                      </p:to>
                                    </p:set>
                                    <p:animEffect transition="in" filter="dissolve">
                                      <p:cBhvr>
                                        <p:cTn id="29" dur="500"/>
                                        <p:tgtEl>
                                          <p:spTgt spid="117775"/>
                                        </p:tgtEl>
                                      </p:cBhvr>
                                    </p:animEffect>
                                  </p:childTnLst>
                                </p:cTn>
                              </p:par>
                            </p:childTnLst>
                          </p:cTn>
                        </p:par>
                        <p:par>
                          <p:cTn id="30" fill="hold" nodeType="afterGroup">
                            <p:stCondLst>
                              <p:cond delay="4315"/>
                            </p:stCondLst>
                            <p:childTnLst>
                              <p:par>
                                <p:cTn id="31" presetID="9" presetClass="entr" presetSubtype="0" fill="hold" grpId="0" nodeType="afterEffect">
                                  <p:stCondLst>
                                    <p:cond delay="1000"/>
                                  </p:stCondLst>
                                  <p:iterate type="wd">
                                    <p:tmPct val="5000"/>
                                  </p:iterate>
                                  <p:childTnLst>
                                    <p:set>
                                      <p:cBhvr>
                                        <p:cTn id="32" dur="1" fill="hold">
                                          <p:stCondLst>
                                            <p:cond delay="0"/>
                                          </p:stCondLst>
                                        </p:cTn>
                                        <p:tgtEl>
                                          <p:spTgt spid="117777"/>
                                        </p:tgtEl>
                                        <p:attrNameLst>
                                          <p:attrName>style.visibility</p:attrName>
                                        </p:attrNameLst>
                                      </p:cBhvr>
                                      <p:to>
                                        <p:strVal val="visible"/>
                                      </p:to>
                                    </p:set>
                                    <p:animEffect transition="in" filter="dissolve">
                                      <p:cBhvr>
                                        <p:cTn id="33" dur="500"/>
                                        <p:tgtEl>
                                          <p:spTgt spid="117777"/>
                                        </p:tgtEl>
                                      </p:cBhvr>
                                    </p:animEffect>
                                  </p:childTnLst>
                                </p:cTn>
                              </p:par>
                            </p:childTnLst>
                          </p:cTn>
                        </p:par>
                        <p:par>
                          <p:cTn id="34" fill="hold" nodeType="afterGroup">
                            <p:stCondLst>
                              <p:cond delay="5840"/>
                            </p:stCondLst>
                            <p:childTnLst>
                              <p:par>
                                <p:cTn id="35" presetID="9" presetClass="entr" presetSubtype="0" fill="hold" grpId="0" nodeType="afterEffect">
                                  <p:stCondLst>
                                    <p:cond delay="1000"/>
                                  </p:stCondLst>
                                  <p:iterate type="wd">
                                    <p:tmPct val="5000"/>
                                  </p:iterate>
                                  <p:childTnLst>
                                    <p:set>
                                      <p:cBhvr>
                                        <p:cTn id="36" dur="1" fill="hold">
                                          <p:stCondLst>
                                            <p:cond delay="0"/>
                                          </p:stCondLst>
                                        </p:cTn>
                                        <p:tgtEl>
                                          <p:spTgt spid="117781"/>
                                        </p:tgtEl>
                                        <p:attrNameLst>
                                          <p:attrName>style.visibility</p:attrName>
                                        </p:attrNameLst>
                                      </p:cBhvr>
                                      <p:to>
                                        <p:strVal val="visible"/>
                                      </p:to>
                                    </p:set>
                                    <p:animEffect transition="in" filter="dissolve">
                                      <p:cBhvr>
                                        <p:cTn id="37" dur="500"/>
                                        <p:tgtEl>
                                          <p:spTgt spid="117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1"/>
      <p:bldP spid="117775" grpId="0"/>
      <p:bldP spid="117784" grpId="0"/>
      <p:bldP spid="117785" grpId="0"/>
      <p:bldP spid="117786" grpId="0"/>
      <p:bldP spid="117777" grpId="0"/>
      <p:bldP spid="117781" grpId="0"/>
      <p:bldP spid="117788" grpId="0"/>
      <p:bldP spid="11778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94" name="Picture 10" descr="bleacher 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5029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72386" name="Rectangle 2"/>
          <p:cNvSpPr>
            <a:spLocks noGrp="1" noChangeArrowheads="1"/>
          </p:cNvSpPr>
          <p:nvPr>
            <p:ph type="title"/>
          </p:nvPr>
        </p:nvSpPr>
        <p:spPr>
          <a:xfrm>
            <a:off x="381000" y="304800"/>
            <a:ext cx="7772400" cy="838200"/>
          </a:xfrm>
        </p:spPr>
        <p:txBody>
          <a:bodyPr/>
          <a:lstStyle/>
          <a:p>
            <a:r>
              <a:rPr lang="en-US">
                <a:effectLst>
                  <a:outerShdw blurRad="38100" dist="38100" dir="2700000" algn="tl">
                    <a:srgbClr val="C0C0C0"/>
                  </a:outerShdw>
                </a:effectLst>
                <a:latin typeface="Georgia" pitchFamily="18" charset="0"/>
              </a:rPr>
              <a:t>Alienation</a:t>
            </a:r>
          </a:p>
        </p:txBody>
      </p:sp>
      <p:sp>
        <p:nvSpPr>
          <p:cNvPr id="272388" name="Rectangle 4"/>
          <p:cNvSpPr>
            <a:spLocks noChangeArrowheads="1"/>
          </p:cNvSpPr>
          <p:nvPr/>
        </p:nvSpPr>
        <p:spPr bwMode="auto">
          <a:xfrm>
            <a:off x="5334000" y="1752600"/>
            <a:ext cx="35052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50000"/>
              </a:spcBef>
              <a:buClr>
                <a:schemeClr val="accent2"/>
              </a:buClr>
            </a:pPr>
            <a:r>
              <a:rPr kumimoji="1" lang="en-US" sz="1800" baseline="0">
                <a:solidFill>
                  <a:schemeClr val="tx1"/>
                </a:solidFill>
                <a:effectLst>
                  <a:outerShdw blurRad="38100" dist="38100" dir="2700000" algn="tl">
                    <a:srgbClr val="C0C0C0"/>
                  </a:outerShdw>
                </a:effectLst>
              </a:rPr>
              <a:t>Does the student feel they belong?</a:t>
            </a:r>
          </a:p>
          <a:p>
            <a:pPr marL="342900" indent="-342900">
              <a:lnSpc>
                <a:spcPct val="100000"/>
              </a:lnSpc>
              <a:spcBef>
                <a:spcPct val="50000"/>
              </a:spcBef>
              <a:buClr>
                <a:schemeClr val="accent2"/>
              </a:buClr>
            </a:pPr>
            <a:endParaRPr kumimoji="1" lang="en-US" sz="1000" baseline="0">
              <a:solidFill>
                <a:schemeClr val="tx1"/>
              </a:solidFill>
              <a:effectLst>
                <a:outerShdw blurRad="38100" dist="38100" dir="2700000" algn="tl">
                  <a:srgbClr val="C0C0C0"/>
                </a:outerShdw>
              </a:effectLst>
            </a:endParaRPr>
          </a:p>
          <a:p>
            <a:pPr marL="342900" indent="-342900">
              <a:lnSpc>
                <a:spcPct val="100000"/>
              </a:lnSpc>
              <a:spcBef>
                <a:spcPct val="50000"/>
              </a:spcBef>
              <a:buClr>
                <a:schemeClr val="accent2"/>
              </a:buClr>
            </a:pPr>
            <a:r>
              <a:rPr kumimoji="1" lang="en-US" sz="1800" baseline="0">
                <a:solidFill>
                  <a:schemeClr val="tx1"/>
                </a:solidFill>
                <a:effectLst>
                  <a:outerShdw blurRad="38100" dist="38100" dir="2700000" algn="tl">
                    <a:srgbClr val="C0C0C0"/>
                  </a:outerShdw>
                </a:effectLst>
              </a:rPr>
              <a:t>What is the quality of the student’s social life?</a:t>
            </a:r>
          </a:p>
          <a:p>
            <a:pPr marL="342900" indent="-342900">
              <a:lnSpc>
                <a:spcPct val="100000"/>
              </a:lnSpc>
              <a:spcBef>
                <a:spcPct val="50000"/>
              </a:spcBef>
              <a:buClr>
                <a:schemeClr val="accent2"/>
              </a:buClr>
            </a:pPr>
            <a:endParaRPr kumimoji="1" lang="en-US" sz="1000" baseline="0">
              <a:solidFill>
                <a:schemeClr val="tx1"/>
              </a:solidFill>
              <a:effectLst>
                <a:outerShdw blurRad="38100" dist="38100" dir="2700000" algn="tl">
                  <a:srgbClr val="C0C0C0"/>
                </a:outerShdw>
              </a:effectLst>
            </a:endParaRPr>
          </a:p>
          <a:p>
            <a:pPr marL="342900" indent="-342900">
              <a:lnSpc>
                <a:spcPct val="100000"/>
              </a:lnSpc>
              <a:spcBef>
                <a:spcPct val="50000"/>
              </a:spcBef>
              <a:buClr>
                <a:schemeClr val="accent2"/>
              </a:buClr>
            </a:pPr>
            <a:r>
              <a:rPr kumimoji="1" lang="en-US" sz="1800" baseline="0">
                <a:solidFill>
                  <a:schemeClr val="tx1"/>
                </a:solidFill>
                <a:effectLst>
                  <a:outerShdw blurRad="38100" dist="38100" dir="2700000" algn="tl">
                    <a:srgbClr val="C0C0C0"/>
                  </a:outerShdw>
                </a:effectLst>
              </a:rPr>
              <a:t>Does the student have friends?</a:t>
            </a:r>
          </a:p>
          <a:p>
            <a:pPr marL="342900" indent="-342900">
              <a:lnSpc>
                <a:spcPct val="100000"/>
              </a:lnSpc>
              <a:spcBef>
                <a:spcPct val="50000"/>
              </a:spcBef>
              <a:buClr>
                <a:schemeClr val="accent2"/>
              </a:buClr>
            </a:pPr>
            <a:endParaRPr kumimoji="1" lang="en-US" sz="1000" baseline="0">
              <a:solidFill>
                <a:schemeClr val="tx1"/>
              </a:solidFill>
              <a:effectLst>
                <a:outerShdw blurRad="38100" dist="38100" dir="2700000" algn="tl">
                  <a:srgbClr val="C0C0C0"/>
                </a:outerShdw>
              </a:effectLst>
            </a:endParaRPr>
          </a:p>
          <a:p>
            <a:pPr marL="342900" indent="-342900">
              <a:lnSpc>
                <a:spcPct val="100000"/>
              </a:lnSpc>
              <a:spcBef>
                <a:spcPct val="50000"/>
              </a:spcBef>
              <a:buClr>
                <a:schemeClr val="accent2"/>
              </a:buClr>
            </a:pPr>
            <a:r>
              <a:rPr kumimoji="1" lang="en-US" sz="1800" baseline="0">
                <a:solidFill>
                  <a:schemeClr val="tx1"/>
                </a:solidFill>
                <a:effectLst>
                  <a:outerShdw blurRad="38100" dist="38100" dir="2700000" algn="tl">
                    <a:srgbClr val="C0C0C0"/>
                  </a:outerShdw>
                </a:effectLst>
              </a:rPr>
              <a:t>Does the student feel liked by peers? </a:t>
            </a:r>
          </a:p>
          <a:p>
            <a:pPr marL="342900" indent="-342900">
              <a:lnSpc>
                <a:spcPct val="100000"/>
              </a:lnSpc>
              <a:spcBef>
                <a:spcPct val="50000"/>
              </a:spcBef>
              <a:buClr>
                <a:schemeClr val="accent2"/>
              </a:buClr>
            </a:pPr>
            <a:endParaRPr kumimoji="1" lang="en-US" sz="1000" baseline="0">
              <a:solidFill>
                <a:schemeClr val="tx1"/>
              </a:solidFill>
              <a:effectLst>
                <a:outerShdw blurRad="38100" dist="38100" dir="2700000" algn="tl">
                  <a:srgbClr val="C0C0C0"/>
                </a:outerShdw>
              </a:effectLst>
            </a:endParaRPr>
          </a:p>
          <a:p>
            <a:pPr marL="342900" indent="-342900">
              <a:lnSpc>
                <a:spcPct val="100000"/>
              </a:lnSpc>
              <a:spcBef>
                <a:spcPct val="50000"/>
              </a:spcBef>
              <a:buClr>
                <a:schemeClr val="accent2"/>
              </a:buClr>
            </a:pPr>
            <a:r>
              <a:rPr kumimoji="1" lang="en-US" sz="1800" baseline="0">
                <a:solidFill>
                  <a:schemeClr val="tx1"/>
                </a:solidFill>
                <a:effectLst>
                  <a:outerShdw blurRad="38100" dist="38100" dir="2700000" algn="tl">
                    <a:srgbClr val="C0C0C0"/>
                  </a:outerShdw>
                </a:effectLst>
              </a:rPr>
              <a:t>Is the student accepted by classmates?</a:t>
            </a:r>
          </a:p>
        </p:txBody>
      </p:sp>
      <p:sp>
        <p:nvSpPr>
          <p:cNvPr id="272395" name="_s1032"/>
          <p:cNvSpPr>
            <a:spLocks noChangeArrowheads="1" noTextEdit="1"/>
          </p:cNvSpPr>
          <p:nvPr/>
        </p:nvSpPr>
        <p:spPr bwMode="auto">
          <a:xfrm>
            <a:off x="-771525" y="-609600"/>
            <a:ext cx="1543050" cy="1547813"/>
          </a:xfrm>
          <a:prstGeom prst="ellipse">
            <a:avLst/>
          </a:prstGeom>
          <a:solidFill>
            <a:schemeClr val="folHlink">
              <a:alpha val="50000"/>
            </a:schemeClr>
          </a:solidFill>
          <a:ln w="4670">
            <a:solidFill>
              <a:schemeClr val="folHlink"/>
            </a:solidFill>
            <a:round/>
            <a:headEnd/>
            <a:tailEnd/>
          </a:ln>
        </p:spPr>
        <p:txBody>
          <a:bodyPr anchor="ctr"/>
          <a:lstStyle/>
          <a:p>
            <a:endParaRPr lang="en-US"/>
          </a:p>
        </p:txBody>
      </p:sp>
      <p:sp>
        <p:nvSpPr>
          <p:cNvPr id="272396" name="Rectangle 12"/>
          <p:cNvSpPr>
            <a:spLocks noChangeArrowheads="1"/>
          </p:cNvSpPr>
          <p:nvPr/>
        </p:nvSpPr>
        <p:spPr bwMode="auto">
          <a:xfrm>
            <a:off x="3048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increases the risk associated with threats of violence</a:t>
            </a:r>
            <a:r>
              <a:rPr kumimoji="1" lang="en-US" sz="3600" baseline="0">
                <a:solidFill>
                  <a:schemeClr val="tx2"/>
                </a:solidFill>
                <a:effectLst>
                  <a:outerShdw blurRad="38100" dist="38100" dir="2700000" algn="tl">
                    <a:srgbClr val="C0C0C0"/>
                  </a:outerShdw>
                </a:effectLst>
                <a:latin typeface="Georgia" pitchFamily="18" charset="0"/>
              </a:rPr>
              <a:t> </a:t>
            </a:r>
          </a:p>
        </p:txBody>
      </p:sp>
      <p:sp>
        <p:nvSpPr>
          <p:cNvPr id="272397" name="Rectangle 13"/>
          <p:cNvSpPr>
            <a:spLocks noChangeArrowheads="1"/>
          </p:cNvSpPr>
          <p:nvPr/>
        </p:nvSpPr>
        <p:spPr bwMode="auto">
          <a:xfrm>
            <a:off x="152400" y="6553200"/>
            <a:ext cx="8939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dissolve">
                                      <p:cBhvr>
                                        <p:cTn id="7" dur="500"/>
                                        <p:tgtEl>
                                          <p:spTgt spid="27238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2396"/>
                                        </p:tgtEl>
                                        <p:attrNameLst>
                                          <p:attrName>style.visibility</p:attrName>
                                        </p:attrNameLst>
                                      </p:cBhvr>
                                      <p:to>
                                        <p:strVal val="visible"/>
                                      </p:to>
                                    </p:set>
                                    <p:animEffect transition="in" filter="dissolve">
                                      <p:cBhvr>
                                        <p:cTn id="11" dur="500"/>
                                        <p:tgtEl>
                                          <p:spTgt spid="272396"/>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72388">
                                            <p:txEl>
                                              <p:pRg st="0" end="0"/>
                                            </p:txEl>
                                          </p:spTgt>
                                        </p:tgtEl>
                                        <p:attrNameLst>
                                          <p:attrName>style.visibility</p:attrName>
                                        </p:attrNameLst>
                                      </p:cBhvr>
                                      <p:to>
                                        <p:strVal val="visible"/>
                                      </p:to>
                                    </p:set>
                                    <p:animEffect transition="in" filter="dissolve">
                                      <p:cBhvr>
                                        <p:cTn id="15" dur="500"/>
                                        <p:tgtEl>
                                          <p:spTgt spid="272388">
                                            <p:txEl>
                                              <p:pRg st="0" end="0"/>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1000"/>
                                  </p:stCondLst>
                                  <p:childTnLst>
                                    <p:set>
                                      <p:cBhvr>
                                        <p:cTn id="18" dur="1" fill="hold">
                                          <p:stCondLst>
                                            <p:cond delay="0"/>
                                          </p:stCondLst>
                                        </p:cTn>
                                        <p:tgtEl>
                                          <p:spTgt spid="272388">
                                            <p:txEl>
                                              <p:pRg st="2" end="2"/>
                                            </p:txEl>
                                          </p:spTgt>
                                        </p:tgtEl>
                                        <p:attrNameLst>
                                          <p:attrName>style.visibility</p:attrName>
                                        </p:attrNameLst>
                                      </p:cBhvr>
                                      <p:to>
                                        <p:strVal val="visible"/>
                                      </p:to>
                                    </p:set>
                                    <p:animEffect transition="in" filter="dissolve">
                                      <p:cBhvr>
                                        <p:cTn id="19" dur="500"/>
                                        <p:tgtEl>
                                          <p:spTgt spid="272388">
                                            <p:txEl>
                                              <p:pRg st="2" end="2"/>
                                            </p:txEl>
                                          </p:spTgt>
                                        </p:tgtEl>
                                      </p:cBhvr>
                                    </p:animEffect>
                                  </p:childTnLst>
                                </p:cTn>
                              </p:par>
                            </p:childTnLst>
                          </p:cTn>
                        </p:par>
                        <p:par>
                          <p:cTn id="20" fill="hold" nodeType="afterGroup">
                            <p:stCondLst>
                              <p:cond delay="3000"/>
                            </p:stCondLst>
                            <p:childTnLst>
                              <p:par>
                                <p:cTn id="21" presetID="9" presetClass="entr" presetSubtype="0" fill="hold" grpId="0" nodeType="afterEffect">
                                  <p:stCondLst>
                                    <p:cond delay="1000"/>
                                  </p:stCondLst>
                                  <p:childTnLst>
                                    <p:set>
                                      <p:cBhvr>
                                        <p:cTn id="22" dur="1" fill="hold">
                                          <p:stCondLst>
                                            <p:cond delay="0"/>
                                          </p:stCondLst>
                                        </p:cTn>
                                        <p:tgtEl>
                                          <p:spTgt spid="272388">
                                            <p:txEl>
                                              <p:pRg st="4" end="4"/>
                                            </p:txEl>
                                          </p:spTgt>
                                        </p:tgtEl>
                                        <p:attrNameLst>
                                          <p:attrName>style.visibility</p:attrName>
                                        </p:attrNameLst>
                                      </p:cBhvr>
                                      <p:to>
                                        <p:strVal val="visible"/>
                                      </p:to>
                                    </p:set>
                                    <p:animEffect transition="in" filter="dissolve">
                                      <p:cBhvr>
                                        <p:cTn id="23" dur="500"/>
                                        <p:tgtEl>
                                          <p:spTgt spid="272388">
                                            <p:txEl>
                                              <p:pRg st="4" end="4"/>
                                            </p:txEl>
                                          </p:spTgt>
                                        </p:tgtEl>
                                      </p:cBhvr>
                                    </p:animEffect>
                                  </p:childTnLst>
                                </p:cTn>
                              </p:par>
                            </p:childTnLst>
                          </p:cTn>
                        </p:par>
                        <p:par>
                          <p:cTn id="24" fill="hold" nodeType="afterGroup">
                            <p:stCondLst>
                              <p:cond delay="4500"/>
                            </p:stCondLst>
                            <p:childTnLst>
                              <p:par>
                                <p:cTn id="25" presetID="9" presetClass="entr" presetSubtype="0" fill="hold" grpId="0" nodeType="afterEffect">
                                  <p:stCondLst>
                                    <p:cond delay="1000"/>
                                  </p:stCondLst>
                                  <p:childTnLst>
                                    <p:set>
                                      <p:cBhvr>
                                        <p:cTn id="26" dur="1" fill="hold">
                                          <p:stCondLst>
                                            <p:cond delay="0"/>
                                          </p:stCondLst>
                                        </p:cTn>
                                        <p:tgtEl>
                                          <p:spTgt spid="272388">
                                            <p:txEl>
                                              <p:pRg st="6" end="6"/>
                                            </p:txEl>
                                          </p:spTgt>
                                        </p:tgtEl>
                                        <p:attrNameLst>
                                          <p:attrName>style.visibility</p:attrName>
                                        </p:attrNameLst>
                                      </p:cBhvr>
                                      <p:to>
                                        <p:strVal val="visible"/>
                                      </p:to>
                                    </p:set>
                                    <p:animEffect transition="in" filter="dissolve">
                                      <p:cBhvr>
                                        <p:cTn id="27" dur="500"/>
                                        <p:tgtEl>
                                          <p:spTgt spid="272388">
                                            <p:txEl>
                                              <p:pRg st="6" end="6"/>
                                            </p:txEl>
                                          </p:spTgt>
                                        </p:tgtEl>
                                      </p:cBhvr>
                                    </p:animEffect>
                                  </p:childTnLst>
                                </p:cTn>
                              </p:par>
                            </p:childTnLst>
                          </p:cTn>
                        </p:par>
                        <p:par>
                          <p:cTn id="28" fill="hold" nodeType="afterGroup">
                            <p:stCondLst>
                              <p:cond delay="6000"/>
                            </p:stCondLst>
                            <p:childTnLst>
                              <p:par>
                                <p:cTn id="29" presetID="9" presetClass="entr" presetSubtype="0" fill="hold" grpId="0" nodeType="afterEffect">
                                  <p:stCondLst>
                                    <p:cond delay="0"/>
                                  </p:stCondLst>
                                  <p:childTnLst>
                                    <p:set>
                                      <p:cBhvr>
                                        <p:cTn id="30" dur="1" fill="hold">
                                          <p:stCondLst>
                                            <p:cond delay="0"/>
                                          </p:stCondLst>
                                        </p:cTn>
                                        <p:tgtEl>
                                          <p:spTgt spid="272388">
                                            <p:txEl>
                                              <p:pRg st="8" end="8"/>
                                            </p:txEl>
                                          </p:spTgt>
                                        </p:tgtEl>
                                        <p:attrNameLst>
                                          <p:attrName>style.visibility</p:attrName>
                                        </p:attrNameLst>
                                      </p:cBhvr>
                                      <p:to>
                                        <p:strVal val="visible"/>
                                      </p:to>
                                    </p:set>
                                    <p:animEffect transition="in" filter="dissolve">
                                      <p:cBhvr>
                                        <p:cTn id="31" dur="500"/>
                                        <p:tgtEl>
                                          <p:spTgt spid="2723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1"/>
      <p:bldP spid="272388" grpId="0" uiExpand="1" build="p"/>
      <p:bldP spid="27239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381000" y="228600"/>
            <a:ext cx="7772400" cy="914400"/>
          </a:xfrm>
        </p:spPr>
        <p:txBody>
          <a:bodyPr/>
          <a:lstStyle/>
          <a:p>
            <a:r>
              <a:rPr lang="en-US" dirty="0">
                <a:effectLst>
                  <a:outerShdw blurRad="38100" dist="38100" dir="2700000" algn="tl">
                    <a:srgbClr val="C0C0C0"/>
                  </a:outerShdw>
                </a:effectLst>
                <a:latin typeface="Georgia" pitchFamily="18" charset="0"/>
              </a:rPr>
              <a:t>Characteristics of Aggression</a:t>
            </a:r>
          </a:p>
        </p:txBody>
      </p:sp>
      <p:sp>
        <p:nvSpPr>
          <p:cNvPr id="276483" name="Rectangle 3"/>
          <p:cNvSpPr>
            <a:spLocks noGrp="1" noChangeArrowheads="1"/>
          </p:cNvSpPr>
          <p:nvPr>
            <p:ph type="body" idx="1"/>
          </p:nvPr>
        </p:nvSpPr>
        <p:spPr>
          <a:xfrm>
            <a:off x="3886200" y="1828800"/>
            <a:ext cx="5257800" cy="4800600"/>
          </a:xfrm>
        </p:spPr>
        <p:txBody>
          <a:bodyPr/>
          <a:lstStyle/>
          <a:p>
            <a:pPr>
              <a:lnSpc>
                <a:spcPct val="80000"/>
              </a:lnSpc>
              <a:spcBef>
                <a:spcPct val="50000"/>
              </a:spcBef>
              <a:spcAft>
                <a:spcPct val="100000"/>
              </a:spcAft>
              <a:buFontTx/>
              <a:buChar char="•"/>
            </a:pPr>
            <a:r>
              <a:rPr lang="en-US" sz="1800" dirty="0">
                <a:solidFill>
                  <a:schemeClr val="hlink"/>
                </a:solidFill>
                <a:effectLst>
                  <a:outerShdw blurRad="38100" dist="38100" dir="2700000" algn="tl">
                    <a:srgbClr val="C0C0C0"/>
                  </a:outerShdw>
                </a:effectLst>
              </a:rPr>
              <a:t>Is there easy access to guns? </a:t>
            </a:r>
          </a:p>
          <a:p>
            <a:pPr>
              <a:lnSpc>
                <a:spcPct val="80000"/>
              </a:lnSpc>
              <a:spcBef>
                <a:spcPct val="50000"/>
              </a:spcBef>
              <a:spcAft>
                <a:spcPct val="100000"/>
              </a:spcAft>
              <a:buFontTx/>
              <a:buChar char="•"/>
            </a:pPr>
            <a:r>
              <a:rPr lang="en-US" sz="1800" dirty="0">
                <a:solidFill>
                  <a:schemeClr val="hlink"/>
                </a:solidFill>
                <a:effectLst>
                  <a:outerShdw blurRad="38100" dist="38100" dir="2700000" algn="tl">
                    <a:srgbClr val="C0C0C0"/>
                  </a:outerShdw>
                </a:effectLst>
              </a:rPr>
              <a:t>Does the student ever carry a weapon? </a:t>
            </a:r>
          </a:p>
          <a:p>
            <a:pPr>
              <a:lnSpc>
                <a:spcPct val="80000"/>
              </a:lnSpc>
              <a:spcBef>
                <a:spcPct val="50000"/>
              </a:spcBef>
              <a:spcAft>
                <a:spcPct val="100000"/>
              </a:spcAft>
              <a:buFontTx/>
              <a:buChar char="•"/>
            </a:pPr>
            <a:r>
              <a:rPr lang="en-US" sz="1800" dirty="0">
                <a:solidFill>
                  <a:schemeClr val="hlink"/>
                </a:solidFill>
                <a:effectLst>
                  <a:outerShdw blurRad="38100" dist="38100" dir="2700000" algn="tl">
                    <a:srgbClr val="C0C0C0"/>
                  </a:outerShdw>
                </a:effectLst>
              </a:rPr>
              <a:t>Does the student think about hurting people? </a:t>
            </a:r>
            <a:endParaRPr lang="en-US" sz="1800" dirty="0">
              <a:effectLst>
                <a:outerShdw blurRad="38100" dist="38100" dir="2700000" algn="tl">
                  <a:srgbClr val="C0C0C0"/>
                </a:outerShdw>
              </a:effectLst>
            </a:endParaRPr>
          </a:p>
          <a:p>
            <a:pPr>
              <a:lnSpc>
                <a:spcPct val="80000"/>
              </a:lnSpc>
              <a:spcBef>
                <a:spcPct val="50000"/>
              </a:spcBef>
              <a:spcAft>
                <a:spcPct val="100000"/>
              </a:spcAft>
              <a:buFontTx/>
              <a:buChar char="•"/>
            </a:pPr>
            <a:r>
              <a:rPr lang="en-US" sz="1800" dirty="0">
                <a:effectLst>
                  <a:outerShdw blurRad="38100" dist="38100" dir="2700000" algn="tl">
                    <a:srgbClr val="C0C0C0"/>
                  </a:outerShdw>
                </a:effectLst>
              </a:rPr>
              <a:t>Does the student get mad easily?</a:t>
            </a:r>
            <a:r>
              <a:rPr lang="en-US" sz="1800" dirty="0">
                <a:solidFill>
                  <a:schemeClr val="hlink"/>
                </a:solidFill>
                <a:effectLst>
                  <a:outerShdw blurRad="38100" dist="38100" dir="2700000" algn="tl">
                    <a:srgbClr val="C0C0C0"/>
                  </a:outerShdw>
                </a:effectLst>
              </a:rPr>
              <a:t> </a:t>
            </a:r>
          </a:p>
          <a:p>
            <a:pPr>
              <a:lnSpc>
                <a:spcPct val="80000"/>
              </a:lnSpc>
              <a:spcBef>
                <a:spcPct val="50000"/>
              </a:spcBef>
              <a:spcAft>
                <a:spcPct val="100000"/>
              </a:spcAft>
              <a:buFontTx/>
              <a:buChar char="•"/>
            </a:pPr>
            <a:r>
              <a:rPr lang="en-US" sz="1800" dirty="0">
                <a:effectLst>
                  <a:outerShdw blurRad="38100" dist="38100" dir="2700000" algn="tl">
                    <a:srgbClr val="C0C0C0"/>
                  </a:outerShdw>
                </a:effectLst>
              </a:rPr>
              <a:t>Is the student destructive? </a:t>
            </a:r>
          </a:p>
          <a:p>
            <a:pPr>
              <a:lnSpc>
                <a:spcPct val="80000"/>
              </a:lnSpc>
              <a:spcBef>
                <a:spcPct val="50000"/>
              </a:spcBef>
              <a:spcAft>
                <a:spcPct val="100000"/>
              </a:spcAft>
              <a:buFontTx/>
              <a:buChar char="•"/>
            </a:pPr>
            <a:r>
              <a:rPr lang="en-US" sz="1800" dirty="0">
                <a:effectLst>
                  <a:outerShdw blurRad="38100" dist="38100" dir="2700000" algn="tl">
                    <a:srgbClr val="C0C0C0"/>
                  </a:outerShdw>
                </a:effectLst>
              </a:rPr>
              <a:t>Does the student like to fight?</a:t>
            </a:r>
          </a:p>
          <a:p>
            <a:pPr>
              <a:lnSpc>
                <a:spcPct val="80000"/>
              </a:lnSpc>
              <a:spcBef>
                <a:spcPct val="50000"/>
              </a:spcBef>
              <a:spcAft>
                <a:spcPct val="100000"/>
              </a:spcAft>
              <a:buFontTx/>
              <a:buChar char="•"/>
            </a:pPr>
            <a:r>
              <a:rPr lang="en-US" sz="1800" dirty="0">
                <a:effectLst>
                  <a:outerShdw blurRad="38100" dist="38100" dir="2700000" algn="tl">
                    <a:srgbClr val="C0C0C0"/>
                  </a:outerShdw>
                </a:effectLst>
              </a:rPr>
              <a:t>Is there a fascination with violence?</a:t>
            </a:r>
          </a:p>
          <a:p>
            <a:pPr>
              <a:lnSpc>
                <a:spcPct val="80000"/>
              </a:lnSpc>
              <a:spcBef>
                <a:spcPct val="50000"/>
              </a:spcBef>
              <a:spcAft>
                <a:spcPct val="100000"/>
              </a:spcAft>
              <a:buFontTx/>
              <a:buChar char="•"/>
            </a:pPr>
            <a:r>
              <a:rPr lang="en-US" sz="1800" dirty="0">
                <a:effectLst>
                  <a:outerShdw blurRad="38100" dist="38100" dir="2700000" algn="tl">
                    <a:srgbClr val="C0C0C0"/>
                  </a:outerShdw>
                </a:effectLst>
              </a:rPr>
              <a:t>Is the student conflict-oriented?</a:t>
            </a:r>
          </a:p>
        </p:txBody>
      </p:sp>
      <p:pic>
        <p:nvPicPr>
          <p:cNvPr id="276489" name="Picture 9" descr="blue kid with 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3003550" cy="4857750"/>
          </a:xfrm>
          <a:prstGeom prst="rect">
            <a:avLst/>
          </a:prstGeom>
          <a:noFill/>
          <a:extLst>
            <a:ext uri="{909E8E84-426E-40DD-AFC4-6F175D3DCCD1}">
              <a14:hiddenFill xmlns:a14="http://schemas.microsoft.com/office/drawing/2010/main">
                <a:solidFill>
                  <a:srgbClr val="FFFFFF"/>
                </a:solidFill>
              </a14:hiddenFill>
            </a:ext>
          </a:extLst>
        </p:spPr>
      </p:pic>
      <p:sp>
        <p:nvSpPr>
          <p:cNvPr id="276487" name="_s1028"/>
          <p:cNvSpPr>
            <a:spLocks noChangeArrowheads="1" noTextEdit="1"/>
          </p:cNvSpPr>
          <p:nvPr/>
        </p:nvSpPr>
        <p:spPr bwMode="auto">
          <a:xfrm>
            <a:off x="-771525" y="1752600"/>
            <a:ext cx="1543050" cy="1546225"/>
          </a:xfrm>
          <a:prstGeom prst="ellipse">
            <a:avLst/>
          </a:prstGeom>
          <a:solidFill>
            <a:schemeClr val="accent2">
              <a:alpha val="50000"/>
            </a:schemeClr>
          </a:solidFill>
          <a:ln w="4670">
            <a:solidFill>
              <a:schemeClr val="accent2"/>
            </a:solidFill>
            <a:round/>
            <a:headEnd/>
            <a:tailEnd/>
          </a:ln>
        </p:spPr>
        <p:txBody>
          <a:bodyPr anchor="ctr"/>
          <a:lstStyle/>
          <a:p>
            <a:endParaRPr lang="en-US"/>
          </a:p>
        </p:txBody>
      </p:sp>
      <p:sp>
        <p:nvSpPr>
          <p:cNvPr id="276490" name="Rectangle 10"/>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contribute to the escalation from threat to act of violence.</a:t>
            </a:r>
            <a:r>
              <a:rPr kumimoji="1" lang="en-US" sz="3600" baseline="0">
                <a:solidFill>
                  <a:schemeClr val="tx2"/>
                </a:solidFill>
                <a:effectLst>
                  <a:outerShdw blurRad="38100" dist="38100" dir="2700000" algn="tl">
                    <a:srgbClr val="C0C0C0"/>
                  </a:outerShdw>
                </a:effectLst>
                <a:latin typeface="Georgia" pitchFamily="18" charset="0"/>
              </a:rPr>
              <a:t> </a:t>
            </a:r>
          </a:p>
        </p:txBody>
      </p:sp>
      <p:sp>
        <p:nvSpPr>
          <p:cNvPr id="276491" name="Rectangle 11"/>
          <p:cNvSpPr>
            <a:spLocks noChangeArrowheads="1"/>
          </p:cNvSpPr>
          <p:nvPr/>
        </p:nvSpPr>
        <p:spPr bwMode="auto">
          <a:xfrm>
            <a:off x="204788" y="6613525"/>
            <a:ext cx="8939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iterate type="lt">
                                    <p:tmPct val="5000"/>
                                  </p:iterate>
                                  <p:childTnLst>
                                    <p:set>
                                      <p:cBhvr>
                                        <p:cTn id="6" dur="1" fill="hold">
                                          <p:stCondLst>
                                            <p:cond delay="0"/>
                                          </p:stCondLst>
                                        </p:cTn>
                                        <p:tgtEl>
                                          <p:spTgt spid="276482"/>
                                        </p:tgtEl>
                                        <p:attrNameLst>
                                          <p:attrName>style.visibility</p:attrName>
                                        </p:attrNameLst>
                                      </p:cBhvr>
                                      <p:to>
                                        <p:strVal val="visible"/>
                                      </p:to>
                                    </p:set>
                                    <p:animEffect transition="in" filter="dissolve">
                                      <p:cBhvr>
                                        <p:cTn id="7" dur="500"/>
                                        <p:tgtEl>
                                          <p:spTgt spid="276482"/>
                                        </p:tgtEl>
                                      </p:cBhvr>
                                    </p:animEffect>
                                  </p:childTnLst>
                                </p:cTn>
                              </p:par>
                              <p:par>
                                <p:cTn id="8" presetID="9" presetClass="entr" presetSubtype="0" fill="hold" grpId="0" nodeType="withEffect">
                                  <p:stCondLst>
                                    <p:cond delay="0"/>
                                  </p:stCondLst>
                                  <p:iterate type="lt">
                                    <p:tmPct val="3000"/>
                                  </p:iterate>
                                  <p:childTnLst>
                                    <p:set>
                                      <p:cBhvr>
                                        <p:cTn id="9" dur="1" fill="hold">
                                          <p:stCondLst>
                                            <p:cond delay="0"/>
                                          </p:stCondLst>
                                        </p:cTn>
                                        <p:tgtEl>
                                          <p:spTgt spid="276490"/>
                                        </p:tgtEl>
                                        <p:attrNameLst>
                                          <p:attrName>style.visibility</p:attrName>
                                        </p:attrNameLst>
                                      </p:cBhvr>
                                      <p:to>
                                        <p:strVal val="visible"/>
                                      </p:to>
                                    </p:set>
                                    <p:animEffect transition="in" filter="dissolve">
                                      <p:cBhvr>
                                        <p:cTn id="10" dur="500"/>
                                        <p:tgtEl>
                                          <p:spTgt spid="276490"/>
                                        </p:tgtEl>
                                      </p:cBhvr>
                                    </p:animEffect>
                                  </p:childTnLst>
                                </p:cTn>
                              </p:par>
                            </p:childTnLst>
                          </p:cTn>
                        </p:par>
                        <p:par>
                          <p:cTn id="11" fill="hold" nodeType="afterGroup">
                            <p:stCondLst>
                              <p:cond delay="1250"/>
                            </p:stCondLst>
                            <p:childTnLst>
                              <p:par>
                                <p:cTn id="12" presetID="9" presetClass="entr" presetSubtype="0" fill="hold" nodeType="afterEffect">
                                  <p:stCondLst>
                                    <p:cond delay="0"/>
                                  </p:stCondLst>
                                  <p:iterate type="wd">
                                    <p:tmPct val="5000"/>
                                  </p:iterate>
                                  <p:childTnLst>
                                    <p:set>
                                      <p:cBhvr>
                                        <p:cTn id="13" dur="1" fill="hold">
                                          <p:stCondLst>
                                            <p:cond delay="0"/>
                                          </p:stCondLst>
                                        </p:cTn>
                                        <p:tgtEl>
                                          <p:spTgt spid="276483">
                                            <p:txEl>
                                              <p:pRg st="0" end="0"/>
                                            </p:txEl>
                                          </p:spTgt>
                                        </p:tgtEl>
                                        <p:attrNameLst>
                                          <p:attrName>style.visibility</p:attrName>
                                        </p:attrNameLst>
                                      </p:cBhvr>
                                      <p:to>
                                        <p:strVal val="visible"/>
                                      </p:to>
                                    </p:set>
                                    <p:animEffect transition="in" filter="dissolve">
                                      <p:cBhvr>
                                        <p:cTn id="14" dur="500"/>
                                        <p:tgtEl>
                                          <p:spTgt spid="276483">
                                            <p:txEl>
                                              <p:pRg st="0" end="0"/>
                                            </p:txEl>
                                          </p:spTgt>
                                        </p:tgtEl>
                                      </p:cBhvr>
                                    </p:animEffect>
                                  </p:childTnLst>
                                </p:cTn>
                              </p:par>
                            </p:childTnLst>
                          </p:cTn>
                        </p:par>
                        <p:par>
                          <p:cTn id="15" fill="hold" nodeType="afterGroup">
                            <p:stCondLst>
                              <p:cond delay="1925"/>
                            </p:stCondLst>
                            <p:childTnLst>
                              <p:par>
                                <p:cTn id="16" presetID="9" presetClass="entr" presetSubtype="0" fill="hold" nodeType="afterEffect">
                                  <p:stCondLst>
                                    <p:cond delay="500"/>
                                  </p:stCondLst>
                                  <p:iterate type="wd">
                                    <p:tmPct val="5000"/>
                                  </p:iterate>
                                  <p:childTnLst>
                                    <p:set>
                                      <p:cBhvr>
                                        <p:cTn id="17" dur="1" fill="hold">
                                          <p:stCondLst>
                                            <p:cond delay="0"/>
                                          </p:stCondLst>
                                        </p:cTn>
                                        <p:tgtEl>
                                          <p:spTgt spid="276483">
                                            <p:txEl>
                                              <p:pRg st="1" end="1"/>
                                            </p:txEl>
                                          </p:spTgt>
                                        </p:tgtEl>
                                        <p:attrNameLst>
                                          <p:attrName>style.visibility</p:attrName>
                                        </p:attrNameLst>
                                      </p:cBhvr>
                                      <p:to>
                                        <p:strVal val="visible"/>
                                      </p:to>
                                    </p:set>
                                    <p:animEffect transition="in" filter="dissolve">
                                      <p:cBhvr>
                                        <p:cTn id="18" dur="500"/>
                                        <p:tgtEl>
                                          <p:spTgt spid="276483">
                                            <p:txEl>
                                              <p:pRg st="1" end="1"/>
                                            </p:txEl>
                                          </p:spTgt>
                                        </p:tgtEl>
                                      </p:cBhvr>
                                    </p:animEffect>
                                  </p:childTnLst>
                                </p:cTn>
                              </p:par>
                            </p:childTnLst>
                          </p:cTn>
                        </p:par>
                        <p:par>
                          <p:cTn id="19" fill="hold" nodeType="afterGroup">
                            <p:stCondLst>
                              <p:cond delay="3125"/>
                            </p:stCondLst>
                            <p:childTnLst>
                              <p:par>
                                <p:cTn id="20" presetID="9" presetClass="entr" presetSubtype="0" fill="hold" nodeType="afterEffect">
                                  <p:stCondLst>
                                    <p:cond delay="0"/>
                                  </p:stCondLst>
                                  <p:iterate type="wd">
                                    <p:tmPct val="5000"/>
                                  </p:iterate>
                                  <p:childTnLst>
                                    <p:set>
                                      <p:cBhvr>
                                        <p:cTn id="21" dur="1" fill="hold">
                                          <p:stCondLst>
                                            <p:cond delay="0"/>
                                          </p:stCondLst>
                                        </p:cTn>
                                        <p:tgtEl>
                                          <p:spTgt spid="276483">
                                            <p:txEl>
                                              <p:pRg st="2" end="2"/>
                                            </p:txEl>
                                          </p:spTgt>
                                        </p:tgtEl>
                                        <p:attrNameLst>
                                          <p:attrName>style.visibility</p:attrName>
                                        </p:attrNameLst>
                                      </p:cBhvr>
                                      <p:to>
                                        <p:strVal val="visible"/>
                                      </p:to>
                                    </p:set>
                                    <p:animEffect transition="in" filter="dissolve">
                                      <p:cBhvr>
                                        <p:cTn id="22" dur="500"/>
                                        <p:tgtEl>
                                          <p:spTgt spid="276483">
                                            <p:txEl>
                                              <p:pRg st="2" end="2"/>
                                            </p:txEl>
                                          </p:spTgt>
                                        </p:tgtEl>
                                      </p:cBhvr>
                                    </p:animEffect>
                                  </p:childTnLst>
                                </p:cTn>
                              </p:par>
                            </p:childTnLst>
                          </p:cTn>
                        </p:par>
                        <p:par>
                          <p:cTn id="23" fill="hold" nodeType="withGroup">
                            <p:stCondLst>
                              <p:cond delay="3800"/>
                            </p:stCondLst>
                            <p:childTnLst>
                              <p:par>
                                <p:cTn id="24" presetID="9" presetClass="entr" presetSubtype="0" fill="hold" nodeType="afterEffect">
                                  <p:stCondLst>
                                    <p:cond delay="0"/>
                                  </p:stCondLst>
                                  <p:iterate type="wd">
                                    <p:tmPct val="5000"/>
                                  </p:iterate>
                                  <p:childTnLst>
                                    <p:set>
                                      <p:cBhvr>
                                        <p:cTn id="25" dur="1" fill="hold">
                                          <p:stCondLst>
                                            <p:cond delay="0"/>
                                          </p:stCondLst>
                                        </p:cTn>
                                        <p:tgtEl>
                                          <p:spTgt spid="276483">
                                            <p:txEl>
                                              <p:pRg st="3" end="3"/>
                                            </p:txEl>
                                          </p:spTgt>
                                        </p:tgtEl>
                                        <p:attrNameLst>
                                          <p:attrName>style.visibility</p:attrName>
                                        </p:attrNameLst>
                                      </p:cBhvr>
                                      <p:to>
                                        <p:strVal val="visible"/>
                                      </p:to>
                                    </p:set>
                                    <p:animEffect transition="in" filter="dissolve">
                                      <p:cBhvr>
                                        <p:cTn id="26" dur="1500"/>
                                        <p:tgtEl>
                                          <p:spTgt spid="276483">
                                            <p:txEl>
                                              <p:pRg st="3" end="3"/>
                                            </p:txEl>
                                          </p:spTgt>
                                        </p:tgtEl>
                                      </p:cBhvr>
                                    </p:animEffect>
                                  </p:childTnLst>
                                </p:cTn>
                              </p:par>
                            </p:childTnLst>
                          </p:cTn>
                        </p:par>
                        <p:par>
                          <p:cTn id="27" fill="hold" nodeType="afterGroup">
                            <p:stCondLst>
                              <p:cond delay="5750"/>
                            </p:stCondLst>
                            <p:childTnLst>
                              <p:par>
                                <p:cTn id="28" presetID="9" presetClass="entr" presetSubtype="0" fill="hold" nodeType="afterEffect">
                                  <p:stCondLst>
                                    <p:cond delay="0"/>
                                  </p:stCondLst>
                                  <p:iterate type="wd">
                                    <p:tmPct val="5000"/>
                                  </p:iterate>
                                  <p:childTnLst>
                                    <p:set>
                                      <p:cBhvr>
                                        <p:cTn id="29" dur="1" fill="hold">
                                          <p:stCondLst>
                                            <p:cond delay="0"/>
                                          </p:stCondLst>
                                        </p:cTn>
                                        <p:tgtEl>
                                          <p:spTgt spid="276483">
                                            <p:txEl>
                                              <p:pRg st="4" end="4"/>
                                            </p:txEl>
                                          </p:spTgt>
                                        </p:tgtEl>
                                        <p:attrNameLst>
                                          <p:attrName>style.visibility</p:attrName>
                                        </p:attrNameLst>
                                      </p:cBhvr>
                                      <p:to>
                                        <p:strVal val="visible"/>
                                      </p:to>
                                    </p:set>
                                    <p:animEffect transition="in" filter="dissolve">
                                      <p:cBhvr>
                                        <p:cTn id="30" dur="500"/>
                                        <p:tgtEl>
                                          <p:spTgt spid="276483">
                                            <p:txEl>
                                              <p:pRg st="4" end="4"/>
                                            </p:txEl>
                                          </p:spTgt>
                                        </p:tgtEl>
                                      </p:cBhvr>
                                    </p:animEffect>
                                  </p:childTnLst>
                                </p:cTn>
                              </p:par>
                            </p:childTnLst>
                          </p:cTn>
                        </p:par>
                        <p:par>
                          <p:cTn id="31" fill="hold" nodeType="afterGroup">
                            <p:stCondLst>
                              <p:cond delay="6350"/>
                            </p:stCondLst>
                            <p:childTnLst>
                              <p:par>
                                <p:cTn id="32" presetID="9" presetClass="entr" presetSubtype="0" fill="hold" nodeType="afterEffect">
                                  <p:stCondLst>
                                    <p:cond delay="0"/>
                                  </p:stCondLst>
                                  <p:iterate type="wd">
                                    <p:tmPct val="5000"/>
                                  </p:iterate>
                                  <p:childTnLst>
                                    <p:set>
                                      <p:cBhvr>
                                        <p:cTn id="33" dur="1" fill="hold">
                                          <p:stCondLst>
                                            <p:cond delay="0"/>
                                          </p:stCondLst>
                                        </p:cTn>
                                        <p:tgtEl>
                                          <p:spTgt spid="276483">
                                            <p:txEl>
                                              <p:pRg st="5" end="5"/>
                                            </p:txEl>
                                          </p:spTgt>
                                        </p:tgtEl>
                                        <p:attrNameLst>
                                          <p:attrName>style.visibility</p:attrName>
                                        </p:attrNameLst>
                                      </p:cBhvr>
                                      <p:to>
                                        <p:strVal val="visible"/>
                                      </p:to>
                                    </p:set>
                                    <p:animEffect transition="in" filter="dissolve">
                                      <p:cBhvr>
                                        <p:cTn id="34" dur="500"/>
                                        <p:tgtEl>
                                          <p:spTgt spid="276483">
                                            <p:txEl>
                                              <p:pRg st="5" end="5"/>
                                            </p:txEl>
                                          </p:spTgt>
                                        </p:tgtEl>
                                      </p:cBhvr>
                                    </p:animEffect>
                                  </p:childTnLst>
                                </p:cTn>
                              </p:par>
                            </p:childTnLst>
                          </p:cTn>
                        </p:par>
                        <p:par>
                          <p:cTn id="35" fill="hold" nodeType="afterGroup">
                            <p:stCondLst>
                              <p:cond delay="7000"/>
                            </p:stCondLst>
                            <p:childTnLst>
                              <p:par>
                                <p:cTn id="36" presetID="9" presetClass="entr" presetSubtype="0" fill="hold" nodeType="afterEffect">
                                  <p:stCondLst>
                                    <p:cond delay="0"/>
                                  </p:stCondLst>
                                  <p:iterate type="wd">
                                    <p:tmPct val="5000"/>
                                  </p:iterate>
                                  <p:childTnLst>
                                    <p:set>
                                      <p:cBhvr>
                                        <p:cTn id="37" dur="1" fill="hold">
                                          <p:stCondLst>
                                            <p:cond delay="0"/>
                                          </p:stCondLst>
                                        </p:cTn>
                                        <p:tgtEl>
                                          <p:spTgt spid="276483">
                                            <p:txEl>
                                              <p:pRg st="6" end="6"/>
                                            </p:txEl>
                                          </p:spTgt>
                                        </p:tgtEl>
                                        <p:attrNameLst>
                                          <p:attrName>style.visibility</p:attrName>
                                        </p:attrNameLst>
                                      </p:cBhvr>
                                      <p:to>
                                        <p:strVal val="visible"/>
                                      </p:to>
                                    </p:set>
                                    <p:animEffect transition="in" filter="dissolve">
                                      <p:cBhvr>
                                        <p:cTn id="38" dur="500"/>
                                        <p:tgtEl>
                                          <p:spTgt spid="276483">
                                            <p:txEl>
                                              <p:pRg st="6" end="6"/>
                                            </p:txEl>
                                          </p:spTgt>
                                        </p:tgtEl>
                                      </p:cBhvr>
                                    </p:animEffect>
                                  </p:childTnLst>
                                </p:cTn>
                              </p:par>
                            </p:childTnLst>
                          </p:cTn>
                        </p:par>
                        <p:par>
                          <p:cTn id="39" fill="hold" nodeType="afterGroup">
                            <p:stCondLst>
                              <p:cond delay="7650"/>
                            </p:stCondLst>
                            <p:childTnLst>
                              <p:par>
                                <p:cTn id="40" presetID="9" presetClass="entr" presetSubtype="0" fill="hold" nodeType="afterEffect">
                                  <p:stCondLst>
                                    <p:cond delay="0"/>
                                  </p:stCondLst>
                                  <p:iterate type="wd">
                                    <p:tmPct val="5000"/>
                                  </p:iterate>
                                  <p:childTnLst>
                                    <p:set>
                                      <p:cBhvr>
                                        <p:cTn id="41" dur="1" fill="hold">
                                          <p:stCondLst>
                                            <p:cond delay="0"/>
                                          </p:stCondLst>
                                        </p:cTn>
                                        <p:tgtEl>
                                          <p:spTgt spid="276483">
                                            <p:txEl>
                                              <p:pRg st="7" end="7"/>
                                            </p:txEl>
                                          </p:spTgt>
                                        </p:tgtEl>
                                        <p:attrNameLst>
                                          <p:attrName>style.visibility</p:attrName>
                                        </p:attrNameLst>
                                      </p:cBhvr>
                                      <p:to>
                                        <p:strVal val="visible"/>
                                      </p:to>
                                    </p:set>
                                    <p:animEffect transition="in" filter="dissolve">
                                      <p:cBhvr>
                                        <p:cTn id="42" dur="500"/>
                                        <p:tgtEl>
                                          <p:spTgt spid="276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1"/>
      <p:bldP spid="27649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81000" y="228600"/>
            <a:ext cx="7772400" cy="914400"/>
          </a:xfrm>
        </p:spPr>
        <p:txBody>
          <a:bodyPr/>
          <a:lstStyle/>
          <a:p>
            <a:r>
              <a:rPr lang="en-US">
                <a:effectLst>
                  <a:outerShdw blurRad="38100" dist="38100" dir="2700000" algn="tl">
                    <a:srgbClr val="C0C0C0"/>
                  </a:outerShdw>
                </a:effectLst>
                <a:latin typeface="Georgia" pitchFamily="18" charset="0"/>
              </a:rPr>
              <a:t>Depressed Mood</a:t>
            </a:r>
            <a:endParaRPr lang="en-US" sz="1400">
              <a:effectLst>
                <a:outerShdw blurRad="38100" dist="38100" dir="2700000" algn="tl">
                  <a:srgbClr val="C0C0C0"/>
                </a:outerShdw>
              </a:effectLst>
              <a:latin typeface="Georgia" pitchFamily="18" charset="0"/>
            </a:endParaRPr>
          </a:p>
        </p:txBody>
      </p:sp>
      <p:sp>
        <p:nvSpPr>
          <p:cNvPr id="145411" name="Rectangle 3"/>
          <p:cNvSpPr>
            <a:spLocks noGrp="1" noChangeArrowheads="1"/>
          </p:cNvSpPr>
          <p:nvPr>
            <p:ph type="body" idx="1"/>
          </p:nvPr>
        </p:nvSpPr>
        <p:spPr>
          <a:xfrm>
            <a:off x="3810000" y="2209800"/>
            <a:ext cx="5334000" cy="3657600"/>
          </a:xfrm>
        </p:spPr>
        <p:txBody>
          <a:bodyPr/>
          <a:lstStyle/>
          <a:p>
            <a:pPr>
              <a:lnSpc>
                <a:spcPct val="80000"/>
              </a:lnSpc>
              <a:buFontTx/>
              <a:buChar char="•"/>
            </a:pPr>
            <a:r>
              <a:rPr lang="en-US" sz="2000">
                <a:effectLst>
                  <a:outerShdw blurRad="38100" dist="38100" dir="2700000" algn="tl">
                    <a:srgbClr val="C0C0C0"/>
                  </a:outerShdw>
                </a:effectLst>
              </a:rPr>
              <a:t>What is the student’s mood? </a:t>
            </a:r>
          </a:p>
          <a:p>
            <a:pPr>
              <a:lnSpc>
                <a:spcPct val="80000"/>
              </a:lnSpc>
              <a:buFontTx/>
              <a:buChar char="•"/>
            </a:pPr>
            <a:endParaRPr lang="en-US" sz="2000">
              <a:effectLst>
                <a:outerShdw blurRad="38100" dist="38100" dir="2700000" algn="tl">
                  <a:srgbClr val="C0C0C0"/>
                </a:outerShdw>
              </a:effectLst>
            </a:endParaRPr>
          </a:p>
          <a:p>
            <a:pPr>
              <a:lnSpc>
                <a:spcPct val="80000"/>
              </a:lnSpc>
              <a:buFontTx/>
              <a:buChar char="•"/>
            </a:pPr>
            <a:endParaRPr lang="en-US" sz="2000">
              <a:effectLst>
                <a:outerShdw blurRad="38100" dist="38100" dir="2700000" algn="tl">
                  <a:srgbClr val="C0C0C0"/>
                </a:outerShdw>
              </a:effectLst>
            </a:endParaRPr>
          </a:p>
          <a:p>
            <a:pPr>
              <a:lnSpc>
                <a:spcPct val="80000"/>
              </a:lnSpc>
              <a:buFontTx/>
              <a:buChar char="•"/>
            </a:pPr>
            <a:r>
              <a:rPr lang="en-US" sz="2000">
                <a:effectLst>
                  <a:outerShdw blurRad="38100" dist="38100" dir="2700000" algn="tl">
                    <a:srgbClr val="C0C0C0"/>
                  </a:outerShdw>
                </a:effectLst>
              </a:rPr>
              <a:t>Does the student feel sad or depressed most of the time? </a:t>
            </a:r>
          </a:p>
          <a:p>
            <a:pPr>
              <a:lnSpc>
                <a:spcPct val="80000"/>
              </a:lnSpc>
              <a:buFontTx/>
              <a:buChar char="•"/>
            </a:pPr>
            <a:endParaRPr lang="en-US" sz="2000">
              <a:effectLst>
                <a:outerShdw blurRad="38100" dist="38100" dir="2700000" algn="tl">
                  <a:srgbClr val="C0C0C0"/>
                </a:outerShdw>
              </a:effectLst>
            </a:endParaRPr>
          </a:p>
          <a:p>
            <a:pPr>
              <a:lnSpc>
                <a:spcPct val="80000"/>
              </a:lnSpc>
              <a:buFontTx/>
              <a:buChar char="•"/>
            </a:pPr>
            <a:endParaRPr lang="en-US" sz="2000">
              <a:effectLst>
                <a:outerShdw blurRad="38100" dist="38100" dir="2700000" algn="tl">
                  <a:srgbClr val="C0C0C0"/>
                </a:outerShdw>
              </a:effectLst>
            </a:endParaRPr>
          </a:p>
          <a:p>
            <a:pPr>
              <a:lnSpc>
                <a:spcPct val="80000"/>
              </a:lnSpc>
              <a:buFontTx/>
              <a:buChar char="•"/>
            </a:pPr>
            <a:r>
              <a:rPr lang="en-US" sz="2000">
                <a:effectLst>
                  <a:outerShdw blurRad="38100" dist="38100" dir="2700000" algn="tl">
                    <a:srgbClr val="C0C0C0"/>
                  </a:outerShdw>
                </a:effectLst>
              </a:rPr>
              <a:t>Are there feelings of anhedonia?</a:t>
            </a:r>
          </a:p>
          <a:p>
            <a:pPr>
              <a:lnSpc>
                <a:spcPct val="80000"/>
              </a:lnSpc>
              <a:buFontTx/>
              <a:buChar char="•"/>
            </a:pPr>
            <a:endParaRPr lang="en-US" sz="2000">
              <a:effectLst>
                <a:outerShdw blurRad="38100" dist="38100" dir="2700000" algn="tl">
                  <a:srgbClr val="C0C0C0"/>
                </a:outerShdw>
              </a:effectLst>
            </a:endParaRPr>
          </a:p>
          <a:p>
            <a:pPr>
              <a:lnSpc>
                <a:spcPct val="80000"/>
              </a:lnSpc>
              <a:buFontTx/>
              <a:buChar char="•"/>
            </a:pPr>
            <a:endParaRPr lang="en-US" sz="2000">
              <a:solidFill>
                <a:schemeClr val="tx2"/>
              </a:solidFill>
              <a:effectLst>
                <a:outerShdw blurRad="38100" dist="38100" dir="2700000" algn="tl">
                  <a:srgbClr val="C0C0C0"/>
                </a:outerShdw>
              </a:effectLst>
            </a:endParaRPr>
          </a:p>
          <a:p>
            <a:pPr>
              <a:lnSpc>
                <a:spcPct val="80000"/>
              </a:lnSpc>
              <a:buFontTx/>
              <a:buChar char="•"/>
            </a:pPr>
            <a:r>
              <a:rPr lang="en-US" sz="2000">
                <a:solidFill>
                  <a:schemeClr val="hlink"/>
                </a:solidFill>
                <a:effectLst>
                  <a:outerShdw blurRad="38100" dist="38100" dir="2700000" algn="tl">
                    <a:srgbClr val="C0C0C0"/>
                  </a:outerShdw>
                </a:effectLst>
              </a:rPr>
              <a:t>What is the estimated risk of suicide?</a:t>
            </a:r>
          </a:p>
          <a:p>
            <a:pPr algn="ctr">
              <a:lnSpc>
                <a:spcPct val="80000"/>
              </a:lnSpc>
              <a:buFontTx/>
              <a:buNone/>
            </a:pPr>
            <a:r>
              <a:rPr lang="en-US" sz="1400" b="1"/>
              <a:t>     No history?   Previous attempt?   Current thoughts?</a:t>
            </a:r>
            <a:endParaRPr lang="en-US" sz="2000">
              <a:effectLst>
                <a:outerShdw blurRad="38100" dist="38100" dir="2700000" algn="tl">
                  <a:srgbClr val="C0C0C0"/>
                </a:outerShdw>
              </a:effectLst>
            </a:endParaRPr>
          </a:p>
        </p:txBody>
      </p:sp>
      <p:pic>
        <p:nvPicPr>
          <p:cNvPr id="145418" name="Picture 10" descr="kill s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32004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45420" name="Rectangle 12"/>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is frequently associated with violence following a threat</a:t>
            </a:r>
            <a:r>
              <a:rPr kumimoji="1" lang="en-US" sz="3600" baseline="0">
                <a:solidFill>
                  <a:schemeClr val="tx2"/>
                </a:solidFill>
                <a:effectLst>
                  <a:outerShdw blurRad="38100" dist="38100" dir="2700000" algn="tl">
                    <a:srgbClr val="C0C0C0"/>
                  </a:outerShdw>
                </a:effectLst>
                <a:latin typeface="Georgia" pitchFamily="18" charset="0"/>
              </a:rPr>
              <a:t> </a:t>
            </a:r>
          </a:p>
        </p:txBody>
      </p:sp>
      <p:sp>
        <p:nvSpPr>
          <p:cNvPr id="145421" name="Rectangle 13"/>
          <p:cNvSpPr>
            <a:spLocks noChangeArrowheads="1"/>
          </p:cNvSpPr>
          <p:nvPr/>
        </p:nvSpPr>
        <p:spPr bwMode="auto">
          <a:xfrm>
            <a:off x="152400" y="6553200"/>
            <a:ext cx="8939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iterate type="lt">
                                    <p:tmPct val="10000"/>
                                  </p:iterate>
                                  <p:childTnLst>
                                    <p:set>
                                      <p:cBhvr>
                                        <p:cTn id="6" dur="1" fill="hold">
                                          <p:stCondLst>
                                            <p:cond delay="0"/>
                                          </p:stCondLst>
                                        </p:cTn>
                                        <p:tgtEl>
                                          <p:spTgt spid="145410"/>
                                        </p:tgtEl>
                                        <p:attrNameLst>
                                          <p:attrName>style.visibility</p:attrName>
                                        </p:attrNameLst>
                                      </p:cBhvr>
                                      <p:to>
                                        <p:strVal val="visible"/>
                                      </p:to>
                                    </p:set>
                                    <p:animEffect transition="in" filter="dissolve">
                                      <p:cBhvr>
                                        <p:cTn id="7" dur="500"/>
                                        <p:tgtEl>
                                          <p:spTgt spid="145410"/>
                                        </p:tgtEl>
                                      </p:cBhvr>
                                    </p:animEffect>
                                  </p:childTnLst>
                                </p:cTn>
                              </p:par>
                              <p:par>
                                <p:cTn id="8" presetID="9" presetClass="entr" presetSubtype="0" fill="hold" nodeType="withEffect">
                                  <p:stCondLst>
                                    <p:cond delay="0"/>
                                  </p:stCondLst>
                                  <p:iterate type="lt">
                                    <p:tmPct val="3000"/>
                                  </p:iterate>
                                  <p:childTnLst>
                                    <p:set>
                                      <p:cBhvr>
                                        <p:cTn id="9" dur="1" fill="hold">
                                          <p:stCondLst>
                                            <p:cond delay="0"/>
                                          </p:stCondLst>
                                        </p:cTn>
                                        <p:tgtEl>
                                          <p:spTgt spid="145420">
                                            <p:txEl>
                                              <p:pRg st="0" end="0"/>
                                            </p:txEl>
                                          </p:spTgt>
                                        </p:tgtEl>
                                        <p:attrNameLst>
                                          <p:attrName>style.visibility</p:attrName>
                                        </p:attrNameLst>
                                      </p:cBhvr>
                                      <p:to>
                                        <p:strVal val="visible"/>
                                      </p:to>
                                    </p:set>
                                    <p:animEffect transition="in" filter="dissolve">
                                      <p:cBhvr>
                                        <p:cTn id="10" dur="500"/>
                                        <p:tgtEl>
                                          <p:spTgt spid="145420">
                                            <p:txEl>
                                              <p:pRg st="0" end="0"/>
                                            </p:txEl>
                                          </p:spTgt>
                                        </p:tgtEl>
                                      </p:cBhvr>
                                    </p:animEffect>
                                  </p:childTnLst>
                                </p:cTn>
                              </p:par>
                            </p:childTnLst>
                          </p:cTn>
                        </p:par>
                        <p:par>
                          <p:cTn id="11" fill="hold" nodeType="afterGroup">
                            <p:stCondLst>
                              <p:cond delay="1235"/>
                            </p:stCondLst>
                            <p:childTnLst>
                              <p:par>
                                <p:cTn id="12" presetID="9" presetClass="entr" presetSubtype="0" fill="hold" nodeType="afterEffect">
                                  <p:stCondLst>
                                    <p:cond delay="0"/>
                                  </p:stCondLst>
                                  <p:iterate type="lt">
                                    <p:tmPct val="5000"/>
                                  </p:iterate>
                                  <p:childTnLst>
                                    <p:set>
                                      <p:cBhvr>
                                        <p:cTn id="13" dur="1" fill="hold">
                                          <p:stCondLst>
                                            <p:cond delay="0"/>
                                          </p:stCondLst>
                                        </p:cTn>
                                        <p:tgtEl>
                                          <p:spTgt spid="145411">
                                            <p:txEl>
                                              <p:pRg st="0" end="0"/>
                                            </p:txEl>
                                          </p:spTgt>
                                        </p:tgtEl>
                                        <p:attrNameLst>
                                          <p:attrName>style.visibility</p:attrName>
                                        </p:attrNameLst>
                                      </p:cBhvr>
                                      <p:to>
                                        <p:strVal val="visible"/>
                                      </p:to>
                                    </p:set>
                                    <p:animEffect transition="in" filter="dissolve">
                                      <p:cBhvr>
                                        <p:cTn id="14" dur="500"/>
                                        <p:tgtEl>
                                          <p:spTgt spid="145411">
                                            <p:txEl>
                                              <p:pRg st="0" end="0"/>
                                            </p:txEl>
                                          </p:spTgt>
                                        </p:tgtEl>
                                      </p:cBhvr>
                                    </p:animEffect>
                                  </p:childTnLst>
                                </p:cTn>
                              </p:par>
                            </p:childTnLst>
                          </p:cTn>
                        </p:par>
                        <p:par>
                          <p:cTn id="15" fill="hold" nodeType="afterGroup">
                            <p:stCondLst>
                              <p:cond delay="2285"/>
                            </p:stCondLst>
                            <p:childTnLst>
                              <p:par>
                                <p:cTn id="16" presetID="9" presetClass="entr" presetSubtype="0" fill="hold" nodeType="afterEffect">
                                  <p:stCondLst>
                                    <p:cond delay="500"/>
                                  </p:stCondLst>
                                  <p:iterate type="lt">
                                    <p:tmPct val="5000"/>
                                  </p:iterate>
                                  <p:childTnLst>
                                    <p:set>
                                      <p:cBhvr>
                                        <p:cTn id="17" dur="1" fill="hold">
                                          <p:stCondLst>
                                            <p:cond delay="0"/>
                                          </p:stCondLst>
                                        </p:cTn>
                                        <p:tgtEl>
                                          <p:spTgt spid="145411">
                                            <p:txEl>
                                              <p:pRg st="3" end="3"/>
                                            </p:txEl>
                                          </p:spTgt>
                                        </p:tgtEl>
                                        <p:attrNameLst>
                                          <p:attrName>style.visibility</p:attrName>
                                        </p:attrNameLst>
                                      </p:cBhvr>
                                      <p:to>
                                        <p:strVal val="visible"/>
                                      </p:to>
                                    </p:set>
                                    <p:animEffect transition="in" filter="dissolve">
                                      <p:cBhvr>
                                        <p:cTn id="18" dur="500"/>
                                        <p:tgtEl>
                                          <p:spTgt spid="145411">
                                            <p:txEl>
                                              <p:pRg st="3" end="3"/>
                                            </p:txEl>
                                          </p:spTgt>
                                        </p:tgtEl>
                                      </p:cBhvr>
                                    </p:animEffect>
                                  </p:childTnLst>
                                </p:cTn>
                              </p:par>
                            </p:childTnLst>
                          </p:cTn>
                        </p:par>
                        <p:par>
                          <p:cTn id="19" fill="hold" nodeType="afterGroup">
                            <p:stCondLst>
                              <p:cond delay="4410"/>
                            </p:stCondLst>
                            <p:childTnLst>
                              <p:par>
                                <p:cTn id="20" presetID="9" presetClass="entr" presetSubtype="0" fill="hold" nodeType="afterEffect">
                                  <p:stCondLst>
                                    <p:cond delay="500"/>
                                  </p:stCondLst>
                                  <p:iterate type="lt">
                                    <p:tmPct val="5000"/>
                                  </p:iterate>
                                  <p:childTnLst>
                                    <p:set>
                                      <p:cBhvr>
                                        <p:cTn id="21" dur="1" fill="hold">
                                          <p:stCondLst>
                                            <p:cond delay="0"/>
                                          </p:stCondLst>
                                        </p:cTn>
                                        <p:tgtEl>
                                          <p:spTgt spid="145411">
                                            <p:txEl>
                                              <p:pRg st="6" end="6"/>
                                            </p:txEl>
                                          </p:spTgt>
                                        </p:tgtEl>
                                        <p:attrNameLst>
                                          <p:attrName>style.visibility</p:attrName>
                                        </p:attrNameLst>
                                      </p:cBhvr>
                                      <p:to>
                                        <p:strVal val="visible"/>
                                      </p:to>
                                    </p:set>
                                    <p:animEffect transition="in" filter="dissolve">
                                      <p:cBhvr>
                                        <p:cTn id="22" dur="500"/>
                                        <p:tgtEl>
                                          <p:spTgt spid="145411">
                                            <p:txEl>
                                              <p:pRg st="6" end="6"/>
                                            </p:txEl>
                                          </p:spTgt>
                                        </p:tgtEl>
                                      </p:cBhvr>
                                    </p:animEffect>
                                  </p:childTnLst>
                                </p:cTn>
                              </p:par>
                            </p:childTnLst>
                          </p:cTn>
                        </p:par>
                        <p:par>
                          <p:cTn id="23" fill="hold" nodeType="afterGroup">
                            <p:stCondLst>
                              <p:cond delay="6085"/>
                            </p:stCondLst>
                            <p:childTnLst>
                              <p:par>
                                <p:cTn id="24" presetID="9" presetClass="entr" presetSubtype="0" fill="hold" nodeType="afterEffect">
                                  <p:stCondLst>
                                    <p:cond delay="500"/>
                                  </p:stCondLst>
                                  <p:iterate type="lt">
                                    <p:tmPct val="5000"/>
                                  </p:iterate>
                                  <p:childTnLst>
                                    <p:set>
                                      <p:cBhvr>
                                        <p:cTn id="25" dur="1" fill="hold">
                                          <p:stCondLst>
                                            <p:cond delay="0"/>
                                          </p:stCondLst>
                                        </p:cTn>
                                        <p:tgtEl>
                                          <p:spTgt spid="145411">
                                            <p:txEl>
                                              <p:pRg st="9" end="9"/>
                                            </p:txEl>
                                          </p:spTgt>
                                        </p:tgtEl>
                                        <p:attrNameLst>
                                          <p:attrName>style.visibility</p:attrName>
                                        </p:attrNameLst>
                                      </p:cBhvr>
                                      <p:to>
                                        <p:strVal val="visible"/>
                                      </p:to>
                                    </p:set>
                                    <p:animEffect transition="in" filter="dissolve">
                                      <p:cBhvr>
                                        <p:cTn id="26" dur="500"/>
                                        <p:tgtEl>
                                          <p:spTgt spid="145411">
                                            <p:txEl>
                                              <p:pRg st="9" end="9"/>
                                            </p:txEl>
                                          </p:spTgt>
                                        </p:tgtEl>
                                      </p:cBhvr>
                                    </p:animEffect>
                                  </p:childTnLst>
                                </p:cTn>
                              </p:par>
                            </p:childTnLst>
                          </p:cTn>
                        </p:par>
                        <p:par>
                          <p:cTn id="27" fill="hold" nodeType="afterGroup">
                            <p:stCondLst>
                              <p:cond delay="7860"/>
                            </p:stCondLst>
                            <p:childTnLst>
                              <p:par>
                                <p:cTn id="28" presetID="9" presetClass="entr" presetSubtype="0" fill="hold" nodeType="afterEffect">
                                  <p:stCondLst>
                                    <p:cond delay="1000"/>
                                  </p:stCondLst>
                                  <p:iterate type="lt">
                                    <p:tmPct val="10000"/>
                                  </p:iterate>
                                  <p:childTnLst>
                                    <p:set>
                                      <p:cBhvr>
                                        <p:cTn id="29" dur="1" fill="hold">
                                          <p:stCondLst>
                                            <p:cond delay="0"/>
                                          </p:stCondLst>
                                        </p:cTn>
                                        <p:tgtEl>
                                          <p:spTgt spid="145411">
                                            <p:txEl>
                                              <p:pRg st="10" end="10"/>
                                            </p:txEl>
                                          </p:spTgt>
                                        </p:tgtEl>
                                        <p:attrNameLst>
                                          <p:attrName>style.visibility</p:attrName>
                                        </p:attrNameLst>
                                      </p:cBhvr>
                                      <p:to>
                                        <p:strVal val="visible"/>
                                      </p:to>
                                    </p:set>
                                    <p:animEffect transition="in" filter="dissolve">
                                      <p:cBhvr>
                                        <p:cTn id="30" dur="500"/>
                                        <p:tgtEl>
                                          <p:spTgt spid="1454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81000" y="304800"/>
            <a:ext cx="7772400" cy="838200"/>
          </a:xfrm>
        </p:spPr>
        <p:txBody>
          <a:bodyPr/>
          <a:lstStyle/>
          <a:p>
            <a:r>
              <a:rPr lang="en-US">
                <a:effectLst>
                  <a:outerShdw blurRad="38100" dist="38100" dir="2700000" algn="tl">
                    <a:srgbClr val="C0C0C0"/>
                  </a:outerShdw>
                </a:effectLst>
                <a:latin typeface="Georgia" pitchFamily="18" charset="0"/>
              </a:rPr>
              <a:t>Egocentrism</a:t>
            </a:r>
          </a:p>
        </p:txBody>
      </p:sp>
      <p:sp>
        <p:nvSpPr>
          <p:cNvPr id="274436" name="Rectangle 4"/>
          <p:cNvSpPr>
            <a:spLocks noChangeArrowheads="1"/>
          </p:cNvSpPr>
          <p:nvPr/>
        </p:nvSpPr>
        <p:spPr bwMode="auto">
          <a:xfrm>
            <a:off x="4343400" y="1828800"/>
            <a:ext cx="50292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50000"/>
              </a:spcBef>
              <a:buClr>
                <a:schemeClr val="accent2"/>
              </a:buClr>
            </a:pPr>
            <a:r>
              <a:rPr kumimoji="1" lang="en-US" sz="1800" baseline="0" dirty="0">
                <a:solidFill>
                  <a:schemeClr val="tx1"/>
                </a:solidFill>
                <a:effectLst>
                  <a:outerShdw blurRad="38100" dist="38100" dir="2700000" algn="tl">
                    <a:srgbClr val="C0C0C0"/>
                  </a:outerShdw>
                </a:effectLst>
              </a:rPr>
              <a:t>Does the student exhibit feelings of grandiosity?</a:t>
            </a:r>
          </a:p>
          <a:p>
            <a:pPr marL="342900" indent="-342900">
              <a:lnSpc>
                <a:spcPct val="100000"/>
              </a:lnSpc>
              <a:spcBef>
                <a:spcPct val="50000"/>
              </a:spcBef>
              <a:buClr>
                <a:schemeClr val="accent2"/>
              </a:buClr>
            </a:pPr>
            <a:endParaRPr kumimoji="1" lang="en-US" sz="1800" baseline="0" dirty="0">
              <a:solidFill>
                <a:schemeClr val="tx1"/>
              </a:solidFill>
              <a:effectLst>
                <a:outerShdw blurRad="38100" dist="38100" dir="2700000" algn="tl">
                  <a:srgbClr val="C0C0C0"/>
                </a:outerShdw>
              </a:effectLst>
            </a:endParaRPr>
          </a:p>
          <a:p>
            <a:pPr marL="342900" indent="-342900">
              <a:lnSpc>
                <a:spcPct val="100000"/>
              </a:lnSpc>
              <a:spcBef>
                <a:spcPct val="50000"/>
              </a:spcBef>
              <a:buClr>
                <a:schemeClr val="accent2"/>
              </a:buClr>
            </a:pPr>
            <a:r>
              <a:rPr kumimoji="1" lang="en-US" sz="1800" baseline="0" dirty="0">
                <a:solidFill>
                  <a:schemeClr val="tx1"/>
                </a:solidFill>
                <a:effectLst>
                  <a:outerShdw blurRad="38100" dist="38100" dir="2700000" algn="tl">
                    <a:srgbClr val="C0C0C0"/>
                  </a:outerShdw>
                </a:effectLst>
              </a:rPr>
              <a:t>Does the student demonstrate empathy?</a:t>
            </a:r>
          </a:p>
          <a:p>
            <a:pPr marL="342900" indent="-342900">
              <a:lnSpc>
                <a:spcPct val="100000"/>
              </a:lnSpc>
              <a:spcBef>
                <a:spcPct val="50000"/>
              </a:spcBef>
              <a:buClr>
                <a:schemeClr val="accent2"/>
              </a:buClr>
              <a:buFontTx/>
              <a:buNone/>
            </a:pPr>
            <a:endParaRPr kumimoji="1" lang="en-US" sz="1800" baseline="0" dirty="0">
              <a:solidFill>
                <a:schemeClr val="tx1"/>
              </a:solidFill>
              <a:effectLst>
                <a:outerShdw blurRad="38100" dist="38100" dir="2700000" algn="tl">
                  <a:srgbClr val="C0C0C0"/>
                </a:outerShdw>
              </a:effectLst>
            </a:endParaRPr>
          </a:p>
          <a:p>
            <a:pPr marL="342900" indent="-342900">
              <a:lnSpc>
                <a:spcPct val="100000"/>
              </a:lnSpc>
              <a:spcBef>
                <a:spcPct val="50000"/>
              </a:spcBef>
              <a:buClr>
                <a:schemeClr val="accent2"/>
              </a:buClr>
            </a:pPr>
            <a:r>
              <a:rPr kumimoji="1" lang="en-US" sz="1800" baseline="0" dirty="0">
                <a:solidFill>
                  <a:schemeClr val="tx1"/>
                </a:solidFill>
                <a:effectLst>
                  <a:outerShdw blurRad="38100" dist="38100" dir="2700000" algn="tl">
                    <a:srgbClr val="C0C0C0"/>
                  </a:outerShdw>
                </a:effectLst>
              </a:rPr>
              <a:t>Is the student attention-seeking?</a:t>
            </a:r>
          </a:p>
          <a:p>
            <a:pPr marL="342900" indent="-342900">
              <a:lnSpc>
                <a:spcPct val="100000"/>
              </a:lnSpc>
              <a:spcBef>
                <a:spcPct val="50000"/>
              </a:spcBef>
              <a:buClr>
                <a:schemeClr val="accent2"/>
              </a:buClr>
            </a:pPr>
            <a:endParaRPr kumimoji="1" lang="en-US" sz="1800" baseline="0" dirty="0">
              <a:solidFill>
                <a:schemeClr val="tx1"/>
              </a:solidFill>
              <a:effectLst>
                <a:outerShdw blurRad="38100" dist="38100" dir="2700000" algn="tl">
                  <a:srgbClr val="C0C0C0"/>
                </a:outerShdw>
              </a:effectLst>
            </a:endParaRPr>
          </a:p>
          <a:p>
            <a:pPr marL="342900" indent="-342900">
              <a:lnSpc>
                <a:spcPct val="100000"/>
              </a:lnSpc>
              <a:spcBef>
                <a:spcPct val="50000"/>
              </a:spcBef>
              <a:buClr>
                <a:schemeClr val="accent2"/>
              </a:buClr>
            </a:pPr>
            <a:r>
              <a:rPr kumimoji="1" lang="en-US" sz="1800" baseline="0" dirty="0">
                <a:solidFill>
                  <a:schemeClr val="tx1"/>
                </a:solidFill>
                <a:effectLst>
                  <a:outerShdw blurRad="38100" dist="38100" dir="2700000" algn="tl">
                    <a:srgbClr val="C0C0C0"/>
                  </a:outerShdw>
                </a:effectLst>
              </a:rPr>
              <a:t>Does the student brag about themselves? </a:t>
            </a:r>
          </a:p>
          <a:p>
            <a:pPr marL="342900" indent="-342900">
              <a:lnSpc>
                <a:spcPct val="100000"/>
              </a:lnSpc>
              <a:spcBef>
                <a:spcPct val="50000"/>
              </a:spcBef>
              <a:buClr>
                <a:schemeClr val="accent2"/>
              </a:buClr>
            </a:pPr>
            <a:endParaRPr kumimoji="1" lang="en-US" sz="1800" baseline="0" dirty="0">
              <a:solidFill>
                <a:schemeClr val="tx1"/>
              </a:solidFill>
              <a:effectLst>
                <a:outerShdw blurRad="38100" dist="38100" dir="2700000" algn="tl">
                  <a:srgbClr val="C0C0C0"/>
                </a:outerShdw>
              </a:effectLst>
            </a:endParaRPr>
          </a:p>
          <a:p>
            <a:pPr marL="342900" indent="-342900">
              <a:lnSpc>
                <a:spcPct val="100000"/>
              </a:lnSpc>
              <a:spcBef>
                <a:spcPct val="50000"/>
              </a:spcBef>
              <a:buClr>
                <a:schemeClr val="accent2"/>
              </a:buClr>
            </a:pPr>
            <a:r>
              <a:rPr kumimoji="1" lang="en-US" sz="1800" baseline="0" dirty="0">
                <a:solidFill>
                  <a:schemeClr val="tx1"/>
                </a:solidFill>
                <a:effectLst>
                  <a:outerShdw blurRad="38100" dist="38100" dir="2700000" algn="tl">
                    <a:srgbClr val="C0C0C0"/>
                  </a:outerShdw>
                </a:effectLst>
              </a:rPr>
              <a:t>Does the student feel that they are better than their peers?</a:t>
            </a:r>
          </a:p>
          <a:p>
            <a:pPr marL="342900" indent="-342900">
              <a:lnSpc>
                <a:spcPct val="100000"/>
              </a:lnSpc>
              <a:spcBef>
                <a:spcPct val="20000"/>
              </a:spcBef>
              <a:buClr>
                <a:schemeClr val="accent2"/>
              </a:buClr>
              <a:buFont typeface="Monotype Sorts" pitchFamily="2" charset="2"/>
              <a:buNone/>
            </a:pPr>
            <a:r>
              <a:rPr kumimoji="1" lang="en-US" sz="1600" baseline="0" dirty="0">
                <a:solidFill>
                  <a:schemeClr val="tx1"/>
                </a:solidFill>
                <a:effectLst>
                  <a:outerShdw blurRad="38100" dist="38100" dir="2700000" algn="tl">
                    <a:srgbClr val="C0C0C0"/>
                  </a:outerShdw>
                </a:effectLst>
              </a:rPr>
              <a:t>	</a:t>
            </a:r>
            <a:endParaRPr kumimoji="1" lang="en-US" sz="1600" baseline="0" dirty="0">
              <a:solidFill>
                <a:schemeClr val="tx2"/>
              </a:solidFill>
              <a:effectLst>
                <a:outerShdw blurRad="38100" dist="38100" dir="2700000" algn="tl">
                  <a:srgbClr val="C0C0C0"/>
                </a:outerShdw>
              </a:effectLst>
            </a:endParaRPr>
          </a:p>
        </p:txBody>
      </p:sp>
      <p:sp>
        <p:nvSpPr>
          <p:cNvPr id="274440" name="_s1028"/>
          <p:cNvSpPr>
            <a:spLocks noChangeArrowheads="1" noTextEdit="1"/>
          </p:cNvSpPr>
          <p:nvPr/>
        </p:nvSpPr>
        <p:spPr bwMode="auto">
          <a:xfrm>
            <a:off x="8077200" y="5791200"/>
            <a:ext cx="1543050" cy="1546225"/>
          </a:xfrm>
          <a:prstGeom prst="ellipse">
            <a:avLst/>
          </a:prstGeom>
          <a:solidFill>
            <a:schemeClr val="accent2">
              <a:alpha val="50000"/>
            </a:schemeClr>
          </a:solidFill>
          <a:ln w="4670">
            <a:solidFill>
              <a:schemeClr val="accent2"/>
            </a:solidFill>
            <a:round/>
            <a:headEnd/>
            <a:tailEnd/>
          </a:ln>
        </p:spPr>
        <p:txBody>
          <a:bodyPr anchor="ctr"/>
          <a:lstStyle/>
          <a:p>
            <a:endParaRPr lang="en-US"/>
          </a:p>
        </p:txBody>
      </p:sp>
      <p:pic>
        <p:nvPicPr>
          <p:cNvPr id="274443" name="Picture 11" descr="black ki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114800" cy="4049713"/>
          </a:xfrm>
          <a:prstGeom prst="rect">
            <a:avLst/>
          </a:prstGeom>
          <a:noFill/>
          <a:extLst>
            <a:ext uri="{909E8E84-426E-40DD-AFC4-6F175D3DCCD1}">
              <a14:hiddenFill xmlns:a14="http://schemas.microsoft.com/office/drawing/2010/main">
                <a:solidFill>
                  <a:srgbClr val="FFFFFF"/>
                </a:solidFill>
              </a14:hiddenFill>
            </a:ext>
          </a:extLst>
        </p:spPr>
      </p:pic>
      <p:sp>
        <p:nvSpPr>
          <p:cNvPr id="274444" name="Rectangle 12"/>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often marks characteristics that may precipitate an act of violence</a:t>
            </a:r>
            <a:endParaRPr kumimoji="1" lang="en-US" sz="3600" baseline="0">
              <a:solidFill>
                <a:schemeClr val="tx2"/>
              </a:solidFill>
              <a:effectLst>
                <a:outerShdw blurRad="38100" dist="38100" dir="2700000" algn="tl">
                  <a:srgbClr val="C0C0C0"/>
                </a:outerShdw>
              </a:effectLst>
              <a:latin typeface="Georgia" pitchFamily="18" charset="0"/>
            </a:endParaRPr>
          </a:p>
        </p:txBody>
      </p:sp>
      <p:sp>
        <p:nvSpPr>
          <p:cNvPr id="274445" name="Rectangle 13"/>
          <p:cNvSpPr>
            <a:spLocks noChangeArrowheads="1"/>
          </p:cNvSpPr>
          <p:nvPr/>
        </p:nvSpPr>
        <p:spPr bwMode="auto">
          <a:xfrm>
            <a:off x="204788" y="6613525"/>
            <a:ext cx="8939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dissolve">
                                      <p:cBhvr>
                                        <p:cTn id="7" dur="500"/>
                                        <p:tgtEl>
                                          <p:spTgt spid="2744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4444"/>
                                        </p:tgtEl>
                                        <p:attrNameLst>
                                          <p:attrName>style.visibility</p:attrName>
                                        </p:attrNameLst>
                                      </p:cBhvr>
                                      <p:to>
                                        <p:strVal val="visible"/>
                                      </p:to>
                                    </p:set>
                                    <p:animEffect transition="in" filter="dissolve">
                                      <p:cBhvr>
                                        <p:cTn id="10" dur="500"/>
                                        <p:tgtEl>
                                          <p:spTgt spid="274444"/>
                                        </p:tgtEl>
                                      </p:cBhvr>
                                    </p:animEffect>
                                  </p:childTnLst>
                                </p:cTn>
                              </p:par>
                            </p:childTnLst>
                          </p:cTn>
                        </p:par>
                        <p:par>
                          <p:cTn id="11" fill="hold" nodeType="afterGroup">
                            <p:stCondLst>
                              <p:cond delay="500"/>
                            </p:stCondLst>
                            <p:childTnLst>
                              <p:par>
                                <p:cTn id="12" presetID="9" presetClass="entr" presetSubtype="0" fill="hold" grpId="0" nodeType="afterEffect">
                                  <p:stCondLst>
                                    <p:cond delay="500"/>
                                  </p:stCondLst>
                                  <p:childTnLst>
                                    <p:set>
                                      <p:cBhvr>
                                        <p:cTn id="13" dur="1" fill="hold">
                                          <p:stCondLst>
                                            <p:cond delay="0"/>
                                          </p:stCondLst>
                                        </p:cTn>
                                        <p:tgtEl>
                                          <p:spTgt spid="274436">
                                            <p:txEl>
                                              <p:pRg st="0" end="0"/>
                                            </p:txEl>
                                          </p:spTgt>
                                        </p:tgtEl>
                                        <p:attrNameLst>
                                          <p:attrName>style.visibility</p:attrName>
                                        </p:attrNameLst>
                                      </p:cBhvr>
                                      <p:to>
                                        <p:strVal val="visible"/>
                                      </p:to>
                                    </p:set>
                                    <p:animEffect transition="in" filter="dissolve">
                                      <p:cBhvr>
                                        <p:cTn id="14" dur="500"/>
                                        <p:tgtEl>
                                          <p:spTgt spid="274436">
                                            <p:txEl>
                                              <p:pRg st="0" end="0"/>
                                            </p:txEl>
                                          </p:spTgt>
                                        </p:tgtEl>
                                      </p:cBhvr>
                                    </p:animEffect>
                                  </p:childTnLst>
                                </p:cTn>
                              </p:par>
                            </p:childTnLst>
                          </p:cTn>
                        </p:par>
                        <p:par>
                          <p:cTn id="15" fill="hold" nodeType="afterGroup">
                            <p:stCondLst>
                              <p:cond delay="1500"/>
                            </p:stCondLst>
                            <p:childTnLst>
                              <p:par>
                                <p:cTn id="16" presetID="9" presetClass="entr" presetSubtype="0" fill="hold" grpId="0" nodeType="afterEffect">
                                  <p:stCondLst>
                                    <p:cond delay="500"/>
                                  </p:stCondLst>
                                  <p:childTnLst>
                                    <p:set>
                                      <p:cBhvr>
                                        <p:cTn id="17" dur="1" fill="hold">
                                          <p:stCondLst>
                                            <p:cond delay="0"/>
                                          </p:stCondLst>
                                        </p:cTn>
                                        <p:tgtEl>
                                          <p:spTgt spid="274436">
                                            <p:txEl>
                                              <p:pRg st="4" end="4"/>
                                            </p:txEl>
                                          </p:spTgt>
                                        </p:tgtEl>
                                        <p:attrNameLst>
                                          <p:attrName>style.visibility</p:attrName>
                                        </p:attrNameLst>
                                      </p:cBhvr>
                                      <p:to>
                                        <p:strVal val="visible"/>
                                      </p:to>
                                    </p:set>
                                    <p:animEffect transition="in" filter="dissolve">
                                      <p:cBhvr>
                                        <p:cTn id="18" dur="500"/>
                                        <p:tgtEl>
                                          <p:spTgt spid="274436">
                                            <p:txEl>
                                              <p:pRg st="4" end="4"/>
                                            </p:txEl>
                                          </p:spTgt>
                                        </p:tgtEl>
                                      </p:cBhvr>
                                    </p:animEffect>
                                  </p:childTnLst>
                                </p:cTn>
                              </p:par>
                            </p:childTnLst>
                          </p:cTn>
                        </p:par>
                        <p:par>
                          <p:cTn id="19" fill="hold" nodeType="afterGroup">
                            <p:stCondLst>
                              <p:cond delay="2500"/>
                            </p:stCondLst>
                            <p:childTnLst>
                              <p:par>
                                <p:cTn id="20" presetID="9" presetClass="entr" presetSubtype="0" fill="hold" grpId="0" nodeType="afterEffect">
                                  <p:stCondLst>
                                    <p:cond delay="500"/>
                                  </p:stCondLst>
                                  <p:childTnLst>
                                    <p:set>
                                      <p:cBhvr>
                                        <p:cTn id="21" dur="1" fill="hold">
                                          <p:stCondLst>
                                            <p:cond delay="0"/>
                                          </p:stCondLst>
                                        </p:cTn>
                                        <p:tgtEl>
                                          <p:spTgt spid="274436">
                                            <p:txEl>
                                              <p:pRg st="8" end="8"/>
                                            </p:txEl>
                                          </p:spTgt>
                                        </p:tgtEl>
                                        <p:attrNameLst>
                                          <p:attrName>style.visibility</p:attrName>
                                        </p:attrNameLst>
                                      </p:cBhvr>
                                      <p:to>
                                        <p:strVal val="visible"/>
                                      </p:to>
                                    </p:set>
                                    <p:animEffect transition="in" filter="dissolve">
                                      <p:cBhvr>
                                        <p:cTn id="22" dur="500"/>
                                        <p:tgtEl>
                                          <p:spTgt spid="274436">
                                            <p:txEl>
                                              <p:pRg st="8" end="8"/>
                                            </p:txEl>
                                          </p:spTgt>
                                        </p:tgtEl>
                                      </p:cBhvr>
                                    </p:animEffect>
                                  </p:childTnLst>
                                </p:cTn>
                              </p:par>
                            </p:childTnLst>
                          </p:cTn>
                        </p:par>
                        <p:par>
                          <p:cTn id="23" fill="hold" nodeType="afterGroup">
                            <p:stCondLst>
                              <p:cond delay="3500"/>
                            </p:stCondLst>
                            <p:childTnLst>
                              <p:par>
                                <p:cTn id="24" presetID="9" presetClass="entr" presetSubtype="0" fill="hold" grpId="0" nodeType="afterEffect">
                                  <p:stCondLst>
                                    <p:cond delay="500"/>
                                  </p:stCondLst>
                                  <p:childTnLst>
                                    <p:set>
                                      <p:cBhvr>
                                        <p:cTn id="25" dur="1" fill="hold">
                                          <p:stCondLst>
                                            <p:cond delay="0"/>
                                          </p:stCondLst>
                                        </p:cTn>
                                        <p:tgtEl>
                                          <p:spTgt spid="274436">
                                            <p:txEl>
                                              <p:pRg st="6" end="6"/>
                                            </p:txEl>
                                          </p:spTgt>
                                        </p:tgtEl>
                                        <p:attrNameLst>
                                          <p:attrName>style.visibility</p:attrName>
                                        </p:attrNameLst>
                                      </p:cBhvr>
                                      <p:to>
                                        <p:strVal val="visible"/>
                                      </p:to>
                                    </p:set>
                                    <p:animEffect transition="in" filter="dissolve">
                                      <p:cBhvr>
                                        <p:cTn id="26" dur="500"/>
                                        <p:tgtEl>
                                          <p:spTgt spid="274436">
                                            <p:txEl>
                                              <p:pRg st="6" end="6"/>
                                            </p:txEl>
                                          </p:spTgt>
                                        </p:tgtEl>
                                      </p:cBhvr>
                                    </p:animEffect>
                                  </p:childTnLst>
                                </p:cTn>
                              </p:par>
                            </p:childTnLst>
                          </p:cTn>
                        </p:par>
                        <p:par>
                          <p:cTn id="27" fill="hold" nodeType="afterGroup">
                            <p:stCondLst>
                              <p:cond delay="4500"/>
                            </p:stCondLst>
                            <p:childTnLst>
                              <p:par>
                                <p:cTn id="28" presetID="9" presetClass="entr" presetSubtype="0" fill="hold" grpId="0" nodeType="afterEffect">
                                  <p:stCondLst>
                                    <p:cond delay="500"/>
                                  </p:stCondLst>
                                  <p:childTnLst>
                                    <p:set>
                                      <p:cBhvr>
                                        <p:cTn id="29" dur="1" fill="hold">
                                          <p:stCondLst>
                                            <p:cond delay="0"/>
                                          </p:stCondLst>
                                        </p:cTn>
                                        <p:tgtEl>
                                          <p:spTgt spid="274436">
                                            <p:txEl>
                                              <p:pRg st="2" end="2"/>
                                            </p:txEl>
                                          </p:spTgt>
                                        </p:tgtEl>
                                        <p:attrNameLst>
                                          <p:attrName>style.visibility</p:attrName>
                                        </p:attrNameLst>
                                      </p:cBhvr>
                                      <p:to>
                                        <p:strVal val="visible"/>
                                      </p:to>
                                    </p:set>
                                    <p:animEffect transition="in" filter="dissolve">
                                      <p:cBhvr>
                                        <p:cTn id="30" dur="500"/>
                                        <p:tgtEl>
                                          <p:spTgt spid="274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1"/>
      <p:bldP spid="274436" grpId="0" uiExpand="1" build="p"/>
      <p:bldP spid="2744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8" name="Picture 12" descr="mom and 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800600" cy="4376738"/>
          </a:xfrm>
          <a:prstGeom prst="rect">
            <a:avLst/>
          </a:prstGeom>
          <a:noFill/>
          <a:extLst>
            <a:ext uri="{909E8E84-426E-40DD-AFC4-6F175D3DCCD1}">
              <a14:hiddenFill xmlns:a14="http://schemas.microsoft.com/office/drawing/2010/main">
                <a:solidFill>
                  <a:srgbClr val="FFFFFF"/>
                </a:solidFill>
              </a14:hiddenFill>
            </a:ext>
          </a:extLst>
        </p:spPr>
      </p:pic>
      <p:sp>
        <p:nvSpPr>
          <p:cNvPr id="147458" name="Rectangle 2"/>
          <p:cNvSpPr>
            <a:spLocks noGrp="1" noChangeArrowheads="1"/>
          </p:cNvSpPr>
          <p:nvPr>
            <p:ph type="title"/>
          </p:nvPr>
        </p:nvSpPr>
        <p:spPr>
          <a:xfrm>
            <a:off x="381000" y="304800"/>
            <a:ext cx="7772400" cy="838200"/>
          </a:xfrm>
        </p:spPr>
        <p:txBody>
          <a:bodyPr/>
          <a:lstStyle/>
          <a:p>
            <a:r>
              <a:rPr lang="en-US">
                <a:effectLst>
                  <a:outerShdw blurRad="38100" dist="38100" dir="2700000" algn="tl">
                    <a:srgbClr val="C0C0C0"/>
                  </a:outerShdw>
                </a:effectLst>
                <a:latin typeface="Georgia" pitchFamily="18" charset="0"/>
              </a:rPr>
              <a:t>The Home Environment</a:t>
            </a:r>
          </a:p>
        </p:txBody>
      </p:sp>
      <p:sp>
        <p:nvSpPr>
          <p:cNvPr id="147459" name="Rectangle 3"/>
          <p:cNvSpPr>
            <a:spLocks noGrp="1" noChangeArrowheads="1"/>
          </p:cNvSpPr>
          <p:nvPr>
            <p:ph type="body" idx="1"/>
          </p:nvPr>
        </p:nvSpPr>
        <p:spPr>
          <a:xfrm>
            <a:off x="5029200" y="1828800"/>
            <a:ext cx="4114800" cy="4572000"/>
          </a:xfrm>
        </p:spPr>
        <p:txBody>
          <a:bodyPr/>
          <a:lstStyle/>
          <a:p>
            <a:pPr>
              <a:lnSpc>
                <a:spcPct val="80000"/>
              </a:lnSpc>
              <a:buFontTx/>
              <a:buChar char="•"/>
            </a:pPr>
            <a:r>
              <a:rPr lang="en-US" sz="1800">
                <a:effectLst>
                  <a:outerShdw blurRad="38100" dist="38100" dir="2700000" algn="tl">
                    <a:srgbClr val="C0C0C0"/>
                  </a:outerShdw>
                </a:effectLst>
              </a:rPr>
              <a:t>How is the relationship between the student and their parents?</a:t>
            </a:r>
          </a:p>
          <a:p>
            <a:pPr>
              <a:lnSpc>
                <a:spcPct val="80000"/>
              </a:lnSpc>
              <a:buFontTx/>
              <a:buChar char="•"/>
            </a:pPr>
            <a:endParaRPr lang="en-US" sz="1800">
              <a:effectLst>
                <a:outerShdw blurRad="38100" dist="38100" dir="2700000" algn="tl">
                  <a:srgbClr val="C0C0C0"/>
                </a:outerShdw>
              </a:effectLst>
            </a:endParaRPr>
          </a:p>
          <a:p>
            <a:pPr>
              <a:lnSpc>
                <a:spcPct val="80000"/>
              </a:lnSpc>
              <a:buFontTx/>
              <a:buChar char="•"/>
            </a:pPr>
            <a:endParaRPr lang="en-US" sz="1800">
              <a:effectLst>
                <a:outerShdw blurRad="38100" dist="38100" dir="2700000" algn="tl">
                  <a:srgbClr val="C0C0C0"/>
                </a:outerShdw>
              </a:effectLst>
            </a:endParaRPr>
          </a:p>
          <a:p>
            <a:pPr>
              <a:lnSpc>
                <a:spcPct val="80000"/>
              </a:lnSpc>
              <a:buFontTx/>
              <a:buChar char="•"/>
            </a:pPr>
            <a:r>
              <a:rPr lang="en-US" sz="1800">
                <a:effectLst>
                  <a:outerShdw blurRad="38100" dist="38100" dir="2700000" algn="tl">
                    <a:srgbClr val="C0C0C0"/>
                  </a:outerShdw>
                </a:effectLst>
              </a:rPr>
              <a:t>Does the student follow rules at home?</a:t>
            </a:r>
          </a:p>
          <a:p>
            <a:pPr>
              <a:lnSpc>
                <a:spcPct val="80000"/>
              </a:lnSpc>
              <a:buFontTx/>
              <a:buChar char="•"/>
            </a:pPr>
            <a:endParaRPr lang="en-US" sz="1800">
              <a:effectLst>
                <a:outerShdw blurRad="38100" dist="38100" dir="2700000" algn="tl">
                  <a:srgbClr val="C0C0C0"/>
                </a:outerShdw>
              </a:effectLst>
            </a:endParaRPr>
          </a:p>
          <a:p>
            <a:pPr>
              <a:lnSpc>
                <a:spcPct val="80000"/>
              </a:lnSpc>
              <a:buFontTx/>
              <a:buChar char="•"/>
            </a:pPr>
            <a:endParaRPr lang="en-US" sz="1800">
              <a:effectLst>
                <a:outerShdw blurRad="38100" dist="38100" dir="2700000" algn="tl">
                  <a:srgbClr val="C0C0C0"/>
                </a:outerShdw>
              </a:effectLst>
            </a:endParaRPr>
          </a:p>
          <a:p>
            <a:pPr>
              <a:lnSpc>
                <a:spcPct val="80000"/>
              </a:lnSpc>
              <a:buFontTx/>
              <a:buChar char="•"/>
            </a:pPr>
            <a:r>
              <a:rPr lang="en-US" sz="1800">
                <a:effectLst>
                  <a:outerShdw blurRad="38100" dist="38100" dir="2700000" algn="tl">
                    <a:srgbClr val="C0C0C0"/>
                  </a:outerShdw>
                </a:effectLst>
              </a:rPr>
              <a:t>Are the parents good role models? </a:t>
            </a:r>
          </a:p>
          <a:p>
            <a:pPr>
              <a:lnSpc>
                <a:spcPct val="80000"/>
              </a:lnSpc>
              <a:buFontTx/>
              <a:buChar char="•"/>
            </a:pPr>
            <a:endParaRPr lang="en-US" sz="1800">
              <a:effectLst>
                <a:outerShdw blurRad="38100" dist="38100" dir="2700000" algn="tl">
                  <a:srgbClr val="C0C0C0"/>
                </a:outerShdw>
              </a:effectLst>
            </a:endParaRPr>
          </a:p>
          <a:p>
            <a:pPr>
              <a:lnSpc>
                <a:spcPct val="80000"/>
              </a:lnSpc>
              <a:buFontTx/>
              <a:buChar char="•"/>
            </a:pPr>
            <a:endParaRPr lang="en-US" sz="1800">
              <a:effectLst>
                <a:outerShdw blurRad="38100" dist="38100" dir="2700000" algn="tl">
                  <a:srgbClr val="C0C0C0"/>
                </a:outerShdw>
              </a:effectLst>
            </a:endParaRPr>
          </a:p>
          <a:p>
            <a:pPr>
              <a:lnSpc>
                <a:spcPct val="80000"/>
              </a:lnSpc>
              <a:buFontTx/>
              <a:buChar char="•"/>
            </a:pPr>
            <a:r>
              <a:rPr lang="en-US" sz="1800">
                <a:effectLst>
                  <a:outerShdw blurRad="38100" dist="38100" dir="2700000" algn="tl">
                    <a:srgbClr val="C0C0C0"/>
                  </a:outerShdw>
                </a:effectLst>
              </a:rPr>
              <a:t>Is there an open line of communication at home?</a:t>
            </a:r>
          </a:p>
          <a:p>
            <a:pPr>
              <a:lnSpc>
                <a:spcPct val="80000"/>
              </a:lnSpc>
              <a:buFontTx/>
              <a:buChar char="•"/>
            </a:pPr>
            <a:endParaRPr lang="en-US" sz="1800">
              <a:effectLst>
                <a:outerShdw blurRad="38100" dist="38100" dir="2700000" algn="tl">
                  <a:srgbClr val="C0C0C0"/>
                </a:outerShdw>
              </a:effectLst>
            </a:endParaRPr>
          </a:p>
          <a:p>
            <a:pPr>
              <a:lnSpc>
                <a:spcPct val="80000"/>
              </a:lnSpc>
              <a:buFontTx/>
              <a:buChar char="•"/>
            </a:pPr>
            <a:endParaRPr lang="en-US" sz="1800">
              <a:effectLst>
                <a:outerShdw blurRad="38100" dist="38100" dir="2700000" algn="tl">
                  <a:srgbClr val="C0C0C0"/>
                </a:outerShdw>
              </a:effectLst>
            </a:endParaRPr>
          </a:p>
          <a:p>
            <a:pPr>
              <a:lnSpc>
                <a:spcPct val="80000"/>
              </a:lnSpc>
              <a:buFontTx/>
              <a:buChar char="•"/>
            </a:pPr>
            <a:r>
              <a:rPr lang="en-US" sz="1800">
                <a:effectLst>
                  <a:outerShdw blurRad="38100" dist="38100" dir="2700000" algn="tl">
                    <a:srgbClr val="C0C0C0"/>
                  </a:outerShdw>
                </a:effectLst>
              </a:rPr>
              <a:t>Do the parents keep track of what the student does with their friends?</a:t>
            </a:r>
            <a:r>
              <a:rPr lang="en-US" sz="1800" b="1">
                <a:effectLst>
                  <a:outerShdw blurRad="38100" dist="38100" dir="2700000" algn="tl">
                    <a:srgbClr val="C0C0C0"/>
                  </a:outerShdw>
                </a:effectLst>
              </a:rPr>
              <a:t>   </a:t>
            </a:r>
          </a:p>
        </p:txBody>
      </p:sp>
      <p:sp>
        <p:nvSpPr>
          <p:cNvPr id="147466" name="_s1032"/>
          <p:cNvSpPr>
            <a:spLocks noChangeArrowheads="1" noTextEdit="1"/>
          </p:cNvSpPr>
          <p:nvPr/>
        </p:nvSpPr>
        <p:spPr bwMode="auto">
          <a:xfrm>
            <a:off x="8372475" y="4191000"/>
            <a:ext cx="1543050" cy="1547813"/>
          </a:xfrm>
          <a:prstGeom prst="ellipse">
            <a:avLst/>
          </a:prstGeom>
          <a:solidFill>
            <a:srgbClr val="FFFF99">
              <a:alpha val="50000"/>
            </a:srgbClr>
          </a:solidFill>
          <a:ln w="4699">
            <a:solidFill>
              <a:srgbClr val="FFCC99"/>
            </a:solidFill>
            <a:round/>
            <a:headEnd/>
            <a:tailEnd/>
          </a:ln>
        </p:spPr>
        <p:txBody>
          <a:bodyPr anchor="ctr"/>
          <a:lstStyle/>
          <a:p>
            <a:endParaRPr lang="en-US"/>
          </a:p>
        </p:txBody>
      </p:sp>
      <p:sp>
        <p:nvSpPr>
          <p:cNvPr id="147469" name="Rectangle 13"/>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provides protective qualities, but can also represent a source of risk</a:t>
            </a:r>
            <a:r>
              <a:rPr kumimoji="1" lang="en-US" sz="3600" baseline="0">
                <a:solidFill>
                  <a:schemeClr val="tx2"/>
                </a:solidFill>
                <a:effectLst>
                  <a:outerShdw blurRad="38100" dist="38100" dir="2700000" algn="tl">
                    <a:srgbClr val="C0C0C0"/>
                  </a:outerShdw>
                </a:effectLst>
                <a:latin typeface="Georgia" pitchFamily="18" charset="0"/>
              </a:rPr>
              <a:t> </a:t>
            </a:r>
          </a:p>
        </p:txBody>
      </p:sp>
      <p:sp>
        <p:nvSpPr>
          <p:cNvPr id="147470" name="Rectangle 14"/>
          <p:cNvSpPr>
            <a:spLocks noChangeArrowheads="1"/>
          </p:cNvSpPr>
          <p:nvPr/>
        </p:nvSpPr>
        <p:spPr bwMode="auto">
          <a:xfrm>
            <a:off x="204788" y="6613525"/>
            <a:ext cx="8939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iterate type="lt">
                                    <p:tmPct val="5000"/>
                                  </p:iterate>
                                  <p:childTnLst>
                                    <p:set>
                                      <p:cBhvr>
                                        <p:cTn id="6" dur="1" fill="hold">
                                          <p:stCondLst>
                                            <p:cond delay="0"/>
                                          </p:stCondLst>
                                        </p:cTn>
                                        <p:tgtEl>
                                          <p:spTgt spid="147458"/>
                                        </p:tgtEl>
                                        <p:attrNameLst>
                                          <p:attrName>style.visibility</p:attrName>
                                        </p:attrNameLst>
                                      </p:cBhvr>
                                      <p:to>
                                        <p:strVal val="visible"/>
                                      </p:to>
                                    </p:set>
                                    <p:animEffect transition="in" filter="dissolve">
                                      <p:cBhvr>
                                        <p:cTn id="7" dur="500"/>
                                        <p:tgtEl>
                                          <p:spTgt spid="147458"/>
                                        </p:tgtEl>
                                      </p:cBhvr>
                                    </p:animEffect>
                                  </p:childTnLst>
                                </p:cTn>
                              </p:par>
                              <p:par>
                                <p:cTn id="8" presetID="9" presetClass="entr" presetSubtype="0" fill="hold" grpId="0" nodeType="withEffect">
                                  <p:stCondLst>
                                    <p:cond delay="0"/>
                                  </p:stCondLst>
                                  <p:iterate type="wd">
                                    <p:tmPct val="5000"/>
                                  </p:iterate>
                                  <p:childTnLst>
                                    <p:set>
                                      <p:cBhvr>
                                        <p:cTn id="9" dur="1" fill="hold">
                                          <p:stCondLst>
                                            <p:cond delay="0"/>
                                          </p:stCondLst>
                                        </p:cTn>
                                        <p:tgtEl>
                                          <p:spTgt spid="147469"/>
                                        </p:tgtEl>
                                        <p:attrNameLst>
                                          <p:attrName>style.visibility</p:attrName>
                                        </p:attrNameLst>
                                      </p:cBhvr>
                                      <p:to>
                                        <p:strVal val="visible"/>
                                      </p:to>
                                    </p:set>
                                    <p:animEffect transition="in" filter="dissolve">
                                      <p:cBhvr>
                                        <p:cTn id="10" dur="500"/>
                                        <p:tgtEl>
                                          <p:spTgt spid="147469"/>
                                        </p:tgtEl>
                                      </p:cBhvr>
                                    </p:animEffect>
                                  </p:childTnLst>
                                </p:cTn>
                              </p:par>
                            </p:childTnLst>
                          </p:cTn>
                        </p:par>
                        <p:par>
                          <p:cTn id="11" fill="hold" nodeType="afterGroup">
                            <p:stCondLst>
                              <p:cond delay="925"/>
                            </p:stCondLst>
                            <p:childTnLst>
                              <p:par>
                                <p:cTn id="12" presetID="9" presetClass="entr" presetSubtype="0" fill="hold" grpId="0" nodeType="afterEffect">
                                  <p:stCondLst>
                                    <p:cond delay="0"/>
                                  </p:stCondLst>
                                  <p:iterate type="wd">
                                    <p:tmPct val="5000"/>
                                  </p:iterate>
                                  <p:childTnLst>
                                    <p:set>
                                      <p:cBhvr>
                                        <p:cTn id="13" dur="1" fill="hold">
                                          <p:stCondLst>
                                            <p:cond delay="0"/>
                                          </p:stCondLst>
                                        </p:cTn>
                                        <p:tgtEl>
                                          <p:spTgt spid="147459">
                                            <p:txEl>
                                              <p:pRg st="12" end="12"/>
                                            </p:txEl>
                                          </p:spTgt>
                                        </p:tgtEl>
                                        <p:attrNameLst>
                                          <p:attrName>style.visibility</p:attrName>
                                        </p:attrNameLst>
                                      </p:cBhvr>
                                      <p:to>
                                        <p:strVal val="visible"/>
                                      </p:to>
                                    </p:set>
                                    <p:animEffect transition="in" filter="dissolve">
                                      <p:cBhvr>
                                        <p:cTn id="14" dur="500"/>
                                        <p:tgtEl>
                                          <p:spTgt spid="147459">
                                            <p:txEl>
                                              <p:pRg st="12" end="12"/>
                                            </p:txEl>
                                          </p:spTgt>
                                        </p:tgtEl>
                                      </p:cBhvr>
                                    </p:animEffect>
                                  </p:childTnLst>
                                </p:cTn>
                              </p:par>
                            </p:childTnLst>
                          </p:cTn>
                        </p:par>
                        <p:par>
                          <p:cTn id="15" fill="hold" nodeType="afterGroup">
                            <p:stCondLst>
                              <p:cond delay="1775"/>
                            </p:stCondLst>
                            <p:childTnLst>
                              <p:par>
                                <p:cTn id="16" presetID="9" presetClass="entr" presetSubtype="0" fill="hold" grpId="0" nodeType="afterEffect">
                                  <p:stCondLst>
                                    <p:cond delay="0"/>
                                  </p:stCondLst>
                                  <p:iterate type="wd">
                                    <p:tmPct val="5000"/>
                                  </p:iterate>
                                  <p:childTnLst>
                                    <p:set>
                                      <p:cBhvr>
                                        <p:cTn id="17" dur="1" fill="hold">
                                          <p:stCondLst>
                                            <p:cond delay="0"/>
                                          </p:stCondLst>
                                        </p:cTn>
                                        <p:tgtEl>
                                          <p:spTgt spid="147459">
                                            <p:txEl>
                                              <p:pRg st="9" end="9"/>
                                            </p:txEl>
                                          </p:spTgt>
                                        </p:tgtEl>
                                        <p:attrNameLst>
                                          <p:attrName>style.visibility</p:attrName>
                                        </p:attrNameLst>
                                      </p:cBhvr>
                                      <p:to>
                                        <p:strVal val="visible"/>
                                      </p:to>
                                    </p:set>
                                    <p:animEffect transition="in" filter="dissolve">
                                      <p:cBhvr>
                                        <p:cTn id="18" dur="500"/>
                                        <p:tgtEl>
                                          <p:spTgt spid="147459">
                                            <p:txEl>
                                              <p:pRg st="9" end="9"/>
                                            </p:txEl>
                                          </p:spTgt>
                                        </p:tgtEl>
                                      </p:cBhvr>
                                    </p:animEffect>
                                  </p:childTnLst>
                                </p:cTn>
                              </p:par>
                            </p:childTnLst>
                          </p:cTn>
                        </p:par>
                        <p:par>
                          <p:cTn id="19" fill="hold" nodeType="afterGroup">
                            <p:stCondLst>
                              <p:cond delay="2500"/>
                            </p:stCondLst>
                            <p:childTnLst>
                              <p:par>
                                <p:cTn id="20" presetID="9" presetClass="entr" presetSubtype="0" fill="hold" grpId="0" nodeType="afterEffect">
                                  <p:stCondLst>
                                    <p:cond delay="0"/>
                                  </p:stCondLst>
                                  <p:iterate type="wd">
                                    <p:tmPct val="5000"/>
                                  </p:iterate>
                                  <p:childTnLst>
                                    <p:set>
                                      <p:cBhvr>
                                        <p:cTn id="21" dur="1" fill="hold">
                                          <p:stCondLst>
                                            <p:cond delay="0"/>
                                          </p:stCondLst>
                                        </p:cTn>
                                        <p:tgtEl>
                                          <p:spTgt spid="147459">
                                            <p:txEl>
                                              <p:pRg st="6" end="6"/>
                                            </p:txEl>
                                          </p:spTgt>
                                        </p:tgtEl>
                                        <p:attrNameLst>
                                          <p:attrName>style.visibility</p:attrName>
                                        </p:attrNameLst>
                                      </p:cBhvr>
                                      <p:to>
                                        <p:strVal val="visible"/>
                                      </p:to>
                                    </p:set>
                                    <p:animEffect transition="in" filter="dissolve">
                                      <p:cBhvr>
                                        <p:cTn id="22" dur="500"/>
                                        <p:tgtEl>
                                          <p:spTgt spid="147459">
                                            <p:txEl>
                                              <p:pRg st="6" end="6"/>
                                            </p:txEl>
                                          </p:spTgt>
                                        </p:tgtEl>
                                      </p:cBhvr>
                                    </p:animEffect>
                                  </p:childTnLst>
                                </p:cTn>
                              </p:par>
                            </p:childTnLst>
                          </p:cTn>
                        </p:par>
                        <p:par>
                          <p:cTn id="23" fill="hold" nodeType="afterGroup">
                            <p:stCondLst>
                              <p:cond delay="3175"/>
                            </p:stCondLst>
                            <p:childTnLst>
                              <p:par>
                                <p:cTn id="24" presetID="9" presetClass="entr" presetSubtype="0" fill="hold" grpId="0" nodeType="afterEffect">
                                  <p:stCondLst>
                                    <p:cond delay="0"/>
                                  </p:stCondLst>
                                  <p:iterate type="wd">
                                    <p:tmPct val="5000"/>
                                  </p:iterate>
                                  <p:childTnLst>
                                    <p:set>
                                      <p:cBhvr>
                                        <p:cTn id="25" dur="1" fill="hold">
                                          <p:stCondLst>
                                            <p:cond delay="0"/>
                                          </p:stCondLst>
                                        </p:cTn>
                                        <p:tgtEl>
                                          <p:spTgt spid="147459">
                                            <p:txEl>
                                              <p:pRg st="3" end="3"/>
                                            </p:txEl>
                                          </p:spTgt>
                                        </p:tgtEl>
                                        <p:attrNameLst>
                                          <p:attrName>style.visibility</p:attrName>
                                        </p:attrNameLst>
                                      </p:cBhvr>
                                      <p:to>
                                        <p:strVal val="visible"/>
                                      </p:to>
                                    </p:set>
                                    <p:animEffect transition="in" filter="dissolve">
                                      <p:cBhvr>
                                        <p:cTn id="26" dur="500"/>
                                        <p:tgtEl>
                                          <p:spTgt spid="147459">
                                            <p:txEl>
                                              <p:pRg st="3" end="3"/>
                                            </p:txEl>
                                          </p:spTgt>
                                        </p:tgtEl>
                                      </p:cBhvr>
                                    </p:animEffect>
                                  </p:childTnLst>
                                </p:cTn>
                              </p:par>
                            </p:childTnLst>
                          </p:cTn>
                        </p:par>
                        <p:par>
                          <p:cTn id="27" fill="hold" nodeType="afterGroup">
                            <p:stCondLst>
                              <p:cond delay="3850"/>
                            </p:stCondLst>
                            <p:childTnLst>
                              <p:par>
                                <p:cTn id="28" presetID="9" presetClass="entr" presetSubtype="0" fill="hold" grpId="0" nodeType="afterEffect">
                                  <p:stCondLst>
                                    <p:cond delay="0"/>
                                  </p:stCondLst>
                                  <p:iterate type="wd">
                                    <p:tmPct val="5000"/>
                                  </p:iterate>
                                  <p:childTnLst>
                                    <p:set>
                                      <p:cBhvr>
                                        <p:cTn id="29" dur="1" fill="hold">
                                          <p:stCondLst>
                                            <p:cond delay="0"/>
                                          </p:stCondLst>
                                        </p:cTn>
                                        <p:tgtEl>
                                          <p:spTgt spid="147459">
                                            <p:txEl>
                                              <p:pRg st="0" end="0"/>
                                            </p:txEl>
                                          </p:spTgt>
                                        </p:tgtEl>
                                        <p:attrNameLst>
                                          <p:attrName>style.visibility</p:attrName>
                                        </p:attrNameLst>
                                      </p:cBhvr>
                                      <p:to>
                                        <p:strVal val="visible"/>
                                      </p:to>
                                    </p:set>
                                    <p:animEffect transition="in" filter="dissolve">
                                      <p:cBhvr>
                                        <p:cTn id="30" dur="500"/>
                                        <p:tgtEl>
                                          <p:spTgt spid="147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1"/>
      <p:bldP spid="147459" grpId="0" uiExpand="1" build="p"/>
      <p:bldP spid="14746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381000" y="228600"/>
            <a:ext cx="7772400" cy="838200"/>
          </a:xfrm>
        </p:spPr>
        <p:txBody>
          <a:bodyPr/>
          <a:lstStyle/>
          <a:p>
            <a:r>
              <a:rPr lang="en-US">
                <a:effectLst>
                  <a:outerShdw blurRad="38100" dist="38100" dir="2700000" algn="tl">
                    <a:srgbClr val="C0C0C0"/>
                  </a:outerShdw>
                </a:effectLst>
                <a:latin typeface="Georgia" pitchFamily="18" charset="0"/>
              </a:rPr>
              <a:t>The School Environment</a:t>
            </a:r>
          </a:p>
        </p:txBody>
      </p:sp>
      <p:sp>
        <p:nvSpPr>
          <p:cNvPr id="280580" name="Rectangle 4"/>
          <p:cNvSpPr>
            <a:spLocks noChangeArrowheads="1"/>
          </p:cNvSpPr>
          <p:nvPr/>
        </p:nvSpPr>
        <p:spPr bwMode="auto">
          <a:xfrm>
            <a:off x="228600" y="1905000"/>
            <a:ext cx="5334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Is the student an active part of the school community? </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Does the student like the school? </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Are the teachers perceived as fair?</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Are drugs a problem on campus?</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How is the security?</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effectLst>
                  <a:outerShdw blurRad="38100" dist="38100" dir="2700000" algn="tl">
                    <a:srgbClr val="C0C0C0"/>
                  </a:outerShdw>
                </a:effectLst>
              </a:rPr>
              <a:t>Does the student feel he or she could sneak a weapon into school?</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p:txBody>
      </p:sp>
      <p:sp>
        <p:nvSpPr>
          <p:cNvPr id="280583" name="_s1032"/>
          <p:cNvSpPr>
            <a:spLocks noChangeArrowheads="1" noTextEdit="1"/>
          </p:cNvSpPr>
          <p:nvPr/>
        </p:nvSpPr>
        <p:spPr bwMode="auto">
          <a:xfrm>
            <a:off x="7848600" y="-304800"/>
            <a:ext cx="1543050" cy="1547813"/>
          </a:xfrm>
          <a:prstGeom prst="ellipse">
            <a:avLst/>
          </a:prstGeom>
          <a:solidFill>
            <a:schemeClr val="accent2">
              <a:alpha val="50000"/>
            </a:schemeClr>
          </a:solidFill>
          <a:ln w="4699">
            <a:solidFill>
              <a:srgbClr val="FFFF99"/>
            </a:solidFill>
            <a:round/>
            <a:headEnd/>
            <a:tailEnd/>
          </a:ln>
        </p:spPr>
        <p:txBody>
          <a:bodyPr anchor="ctr"/>
          <a:lstStyle/>
          <a:p>
            <a:endParaRPr lang="en-US"/>
          </a:p>
        </p:txBody>
      </p:sp>
      <p:pic>
        <p:nvPicPr>
          <p:cNvPr id="280585" name="Picture 9" descr="kids by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2600"/>
            <a:ext cx="3097213" cy="4648200"/>
          </a:xfrm>
          <a:prstGeom prst="rect">
            <a:avLst/>
          </a:prstGeom>
          <a:noFill/>
          <a:extLst>
            <a:ext uri="{909E8E84-426E-40DD-AFC4-6F175D3DCCD1}">
              <a14:hiddenFill xmlns:a14="http://schemas.microsoft.com/office/drawing/2010/main">
                <a:solidFill>
                  <a:srgbClr val="FFFFFF"/>
                </a:solidFill>
              </a14:hiddenFill>
            </a:ext>
          </a:extLst>
        </p:spPr>
      </p:pic>
      <p:sp>
        <p:nvSpPr>
          <p:cNvPr id="280586" name="Rectangle 10"/>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is important to consider when evaluating threats of violence</a:t>
            </a:r>
            <a:r>
              <a:rPr kumimoji="1" lang="en-US" sz="3600" baseline="0">
                <a:solidFill>
                  <a:schemeClr val="tx2"/>
                </a:solidFill>
                <a:effectLst>
                  <a:outerShdw blurRad="38100" dist="38100" dir="2700000" algn="tl">
                    <a:srgbClr val="C0C0C0"/>
                  </a:outerShdw>
                </a:effectLst>
                <a:latin typeface="Georgia" pitchFamily="18" charset="0"/>
              </a:rPr>
              <a:t> </a:t>
            </a:r>
          </a:p>
        </p:txBody>
      </p:sp>
      <p:sp>
        <p:nvSpPr>
          <p:cNvPr id="280587" name="Rectangle 11"/>
          <p:cNvSpPr>
            <a:spLocks noChangeArrowheads="1"/>
          </p:cNvSpPr>
          <p:nvPr/>
        </p:nvSpPr>
        <p:spPr bwMode="auto">
          <a:xfrm>
            <a:off x="204788" y="6613525"/>
            <a:ext cx="8939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iterate type="lt">
                                    <p:tmPct val="5000"/>
                                  </p:iterate>
                                  <p:childTnLst>
                                    <p:set>
                                      <p:cBhvr>
                                        <p:cTn id="6" dur="1" fill="hold">
                                          <p:stCondLst>
                                            <p:cond delay="0"/>
                                          </p:stCondLst>
                                        </p:cTn>
                                        <p:tgtEl>
                                          <p:spTgt spid="280578"/>
                                        </p:tgtEl>
                                        <p:attrNameLst>
                                          <p:attrName>style.visibility</p:attrName>
                                        </p:attrNameLst>
                                      </p:cBhvr>
                                      <p:to>
                                        <p:strVal val="visible"/>
                                      </p:to>
                                    </p:set>
                                    <p:animEffect transition="in" filter="dissolve">
                                      <p:cBhvr>
                                        <p:cTn id="7" dur="500"/>
                                        <p:tgtEl>
                                          <p:spTgt spid="280578"/>
                                        </p:tgtEl>
                                      </p:cBhvr>
                                    </p:animEffect>
                                  </p:childTnLst>
                                </p:cTn>
                              </p:par>
                              <p:par>
                                <p:cTn id="8" presetID="9" presetClass="entr" presetSubtype="0" fill="hold" grpId="0" nodeType="withEffect">
                                  <p:stCondLst>
                                    <p:cond delay="0"/>
                                  </p:stCondLst>
                                  <p:iterate type="wd">
                                    <p:tmPct val="10000"/>
                                  </p:iterate>
                                  <p:childTnLst>
                                    <p:set>
                                      <p:cBhvr>
                                        <p:cTn id="9" dur="1" fill="hold">
                                          <p:stCondLst>
                                            <p:cond delay="0"/>
                                          </p:stCondLst>
                                        </p:cTn>
                                        <p:tgtEl>
                                          <p:spTgt spid="280586"/>
                                        </p:tgtEl>
                                        <p:attrNameLst>
                                          <p:attrName>style.visibility</p:attrName>
                                        </p:attrNameLst>
                                      </p:cBhvr>
                                      <p:to>
                                        <p:strVal val="visible"/>
                                      </p:to>
                                    </p:set>
                                    <p:animEffect transition="in" filter="dissolve">
                                      <p:cBhvr>
                                        <p:cTn id="10" dur="500"/>
                                        <p:tgtEl>
                                          <p:spTgt spid="280586"/>
                                        </p:tgtEl>
                                      </p:cBhvr>
                                    </p:animEffect>
                                  </p:childTnLst>
                                </p:cTn>
                              </p:par>
                            </p:childTnLst>
                          </p:cTn>
                        </p:par>
                        <p:par>
                          <p:cTn id="11" fill="hold" nodeType="afterGroup">
                            <p:stCondLst>
                              <p:cond delay="975"/>
                            </p:stCondLst>
                            <p:childTnLst>
                              <p:par>
                                <p:cTn id="12" presetID="9" presetClass="entr" presetSubtype="0" fill="hold" grpId="0" nodeType="afterEffect">
                                  <p:stCondLst>
                                    <p:cond delay="0"/>
                                  </p:stCondLst>
                                  <p:iterate type="lt">
                                    <p:tmPct val="3000"/>
                                  </p:iterate>
                                  <p:childTnLst>
                                    <p:set>
                                      <p:cBhvr>
                                        <p:cTn id="13" dur="1" fill="hold">
                                          <p:stCondLst>
                                            <p:cond delay="0"/>
                                          </p:stCondLst>
                                        </p:cTn>
                                        <p:tgtEl>
                                          <p:spTgt spid="280580">
                                            <p:txEl>
                                              <p:pRg st="0" end="0"/>
                                            </p:txEl>
                                          </p:spTgt>
                                        </p:tgtEl>
                                        <p:attrNameLst>
                                          <p:attrName>style.visibility</p:attrName>
                                        </p:attrNameLst>
                                      </p:cBhvr>
                                      <p:to>
                                        <p:strVal val="visible"/>
                                      </p:to>
                                    </p:set>
                                    <p:animEffect transition="in" filter="dissolve">
                                      <p:cBhvr>
                                        <p:cTn id="14" dur="500"/>
                                        <p:tgtEl>
                                          <p:spTgt spid="280580">
                                            <p:txEl>
                                              <p:pRg st="0" end="0"/>
                                            </p:txEl>
                                          </p:spTgt>
                                        </p:tgtEl>
                                      </p:cBhvr>
                                    </p:animEffect>
                                  </p:childTnLst>
                                </p:cTn>
                              </p:par>
                            </p:childTnLst>
                          </p:cTn>
                        </p:par>
                        <p:par>
                          <p:cTn id="15" fill="hold" nodeType="afterGroup">
                            <p:stCondLst>
                              <p:cond delay="2135"/>
                            </p:stCondLst>
                            <p:childTnLst>
                              <p:par>
                                <p:cTn id="16" presetID="9" presetClass="entr" presetSubtype="0" fill="hold" grpId="0" nodeType="afterEffect">
                                  <p:stCondLst>
                                    <p:cond delay="500"/>
                                  </p:stCondLst>
                                  <p:iterate type="lt">
                                    <p:tmPct val="3000"/>
                                  </p:iterate>
                                  <p:childTnLst>
                                    <p:set>
                                      <p:cBhvr>
                                        <p:cTn id="17" dur="1" fill="hold">
                                          <p:stCondLst>
                                            <p:cond delay="0"/>
                                          </p:stCondLst>
                                        </p:cTn>
                                        <p:tgtEl>
                                          <p:spTgt spid="280580">
                                            <p:txEl>
                                              <p:pRg st="2" end="2"/>
                                            </p:txEl>
                                          </p:spTgt>
                                        </p:tgtEl>
                                        <p:attrNameLst>
                                          <p:attrName>style.visibility</p:attrName>
                                        </p:attrNameLst>
                                      </p:cBhvr>
                                      <p:to>
                                        <p:strVal val="visible"/>
                                      </p:to>
                                    </p:set>
                                    <p:animEffect transition="in" filter="dissolve">
                                      <p:cBhvr>
                                        <p:cTn id="18" dur="500"/>
                                        <p:tgtEl>
                                          <p:spTgt spid="280580">
                                            <p:txEl>
                                              <p:pRg st="2" end="2"/>
                                            </p:txEl>
                                          </p:spTgt>
                                        </p:tgtEl>
                                      </p:cBhvr>
                                    </p:animEffect>
                                  </p:childTnLst>
                                </p:cTn>
                              </p:par>
                            </p:childTnLst>
                          </p:cTn>
                        </p:par>
                        <p:par>
                          <p:cTn id="19" fill="hold" nodeType="afterGroup">
                            <p:stCondLst>
                              <p:cond delay="3540"/>
                            </p:stCondLst>
                            <p:childTnLst>
                              <p:par>
                                <p:cTn id="20" presetID="9" presetClass="entr" presetSubtype="0" fill="hold" grpId="0" nodeType="afterEffect">
                                  <p:stCondLst>
                                    <p:cond delay="500"/>
                                  </p:stCondLst>
                                  <p:iterate type="lt">
                                    <p:tmPct val="3000"/>
                                  </p:iterate>
                                  <p:childTnLst>
                                    <p:set>
                                      <p:cBhvr>
                                        <p:cTn id="21" dur="1" fill="hold">
                                          <p:stCondLst>
                                            <p:cond delay="0"/>
                                          </p:stCondLst>
                                        </p:cTn>
                                        <p:tgtEl>
                                          <p:spTgt spid="280580">
                                            <p:txEl>
                                              <p:pRg st="4" end="4"/>
                                            </p:txEl>
                                          </p:spTgt>
                                        </p:tgtEl>
                                        <p:attrNameLst>
                                          <p:attrName>style.visibility</p:attrName>
                                        </p:attrNameLst>
                                      </p:cBhvr>
                                      <p:to>
                                        <p:strVal val="visible"/>
                                      </p:to>
                                    </p:set>
                                    <p:animEffect transition="in" filter="dissolve">
                                      <p:cBhvr>
                                        <p:cTn id="22" dur="500"/>
                                        <p:tgtEl>
                                          <p:spTgt spid="280580">
                                            <p:txEl>
                                              <p:pRg st="4" end="4"/>
                                            </p:txEl>
                                          </p:spTgt>
                                        </p:tgtEl>
                                      </p:cBhvr>
                                    </p:animEffect>
                                  </p:childTnLst>
                                </p:cTn>
                              </p:par>
                            </p:childTnLst>
                          </p:cTn>
                        </p:par>
                        <p:par>
                          <p:cTn id="23" fill="hold" nodeType="afterGroup">
                            <p:stCondLst>
                              <p:cond delay="4975"/>
                            </p:stCondLst>
                            <p:childTnLst>
                              <p:par>
                                <p:cTn id="24" presetID="9" presetClass="entr" presetSubtype="0" fill="hold" grpId="0" nodeType="afterEffect">
                                  <p:stCondLst>
                                    <p:cond delay="500"/>
                                  </p:stCondLst>
                                  <p:iterate type="lt">
                                    <p:tmPct val="3000"/>
                                  </p:iterate>
                                  <p:childTnLst>
                                    <p:set>
                                      <p:cBhvr>
                                        <p:cTn id="25" dur="1" fill="hold">
                                          <p:stCondLst>
                                            <p:cond delay="0"/>
                                          </p:stCondLst>
                                        </p:cTn>
                                        <p:tgtEl>
                                          <p:spTgt spid="280580">
                                            <p:txEl>
                                              <p:pRg st="6" end="6"/>
                                            </p:txEl>
                                          </p:spTgt>
                                        </p:tgtEl>
                                        <p:attrNameLst>
                                          <p:attrName>style.visibility</p:attrName>
                                        </p:attrNameLst>
                                      </p:cBhvr>
                                      <p:to>
                                        <p:strVal val="visible"/>
                                      </p:to>
                                    </p:set>
                                    <p:animEffect transition="in" filter="dissolve">
                                      <p:cBhvr>
                                        <p:cTn id="26" dur="500"/>
                                        <p:tgtEl>
                                          <p:spTgt spid="280580">
                                            <p:txEl>
                                              <p:pRg st="6" end="6"/>
                                            </p:txEl>
                                          </p:spTgt>
                                        </p:tgtEl>
                                      </p:cBhvr>
                                    </p:animEffect>
                                  </p:childTnLst>
                                </p:cTn>
                              </p:par>
                            </p:childTnLst>
                          </p:cTn>
                        </p:par>
                        <p:par>
                          <p:cTn id="27" fill="hold" nodeType="afterGroup">
                            <p:stCondLst>
                              <p:cond delay="6335"/>
                            </p:stCondLst>
                            <p:childTnLst>
                              <p:par>
                                <p:cTn id="28" presetID="9" presetClass="entr" presetSubtype="0" fill="hold" grpId="0" nodeType="afterEffect">
                                  <p:stCondLst>
                                    <p:cond delay="500"/>
                                  </p:stCondLst>
                                  <p:iterate type="lt">
                                    <p:tmPct val="3000"/>
                                  </p:iterate>
                                  <p:childTnLst>
                                    <p:set>
                                      <p:cBhvr>
                                        <p:cTn id="29" dur="1" fill="hold">
                                          <p:stCondLst>
                                            <p:cond delay="0"/>
                                          </p:stCondLst>
                                        </p:cTn>
                                        <p:tgtEl>
                                          <p:spTgt spid="280580">
                                            <p:txEl>
                                              <p:pRg st="8" end="8"/>
                                            </p:txEl>
                                          </p:spTgt>
                                        </p:tgtEl>
                                        <p:attrNameLst>
                                          <p:attrName>style.visibility</p:attrName>
                                        </p:attrNameLst>
                                      </p:cBhvr>
                                      <p:to>
                                        <p:strVal val="visible"/>
                                      </p:to>
                                    </p:set>
                                    <p:animEffect transition="in" filter="dissolve">
                                      <p:cBhvr>
                                        <p:cTn id="30" dur="500"/>
                                        <p:tgtEl>
                                          <p:spTgt spid="280580">
                                            <p:txEl>
                                              <p:pRg st="8" end="8"/>
                                            </p:txEl>
                                          </p:spTgt>
                                        </p:tgtEl>
                                      </p:cBhvr>
                                    </p:animEffect>
                                  </p:childTnLst>
                                </p:cTn>
                              </p:par>
                            </p:childTnLst>
                          </p:cTn>
                        </p:par>
                        <p:par>
                          <p:cTn id="31" fill="hold" nodeType="afterGroup">
                            <p:stCondLst>
                              <p:cond delay="7575"/>
                            </p:stCondLst>
                            <p:childTnLst>
                              <p:par>
                                <p:cTn id="32" presetID="9" presetClass="entr" presetSubtype="0" fill="hold" grpId="0" nodeType="afterEffect">
                                  <p:stCondLst>
                                    <p:cond delay="500"/>
                                  </p:stCondLst>
                                  <p:iterate type="lt">
                                    <p:tmPct val="3000"/>
                                  </p:iterate>
                                  <p:childTnLst>
                                    <p:set>
                                      <p:cBhvr>
                                        <p:cTn id="33" dur="1" fill="hold">
                                          <p:stCondLst>
                                            <p:cond delay="0"/>
                                          </p:stCondLst>
                                        </p:cTn>
                                        <p:tgtEl>
                                          <p:spTgt spid="280580">
                                            <p:txEl>
                                              <p:pRg st="10" end="10"/>
                                            </p:txEl>
                                          </p:spTgt>
                                        </p:tgtEl>
                                        <p:attrNameLst>
                                          <p:attrName>style.visibility</p:attrName>
                                        </p:attrNameLst>
                                      </p:cBhvr>
                                      <p:to>
                                        <p:strVal val="visible"/>
                                      </p:to>
                                    </p:set>
                                    <p:animEffect transition="in" filter="dissolve">
                                      <p:cBhvr>
                                        <p:cTn id="34" dur="500"/>
                                        <p:tgtEl>
                                          <p:spTgt spid="28058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1"/>
      <p:bldP spid="280580" grpId="0" uiExpand="1" build="p"/>
      <p:bldP spid="28058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9" name="Picture 11" descr="kid with black 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8800"/>
            <a:ext cx="2949575" cy="4419600"/>
          </a:xfrm>
          <a:prstGeom prst="rect">
            <a:avLst/>
          </a:prstGeom>
          <a:noFill/>
          <a:extLst>
            <a:ext uri="{909E8E84-426E-40DD-AFC4-6F175D3DCCD1}">
              <a14:hiddenFill xmlns:a14="http://schemas.microsoft.com/office/drawing/2010/main">
                <a:solidFill>
                  <a:srgbClr val="FFFFFF"/>
                </a:solidFill>
              </a14:hiddenFill>
            </a:ext>
          </a:extLst>
        </p:spPr>
      </p:pic>
      <p:sp>
        <p:nvSpPr>
          <p:cNvPr id="211970" name="Rectangle 2"/>
          <p:cNvSpPr>
            <a:spLocks noGrp="1" noChangeArrowheads="1"/>
          </p:cNvSpPr>
          <p:nvPr>
            <p:ph type="title"/>
          </p:nvPr>
        </p:nvSpPr>
        <p:spPr>
          <a:xfrm>
            <a:off x="381000" y="304800"/>
            <a:ext cx="7772400" cy="838200"/>
          </a:xfrm>
        </p:spPr>
        <p:txBody>
          <a:bodyPr/>
          <a:lstStyle/>
          <a:p>
            <a:r>
              <a:rPr lang="en-US">
                <a:effectLst>
                  <a:outerShdw blurRad="38100" dist="38100" dir="2700000" algn="tl">
                    <a:srgbClr val="C0C0C0"/>
                  </a:outerShdw>
                </a:effectLst>
                <a:latin typeface="Georgia" pitchFamily="18" charset="0"/>
              </a:rPr>
              <a:t>Stress</a:t>
            </a:r>
          </a:p>
        </p:txBody>
      </p:sp>
      <p:sp>
        <p:nvSpPr>
          <p:cNvPr id="211972" name="Rectangle 4"/>
          <p:cNvSpPr>
            <a:spLocks noChangeArrowheads="1"/>
          </p:cNvSpPr>
          <p:nvPr/>
        </p:nvSpPr>
        <p:spPr bwMode="auto">
          <a:xfrm>
            <a:off x="-381000" y="1752600"/>
            <a:ext cx="8001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a:lnSpc>
                <a:spcPct val="110000"/>
              </a:lnSpc>
              <a:spcBef>
                <a:spcPct val="40000"/>
              </a:spcBef>
              <a:buClr>
                <a:schemeClr val="accent2"/>
              </a:buClr>
            </a:pPr>
            <a:r>
              <a:rPr kumimoji="1" lang="en-US" sz="1800" baseline="0">
                <a:effectLst>
                  <a:outerShdw blurRad="38100" dist="38100" dir="2700000" algn="tl">
                    <a:srgbClr val="C0C0C0"/>
                  </a:outerShdw>
                </a:effectLst>
              </a:rPr>
              <a:t>Has the student been picked on or bullied at school?</a:t>
            </a:r>
          </a:p>
          <a:p>
            <a:pPr marL="742950" lvl="1" indent="-285750">
              <a:lnSpc>
                <a:spcPct val="110000"/>
              </a:lnSpc>
              <a:spcBef>
                <a:spcPct val="40000"/>
              </a:spcBef>
              <a:buClr>
                <a:schemeClr val="accent2"/>
              </a:buClr>
            </a:pPr>
            <a:r>
              <a:rPr kumimoji="1" lang="en-US" sz="1800" baseline="0">
                <a:solidFill>
                  <a:schemeClr val="tx1"/>
                </a:solidFill>
                <a:effectLst>
                  <a:outerShdw blurRad="38100" dist="38100" dir="2700000" algn="tl">
                    <a:srgbClr val="C0C0C0"/>
                  </a:outerShdw>
                </a:effectLst>
              </a:rPr>
              <a:t>Is lack of money or resources causing stress?</a:t>
            </a:r>
          </a:p>
          <a:p>
            <a:pPr marL="742950" lvl="1" indent="-285750">
              <a:lnSpc>
                <a:spcPct val="110000"/>
              </a:lnSpc>
              <a:spcBef>
                <a:spcPct val="40000"/>
              </a:spcBef>
              <a:buClr>
                <a:schemeClr val="accent2"/>
              </a:buClr>
            </a:pPr>
            <a:r>
              <a:rPr kumimoji="1" lang="en-US" sz="1800" baseline="0">
                <a:solidFill>
                  <a:schemeClr val="tx1"/>
                </a:solidFill>
                <a:effectLst>
                  <a:outerShdw blurRad="38100" dist="38100" dir="2700000" algn="tl">
                    <a:srgbClr val="C0C0C0"/>
                  </a:outerShdw>
                </a:effectLst>
              </a:rPr>
              <a:t>Is the student sad or depressed most of the time?</a:t>
            </a:r>
          </a:p>
          <a:p>
            <a:pPr marL="742950" lvl="1" indent="-285750">
              <a:lnSpc>
                <a:spcPct val="110000"/>
              </a:lnSpc>
              <a:spcBef>
                <a:spcPct val="40000"/>
              </a:spcBef>
              <a:buClr>
                <a:schemeClr val="accent2"/>
              </a:buClr>
            </a:pPr>
            <a:r>
              <a:rPr kumimoji="1" lang="en-US" sz="1800" baseline="0">
                <a:solidFill>
                  <a:schemeClr val="tx1"/>
                </a:solidFill>
                <a:effectLst>
                  <a:outerShdw blurRad="38100" dist="38100" dir="2700000" algn="tl">
                    <a:srgbClr val="C0C0C0"/>
                  </a:outerShdw>
                </a:effectLst>
              </a:rPr>
              <a:t>Is there a recent loss of a loved one?</a:t>
            </a:r>
          </a:p>
          <a:p>
            <a:pPr marL="742950" lvl="1" indent="-285750">
              <a:lnSpc>
                <a:spcPct val="110000"/>
              </a:lnSpc>
              <a:spcBef>
                <a:spcPct val="40000"/>
              </a:spcBef>
              <a:buClr>
                <a:schemeClr val="accent2"/>
              </a:buClr>
            </a:pPr>
            <a:r>
              <a:rPr kumimoji="1" lang="en-US" sz="1800" baseline="0">
                <a:solidFill>
                  <a:schemeClr val="tx1"/>
                </a:solidFill>
                <a:effectLst>
                  <a:outerShdw blurRad="38100" dist="38100" dir="2700000" algn="tl">
                    <a:srgbClr val="C0C0C0"/>
                  </a:outerShdw>
                </a:effectLst>
              </a:rPr>
              <a:t>Is the student alienated?</a:t>
            </a:r>
          </a:p>
          <a:p>
            <a:pPr marL="742950" lvl="1" indent="-285750">
              <a:lnSpc>
                <a:spcPct val="110000"/>
              </a:lnSpc>
              <a:spcBef>
                <a:spcPct val="40000"/>
              </a:spcBef>
              <a:buClr>
                <a:schemeClr val="accent2"/>
              </a:buClr>
            </a:pPr>
            <a:r>
              <a:rPr kumimoji="1" lang="en-US" sz="1800" baseline="0">
                <a:effectLst>
                  <a:outerShdw blurRad="38100" dist="38100" dir="2700000" algn="tl">
                    <a:srgbClr val="C0C0C0"/>
                  </a:outerShdw>
                </a:effectLst>
              </a:rPr>
              <a:t>Has the student been abused?</a:t>
            </a:r>
            <a:endParaRPr kumimoji="1" lang="en-US" sz="1800" baseline="0">
              <a:solidFill>
                <a:schemeClr val="tx1"/>
              </a:solidFill>
              <a:effectLst>
                <a:outerShdw blurRad="38100" dist="38100" dir="2700000" algn="tl">
                  <a:srgbClr val="C0C0C0"/>
                </a:outerShdw>
              </a:effectLst>
            </a:endParaRPr>
          </a:p>
          <a:p>
            <a:pPr marL="742950" lvl="1" indent="-285750">
              <a:lnSpc>
                <a:spcPct val="110000"/>
              </a:lnSpc>
              <a:spcBef>
                <a:spcPct val="40000"/>
              </a:spcBef>
              <a:buClr>
                <a:schemeClr val="accent2"/>
              </a:buClr>
            </a:pPr>
            <a:r>
              <a:rPr kumimoji="1" lang="en-US" sz="1800" baseline="0">
                <a:solidFill>
                  <a:schemeClr val="tx1"/>
                </a:solidFill>
                <a:effectLst>
                  <a:outerShdw blurRad="38100" dist="38100" dir="2700000" algn="tl">
                    <a:srgbClr val="C0C0C0"/>
                  </a:outerShdw>
                </a:effectLst>
              </a:rPr>
              <a:t>Is the student involved in the school community?</a:t>
            </a:r>
          </a:p>
          <a:p>
            <a:pPr marL="742950" lvl="1" indent="-285750">
              <a:lnSpc>
                <a:spcPct val="110000"/>
              </a:lnSpc>
              <a:spcBef>
                <a:spcPct val="40000"/>
              </a:spcBef>
              <a:buClr>
                <a:schemeClr val="accent2"/>
              </a:buClr>
            </a:pPr>
            <a:r>
              <a:rPr kumimoji="1" lang="en-US" sz="1800" baseline="0">
                <a:effectLst>
                  <a:outerShdw blurRad="38100" dist="38100" dir="2700000" algn="tl">
                    <a:srgbClr val="C0C0C0"/>
                  </a:outerShdw>
                </a:effectLst>
              </a:rPr>
              <a:t>Is the student experiencing thoughts of death?</a:t>
            </a:r>
          </a:p>
          <a:p>
            <a:pPr marL="742950" lvl="1" indent="-285750">
              <a:lnSpc>
                <a:spcPct val="110000"/>
              </a:lnSpc>
              <a:spcBef>
                <a:spcPct val="40000"/>
              </a:spcBef>
              <a:buClr>
                <a:schemeClr val="accent2"/>
              </a:buClr>
            </a:pPr>
            <a:r>
              <a:rPr kumimoji="1" lang="en-US" sz="1800" baseline="0">
                <a:solidFill>
                  <a:schemeClr val="tx1"/>
                </a:solidFill>
                <a:effectLst>
                  <a:outerShdw blurRad="38100" dist="38100" dir="2700000" algn="tl">
                    <a:srgbClr val="C0C0C0"/>
                  </a:outerShdw>
                </a:effectLst>
              </a:rPr>
              <a:t>How is the student’s health? </a:t>
            </a:r>
          </a:p>
          <a:p>
            <a:pPr marL="742950" lvl="1" indent="-285750">
              <a:lnSpc>
                <a:spcPct val="110000"/>
              </a:lnSpc>
              <a:spcBef>
                <a:spcPct val="40000"/>
              </a:spcBef>
              <a:buClr>
                <a:schemeClr val="accent2"/>
              </a:buClr>
            </a:pPr>
            <a:r>
              <a:rPr kumimoji="1" lang="en-US" sz="1800" baseline="0">
                <a:solidFill>
                  <a:schemeClr val="tx1"/>
                </a:solidFill>
                <a:effectLst>
                  <a:outerShdw blurRad="38100" dist="38100" dir="2700000" algn="tl">
                    <a:srgbClr val="C0C0C0"/>
                  </a:outerShdw>
                </a:effectLst>
              </a:rPr>
              <a:t>Are family matters a source of stress?</a:t>
            </a:r>
          </a:p>
          <a:p>
            <a:pPr marL="742950" lvl="1" indent="-285750">
              <a:lnSpc>
                <a:spcPct val="110000"/>
              </a:lnSpc>
              <a:spcBef>
                <a:spcPct val="40000"/>
              </a:spcBef>
              <a:buClr>
                <a:schemeClr val="accent2"/>
              </a:buClr>
            </a:pPr>
            <a:r>
              <a:rPr kumimoji="1" lang="en-US" sz="1800" baseline="0">
                <a:solidFill>
                  <a:schemeClr val="tx1"/>
                </a:solidFill>
                <a:effectLst>
                  <a:outerShdw blurRad="38100" dist="38100" dir="2700000" algn="tl">
                    <a:srgbClr val="C0C0C0"/>
                  </a:outerShdw>
                </a:effectLst>
              </a:rPr>
              <a:t>Is school the source of stress?</a:t>
            </a:r>
            <a:endParaRPr kumimoji="1" lang="en-US" sz="1600" baseline="0">
              <a:solidFill>
                <a:schemeClr val="tx1"/>
              </a:solidFill>
              <a:effectLst>
                <a:outerShdw blurRad="38100" dist="38100" dir="2700000" algn="tl">
                  <a:srgbClr val="C0C0C0"/>
                </a:outerShdw>
              </a:effectLst>
            </a:endParaRPr>
          </a:p>
        </p:txBody>
      </p:sp>
      <p:sp>
        <p:nvSpPr>
          <p:cNvPr id="211980" name="_s1032"/>
          <p:cNvSpPr>
            <a:spLocks noChangeArrowheads="1" noTextEdit="1"/>
          </p:cNvSpPr>
          <p:nvPr/>
        </p:nvSpPr>
        <p:spPr bwMode="auto">
          <a:xfrm>
            <a:off x="4572000" y="5638800"/>
            <a:ext cx="1543050" cy="1547813"/>
          </a:xfrm>
          <a:prstGeom prst="ellipse">
            <a:avLst/>
          </a:prstGeom>
          <a:solidFill>
            <a:schemeClr val="folHlink">
              <a:alpha val="50000"/>
            </a:schemeClr>
          </a:solidFill>
          <a:ln w="4699">
            <a:solidFill>
              <a:srgbClr val="FFCC00"/>
            </a:solidFill>
            <a:round/>
            <a:headEnd/>
            <a:tailEnd/>
          </a:ln>
        </p:spPr>
        <p:txBody>
          <a:bodyPr anchor="ctr"/>
          <a:lstStyle/>
          <a:p>
            <a:endParaRPr lang="en-US"/>
          </a:p>
        </p:txBody>
      </p:sp>
      <p:sp>
        <p:nvSpPr>
          <p:cNvPr id="211981" name="Rectangle 13"/>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dirty="0">
                <a:solidFill>
                  <a:schemeClr val="tx2"/>
                </a:solidFill>
                <a:effectLst>
                  <a:outerShdw blurRad="38100" dist="38100" dir="2700000" algn="tl">
                    <a:srgbClr val="C0C0C0"/>
                  </a:outerShdw>
                </a:effectLst>
                <a:latin typeface="Georgia" pitchFamily="18" charset="0"/>
              </a:rPr>
              <a:t>reduces resilience and is commonly associated with acts of violence</a:t>
            </a:r>
            <a:r>
              <a:rPr kumimoji="1" lang="en-US" sz="3600" baseline="0" dirty="0">
                <a:solidFill>
                  <a:schemeClr val="tx2"/>
                </a:solidFill>
                <a:effectLst>
                  <a:outerShdw blurRad="38100" dist="38100" dir="2700000" algn="tl">
                    <a:srgbClr val="C0C0C0"/>
                  </a:outerShdw>
                </a:effectLst>
                <a:latin typeface="Georgia" pitchFamily="18" charset="0"/>
              </a:rPr>
              <a:t> </a:t>
            </a:r>
          </a:p>
        </p:txBody>
      </p:sp>
      <p:sp>
        <p:nvSpPr>
          <p:cNvPr id="211982" name="Rectangle 14"/>
          <p:cNvSpPr>
            <a:spLocks noChangeArrowheads="1"/>
          </p:cNvSpPr>
          <p:nvPr/>
        </p:nvSpPr>
        <p:spPr bwMode="auto">
          <a:xfrm>
            <a:off x="204788" y="6613525"/>
            <a:ext cx="8939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iterate type="lt">
                                    <p:tmPct val="5000"/>
                                  </p:iterate>
                                  <p:childTnLst>
                                    <p:set>
                                      <p:cBhvr>
                                        <p:cTn id="6" dur="1" fill="hold">
                                          <p:stCondLst>
                                            <p:cond delay="0"/>
                                          </p:stCondLst>
                                        </p:cTn>
                                        <p:tgtEl>
                                          <p:spTgt spid="211970"/>
                                        </p:tgtEl>
                                        <p:attrNameLst>
                                          <p:attrName>style.visibility</p:attrName>
                                        </p:attrNameLst>
                                      </p:cBhvr>
                                      <p:to>
                                        <p:strVal val="visible"/>
                                      </p:to>
                                    </p:set>
                                    <p:animEffect transition="in" filter="dissolve">
                                      <p:cBhvr>
                                        <p:cTn id="7" dur="500"/>
                                        <p:tgtEl>
                                          <p:spTgt spid="211970"/>
                                        </p:tgtEl>
                                      </p:cBhvr>
                                    </p:animEffect>
                                  </p:childTnLst>
                                </p:cTn>
                              </p:par>
                              <p:par>
                                <p:cTn id="8" presetID="9" presetClass="entr" presetSubtype="0" fill="hold" nodeType="withEffect">
                                  <p:stCondLst>
                                    <p:cond delay="0"/>
                                  </p:stCondLst>
                                  <p:iterate type="wd">
                                    <p:tmPct val="5000"/>
                                  </p:iterate>
                                  <p:childTnLst>
                                    <p:set>
                                      <p:cBhvr>
                                        <p:cTn id="9" dur="1" fill="hold">
                                          <p:stCondLst>
                                            <p:cond delay="0"/>
                                          </p:stCondLst>
                                        </p:cTn>
                                        <p:tgtEl>
                                          <p:spTgt spid="211981"/>
                                        </p:tgtEl>
                                        <p:attrNameLst>
                                          <p:attrName>style.visibility</p:attrName>
                                        </p:attrNameLst>
                                      </p:cBhvr>
                                      <p:to>
                                        <p:strVal val="visible"/>
                                      </p:to>
                                    </p:set>
                                    <p:animEffect transition="in" filter="dissolve">
                                      <p:cBhvr>
                                        <p:cTn id="10" dur="500"/>
                                        <p:tgtEl>
                                          <p:spTgt spid="211981"/>
                                        </p:tgtEl>
                                      </p:cBhvr>
                                    </p:animEffect>
                                  </p:childTnLst>
                                </p:cTn>
                              </p:par>
                            </p:childTnLst>
                          </p:cTn>
                        </p:par>
                        <p:par>
                          <p:cTn id="11" fill="hold" nodeType="afterGroup">
                            <p:stCondLst>
                              <p:cond delay="750"/>
                            </p:stCondLst>
                            <p:childTnLst>
                              <p:par>
                                <p:cTn id="12" presetID="9" presetClass="entr" presetSubtype="0" fill="hold" grpId="0" nodeType="afterEffect">
                                  <p:stCondLst>
                                    <p:cond delay="0"/>
                                  </p:stCondLst>
                                  <p:iterate type="wd">
                                    <p:tmPct val="5000"/>
                                  </p:iterate>
                                  <p:childTnLst>
                                    <p:set>
                                      <p:cBhvr>
                                        <p:cTn id="13" dur="1" fill="hold">
                                          <p:stCondLst>
                                            <p:cond delay="0"/>
                                          </p:stCondLst>
                                        </p:cTn>
                                        <p:tgtEl>
                                          <p:spTgt spid="211972">
                                            <p:txEl>
                                              <p:pRg st="0" end="0"/>
                                            </p:txEl>
                                          </p:spTgt>
                                        </p:tgtEl>
                                        <p:attrNameLst>
                                          <p:attrName>style.visibility</p:attrName>
                                        </p:attrNameLst>
                                      </p:cBhvr>
                                      <p:to>
                                        <p:strVal val="visible"/>
                                      </p:to>
                                    </p:set>
                                    <p:animEffect transition="in" filter="dissolve">
                                      <p:cBhvr>
                                        <p:cTn id="14" dur="500"/>
                                        <p:tgtEl>
                                          <p:spTgt spid="211972">
                                            <p:txEl>
                                              <p:pRg st="0" end="0"/>
                                            </p:txEl>
                                          </p:spTgt>
                                        </p:tgtEl>
                                      </p:cBhvr>
                                    </p:animEffect>
                                  </p:childTnLst>
                                </p:cTn>
                              </p:par>
                            </p:childTnLst>
                          </p:cTn>
                        </p:par>
                        <p:par>
                          <p:cTn id="15" fill="hold" nodeType="afterGroup">
                            <p:stCondLst>
                              <p:cond delay="1500"/>
                            </p:stCondLst>
                            <p:childTnLst>
                              <p:par>
                                <p:cTn id="16" presetID="9" presetClass="entr" presetSubtype="0" fill="hold" grpId="0" nodeType="afterEffect">
                                  <p:stCondLst>
                                    <p:cond delay="0"/>
                                  </p:stCondLst>
                                  <p:iterate type="wd">
                                    <p:tmPct val="5000"/>
                                  </p:iterate>
                                  <p:childTnLst>
                                    <p:set>
                                      <p:cBhvr>
                                        <p:cTn id="17" dur="1" fill="hold">
                                          <p:stCondLst>
                                            <p:cond delay="0"/>
                                          </p:stCondLst>
                                        </p:cTn>
                                        <p:tgtEl>
                                          <p:spTgt spid="211972">
                                            <p:txEl>
                                              <p:pRg st="1" end="1"/>
                                            </p:txEl>
                                          </p:spTgt>
                                        </p:tgtEl>
                                        <p:attrNameLst>
                                          <p:attrName>style.visibility</p:attrName>
                                        </p:attrNameLst>
                                      </p:cBhvr>
                                      <p:to>
                                        <p:strVal val="visible"/>
                                      </p:to>
                                    </p:set>
                                    <p:animEffect transition="in" filter="dissolve">
                                      <p:cBhvr>
                                        <p:cTn id="18" dur="500"/>
                                        <p:tgtEl>
                                          <p:spTgt spid="211972">
                                            <p:txEl>
                                              <p:pRg st="1" end="1"/>
                                            </p:txEl>
                                          </p:spTgt>
                                        </p:tgtEl>
                                      </p:cBhvr>
                                    </p:animEffect>
                                  </p:childTnLst>
                                </p:cTn>
                              </p:par>
                            </p:childTnLst>
                          </p:cTn>
                        </p:par>
                        <p:par>
                          <p:cTn id="19" fill="hold" nodeType="afterGroup">
                            <p:stCondLst>
                              <p:cond delay="2200"/>
                            </p:stCondLst>
                            <p:childTnLst>
                              <p:par>
                                <p:cTn id="20" presetID="9" presetClass="entr" presetSubtype="0" fill="hold" grpId="0" nodeType="afterEffect">
                                  <p:stCondLst>
                                    <p:cond delay="1000"/>
                                  </p:stCondLst>
                                  <p:iterate type="wd">
                                    <p:tmPct val="5000"/>
                                  </p:iterate>
                                  <p:childTnLst>
                                    <p:set>
                                      <p:cBhvr>
                                        <p:cTn id="21" dur="1" fill="hold">
                                          <p:stCondLst>
                                            <p:cond delay="0"/>
                                          </p:stCondLst>
                                        </p:cTn>
                                        <p:tgtEl>
                                          <p:spTgt spid="211972">
                                            <p:txEl>
                                              <p:pRg st="2" end="2"/>
                                            </p:txEl>
                                          </p:spTgt>
                                        </p:tgtEl>
                                        <p:attrNameLst>
                                          <p:attrName>style.visibility</p:attrName>
                                        </p:attrNameLst>
                                      </p:cBhvr>
                                      <p:to>
                                        <p:strVal val="visible"/>
                                      </p:to>
                                    </p:set>
                                    <p:animEffect transition="in" filter="dissolve">
                                      <p:cBhvr>
                                        <p:cTn id="22" dur="500"/>
                                        <p:tgtEl>
                                          <p:spTgt spid="211972">
                                            <p:txEl>
                                              <p:pRg st="2" end="2"/>
                                            </p:txEl>
                                          </p:spTgt>
                                        </p:tgtEl>
                                      </p:cBhvr>
                                    </p:animEffect>
                                  </p:childTnLst>
                                </p:cTn>
                              </p:par>
                            </p:childTnLst>
                          </p:cTn>
                        </p:par>
                        <p:par>
                          <p:cTn id="23" fill="hold" nodeType="afterGroup">
                            <p:stCondLst>
                              <p:cond delay="3950"/>
                            </p:stCondLst>
                            <p:childTnLst>
                              <p:par>
                                <p:cTn id="24" presetID="9" presetClass="entr" presetSubtype="0" fill="hold" grpId="0" nodeType="afterEffect">
                                  <p:stCondLst>
                                    <p:cond delay="0"/>
                                  </p:stCondLst>
                                  <p:iterate type="wd">
                                    <p:tmPct val="5000"/>
                                  </p:iterate>
                                  <p:childTnLst>
                                    <p:set>
                                      <p:cBhvr>
                                        <p:cTn id="25" dur="1" fill="hold">
                                          <p:stCondLst>
                                            <p:cond delay="0"/>
                                          </p:stCondLst>
                                        </p:cTn>
                                        <p:tgtEl>
                                          <p:spTgt spid="211972">
                                            <p:txEl>
                                              <p:pRg st="3" end="3"/>
                                            </p:txEl>
                                          </p:spTgt>
                                        </p:tgtEl>
                                        <p:attrNameLst>
                                          <p:attrName>style.visibility</p:attrName>
                                        </p:attrNameLst>
                                      </p:cBhvr>
                                      <p:to>
                                        <p:strVal val="visible"/>
                                      </p:to>
                                    </p:set>
                                    <p:animEffect transition="in" filter="dissolve">
                                      <p:cBhvr>
                                        <p:cTn id="26" dur="500"/>
                                        <p:tgtEl>
                                          <p:spTgt spid="211972">
                                            <p:txEl>
                                              <p:pRg st="3" end="3"/>
                                            </p:txEl>
                                          </p:spTgt>
                                        </p:tgtEl>
                                      </p:cBhvr>
                                    </p:animEffect>
                                  </p:childTnLst>
                                </p:cTn>
                              </p:par>
                            </p:childTnLst>
                          </p:cTn>
                        </p:par>
                        <p:par>
                          <p:cTn id="27" fill="hold" nodeType="afterGroup">
                            <p:stCondLst>
                              <p:cond delay="4675"/>
                            </p:stCondLst>
                            <p:childTnLst>
                              <p:par>
                                <p:cTn id="28" presetID="9" presetClass="entr" presetSubtype="0" fill="hold" grpId="0" nodeType="afterEffect">
                                  <p:stCondLst>
                                    <p:cond delay="1000"/>
                                  </p:stCondLst>
                                  <p:iterate type="wd">
                                    <p:tmPct val="5000"/>
                                  </p:iterate>
                                  <p:childTnLst>
                                    <p:set>
                                      <p:cBhvr>
                                        <p:cTn id="29" dur="1" fill="hold">
                                          <p:stCondLst>
                                            <p:cond delay="0"/>
                                          </p:stCondLst>
                                        </p:cTn>
                                        <p:tgtEl>
                                          <p:spTgt spid="211972">
                                            <p:txEl>
                                              <p:pRg st="4" end="4"/>
                                            </p:txEl>
                                          </p:spTgt>
                                        </p:tgtEl>
                                        <p:attrNameLst>
                                          <p:attrName>style.visibility</p:attrName>
                                        </p:attrNameLst>
                                      </p:cBhvr>
                                      <p:to>
                                        <p:strVal val="visible"/>
                                      </p:to>
                                    </p:set>
                                    <p:animEffect transition="in" filter="dissolve">
                                      <p:cBhvr>
                                        <p:cTn id="30" dur="500"/>
                                        <p:tgtEl>
                                          <p:spTgt spid="211972">
                                            <p:txEl>
                                              <p:pRg st="4" end="4"/>
                                            </p:txEl>
                                          </p:spTgt>
                                        </p:tgtEl>
                                      </p:cBhvr>
                                    </p:animEffect>
                                  </p:childTnLst>
                                </p:cTn>
                              </p:par>
                            </p:childTnLst>
                          </p:cTn>
                        </p:par>
                        <p:par>
                          <p:cTn id="31" fill="hold" nodeType="afterGroup">
                            <p:stCondLst>
                              <p:cond delay="6275"/>
                            </p:stCondLst>
                            <p:childTnLst>
                              <p:par>
                                <p:cTn id="32" presetID="9" presetClass="entr" presetSubtype="0" fill="hold" grpId="0" nodeType="afterEffect">
                                  <p:stCondLst>
                                    <p:cond delay="0"/>
                                  </p:stCondLst>
                                  <p:iterate type="wd">
                                    <p:tmPct val="5000"/>
                                  </p:iterate>
                                  <p:childTnLst>
                                    <p:set>
                                      <p:cBhvr>
                                        <p:cTn id="33" dur="1" fill="hold">
                                          <p:stCondLst>
                                            <p:cond delay="0"/>
                                          </p:stCondLst>
                                        </p:cTn>
                                        <p:tgtEl>
                                          <p:spTgt spid="211972">
                                            <p:txEl>
                                              <p:pRg st="5" end="5"/>
                                            </p:txEl>
                                          </p:spTgt>
                                        </p:tgtEl>
                                        <p:attrNameLst>
                                          <p:attrName>style.visibility</p:attrName>
                                        </p:attrNameLst>
                                      </p:cBhvr>
                                      <p:to>
                                        <p:strVal val="visible"/>
                                      </p:to>
                                    </p:set>
                                    <p:animEffect transition="in" filter="dissolve">
                                      <p:cBhvr>
                                        <p:cTn id="34" dur="500"/>
                                        <p:tgtEl>
                                          <p:spTgt spid="211972">
                                            <p:txEl>
                                              <p:pRg st="5" end="5"/>
                                            </p:txEl>
                                          </p:spTgt>
                                        </p:tgtEl>
                                      </p:cBhvr>
                                    </p:animEffect>
                                  </p:childTnLst>
                                </p:cTn>
                              </p:par>
                            </p:childTnLst>
                          </p:cTn>
                        </p:par>
                        <p:par>
                          <p:cTn id="35" fill="hold" nodeType="afterGroup">
                            <p:stCondLst>
                              <p:cond delay="6900"/>
                            </p:stCondLst>
                            <p:childTnLst>
                              <p:par>
                                <p:cTn id="36" presetID="9" presetClass="entr" presetSubtype="0" fill="hold" grpId="0" nodeType="afterEffect">
                                  <p:stCondLst>
                                    <p:cond delay="1000"/>
                                  </p:stCondLst>
                                  <p:iterate type="wd">
                                    <p:tmPct val="5000"/>
                                  </p:iterate>
                                  <p:childTnLst>
                                    <p:set>
                                      <p:cBhvr>
                                        <p:cTn id="37" dur="1" fill="hold">
                                          <p:stCondLst>
                                            <p:cond delay="0"/>
                                          </p:stCondLst>
                                        </p:cTn>
                                        <p:tgtEl>
                                          <p:spTgt spid="211972">
                                            <p:txEl>
                                              <p:pRg st="6" end="6"/>
                                            </p:txEl>
                                          </p:spTgt>
                                        </p:tgtEl>
                                        <p:attrNameLst>
                                          <p:attrName>style.visibility</p:attrName>
                                        </p:attrNameLst>
                                      </p:cBhvr>
                                      <p:to>
                                        <p:strVal val="visible"/>
                                      </p:to>
                                    </p:set>
                                    <p:animEffect transition="in" filter="dissolve">
                                      <p:cBhvr>
                                        <p:cTn id="38" dur="500"/>
                                        <p:tgtEl>
                                          <p:spTgt spid="211972">
                                            <p:txEl>
                                              <p:pRg st="6" end="6"/>
                                            </p:txEl>
                                          </p:spTgt>
                                        </p:tgtEl>
                                      </p:cBhvr>
                                    </p:animEffect>
                                  </p:childTnLst>
                                </p:cTn>
                              </p:par>
                            </p:childTnLst>
                          </p:cTn>
                        </p:par>
                        <p:par>
                          <p:cTn id="39" fill="hold" nodeType="afterGroup">
                            <p:stCondLst>
                              <p:cond delay="8600"/>
                            </p:stCondLst>
                            <p:childTnLst>
                              <p:par>
                                <p:cTn id="40" presetID="9" presetClass="entr" presetSubtype="0" fill="hold" grpId="0" nodeType="afterEffect">
                                  <p:stCondLst>
                                    <p:cond delay="0"/>
                                  </p:stCondLst>
                                  <p:iterate type="wd">
                                    <p:tmPct val="5000"/>
                                  </p:iterate>
                                  <p:childTnLst>
                                    <p:set>
                                      <p:cBhvr>
                                        <p:cTn id="41" dur="1" fill="hold">
                                          <p:stCondLst>
                                            <p:cond delay="0"/>
                                          </p:stCondLst>
                                        </p:cTn>
                                        <p:tgtEl>
                                          <p:spTgt spid="211972">
                                            <p:txEl>
                                              <p:pRg st="7" end="7"/>
                                            </p:txEl>
                                          </p:spTgt>
                                        </p:tgtEl>
                                        <p:attrNameLst>
                                          <p:attrName>style.visibility</p:attrName>
                                        </p:attrNameLst>
                                      </p:cBhvr>
                                      <p:to>
                                        <p:strVal val="visible"/>
                                      </p:to>
                                    </p:set>
                                    <p:animEffect transition="in" filter="dissolve">
                                      <p:cBhvr>
                                        <p:cTn id="42" dur="500"/>
                                        <p:tgtEl>
                                          <p:spTgt spid="211972">
                                            <p:txEl>
                                              <p:pRg st="7" end="7"/>
                                            </p:txEl>
                                          </p:spTgt>
                                        </p:tgtEl>
                                      </p:cBhvr>
                                    </p:animEffect>
                                  </p:childTnLst>
                                </p:cTn>
                              </p:par>
                            </p:childTnLst>
                          </p:cTn>
                        </p:par>
                        <p:par>
                          <p:cTn id="43" fill="hold" nodeType="afterGroup">
                            <p:stCondLst>
                              <p:cond delay="9275"/>
                            </p:stCondLst>
                            <p:childTnLst>
                              <p:par>
                                <p:cTn id="44" presetID="9" presetClass="entr" presetSubtype="0" fill="hold" grpId="0" nodeType="afterEffect">
                                  <p:stCondLst>
                                    <p:cond delay="1000"/>
                                  </p:stCondLst>
                                  <p:iterate type="wd">
                                    <p:tmPct val="5000"/>
                                  </p:iterate>
                                  <p:childTnLst>
                                    <p:set>
                                      <p:cBhvr>
                                        <p:cTn id="45" dur="1" fill="hold">
                                          <p:stCondLst>
                                            <p:cond delay="0"/>
                                          </p:stCondLst>
                                        </p:cTn>
                                        <p:tgtEl>
                                          <p:spTgt spid="211972">
                                            <p:txEl>
                                              <p:pRg st="8" end="8"/>
                                            </p:txEl>
                                          </p:spTgt>
                                        </p:tgtEl>
                                        <p:attrNameLst>
                                          <p:attrName>style.visibility</p:attrName>
                                        </p:attrNameLst>
                                      </p:cBhvr>
                                      <p:to>
                                        <p:strVal val="visible"/>
                                      </p:to>
                                    </p:set>
                                    <p:animEffect transition="in" filter="dissolve">
                                      <p:cBhvr>
                                        <p:cTn id="46" dur="500"/>
                                        <p:tgtEl>
                                          <p:spTgt spid="211972">
                                            <p:txEl>
                                              <p:pRg st="8" end="8"/>
                                            </p:txEl>
                                          </p:spTgt>
                                        </p:tgtEl>
                                      </p:cBhvr>
                                    </p:animEffect>
                                  </p:childTnLst>
                                </p:cTn>
                              </p:par>
                            </p:childTnLst>
                          </p:cTn>
                        </p:par>
                        <p:par>
                          <p:cTn id="47" fill="hold" nodeType="afterGroup">
                            <p:stCondLst>
                              <p:cond delay="10925"/>
                            </p:stCondLst>
                            <p:childTnLst>
                              <p:par>
                                <p:cTn id="48" presetID="9" presetClass="entr" presetSubtype="0" fill="hold" grpId="0" nodeType="afterEffect">
                                  <p:stCondLst>
                                    <p:cond delay="0"/>
                                  </p:stCondLst>
                                  <p:iterate type="wd">
                                    <p:tmPct val="5000"/>
                                  </p:iterate>
                                  <p:childTnLst>
                                    <p:set>
                                      <p:cBhvr>
                                        <p:cTn id="49" dur="1" fill="hold">
                                          <p:stCondLst>
                                            <p:cond delay="0"/>
                                          </p:stCondLst>
                                        </p:cTn>
                                        <p:tgtEl>
                                          <p:spTgt spid="211972">
                                            <p:txEl>
                                              <p:pRg st="9" end="9"/>
                                            </p:txEl>
                                          </p:spTgt>
                                        </p:tgtEl>
                                        <p:attrNameLst>
                                          <p:attrName>style.visibility</p:attrName>
                                        </p:attrNameLst>
                                      </p:cBhvr>
                                      <p:to>
                                        <p:strVal val="visible"/>
                                      </p:to>
                                    </p:set>
                                    <p:animEffect transition="in" filter="dissolve">
                                      <p:cBhvr>
                                        <p:cTn id="50" dur="500"/>
                                        <p:tgtEl>
                                          <p:spTgt spid="211972">
                                            <p:txEl>
                                              <p:pRg st="9" end="9"/>
                                            </p:txEl>
                                          </p:spTgt>
                                        </p:tgtEl>
                                      </p:cBhvr>
                                    </p:animEffect>
                                  </p:childTnLst>
                                </p:cTn>
                              </p:par>
                            </p:childTnLst>
                          </p:cTn>
                        </p:par>
                        <p:par>
                          <p:cTn id="51" fill="hold" nodeType="afterGroup">
                            <p:stCondLst>
                              <p:cond delay="11600"/>
                            </p:stCondLst>
                            <p:childTnLst>
                              <p:par>
                                <p:cTn id="52" presetID="9" presetClass="entr" presetSubtype="0" fill="hold" grpId="0" nodeType="afterEffect">
                                  <p:stCondLst>
                                    <p:cond delay="0"/>
                                  </p:stCondLst>
                                  <p:iterate type="wd">
                                    <p:tmPct val="5000"/>
                                  </p:iterate>
                                  <p:childTnLst>
                                    <p:set>
                                      <p:cBhvr>
                                        <p:cTn id="53" dur="1" fill="hold">
                                          <p:stCondLst>
                                            <p:cond delay="0"/>
                                          </p:stCondLst>
                                        </p:cTn>
                                        <p:tgtEl>
                                          <p:spTgt spid="211972">
                                            <p:txEl>
                                              <p:pRg st="10" end="10"/>
                                            </p:txEl>
                                          </p:spTgt>
                                        </p:tgtEl>
                                        <p:attrNameLst>
                                          <p:attrName>style.visibility</p:attrName>
                                        </p:attrNameLst>
                                      </p:cBhvr>
                                      <p:to>
                                        <p:strVal val="visible"/>
                                      </p:to>
                                    </p:set>
                                    <p:animEffect transition="in" filter="dissolve">
                                      <p:cBhvr>
                                        <p:cTn id="54" dur="500"/>
                                        <p:tgtEl>
                                          <p:spTgt spid="21197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1"/>
      <p:bldP spid="21197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Grp="1" noChangeArrowheads="1"/>
          </p:cNvSpPr>
          <p:nvPr>
            <p:ph type="title"/>
          </p:nvPr>
        </p:nvSpPr>
        <p:spPr>
          <a:xfrm>
            <a:off x="381000" y="381000"/>
            <a:ext cx="7772400" cy="838200"/>
          </a:xfrm>
        </p:spPr>
        <p:txBody>
          <a:bodyPr/>
          <a:lstStyle/>
          <a:p>
            <a:r>
              <a:rPr lang="en-US">
                <a:effectLst>
                  <a:outerShdw blurRad="38100" dist="38100" dir="2700000" algn="tl">
                    <a:srgbClr val="C0C0C0"/>
                  </a:outerShdw>
                </a:effectLst>
                <a:latin typeface="Georgia" pitchFamily="18" charset="0"/>
              </a:rPr>
              <a:t>Victimization </a:t>
            </a:r>
            <a:r>
              <a:rPr lang="en-US" sz="2000">
                <a:effectLst>
                  <a:outerShdw blurRad="38100" dist="38100" dir="2700000" algn="tl">
                    <a:srgbClr val="C0C0C0"/>
                  </a:outerShdw>
                </a:effectLst>
                <a:latin typeface="Georgia" pitchFamily="18" charset="0"/>
              </a:rPr>
              <a:t>can take several forms</a:t>
            </a:r>
          </a:p>
        </p:txBody>
      </p:sp>
      <p:sp>
        <p:nvSpPr>
          <p:cNvPr id="299012" name="Rectangle 4"/>
          <p:cNvSpPr>
            <a:spLocks noGrp="1" noChangeArrowheads="1"/>
          </p:cNvSpPr>
          <p:nvPr>
            <p:ph type="body" idx="1"/>
          </p:nvPr>
        </p:nvSpPr>
        <p:spPr>
          <a:xfrm>
            <a:off x="381000" y="1066800"/>
            <a:ext cx="4953000" cy="457200"/>
          </a:xfrm>
        </p:spPr>
        <p:txBody>
          <a:bodyPr/>
          <a:lstStyle/>
          <a:p>
            <a:pPr>
              <a:lnSpc>
                <a:spcPct val="80000"/>
              </a:lnSpc>
              <a:spcBef>
                <a:spcPct val="0"/>
              </a:spcBef>
              <a:buFontTx/>
              <a:buNone/>
            </a:pPr>
            <a:endParaRPr lang="en-US" sz="1800">
              <a:solidFill>
                <a:schemeClr val="tx2"/>
              </a:solidFill>
              <a:effectLst>
                <a:outerShdw blurRad="38100" dist="38100" dir="2700000" algn="tl">
                  <a:srgbClr val="C0C0C0"/>
                </a:outerShdw>
              </a:effectLst>
              <a:latin typeface="Georgia" pitchFamily="18" charset="0"/>
            </a:endParaRPr>
          </a:p>
          <a:p>
            <a:pPr>
              <a:lnSpc>
                <a:spcPct val="80000"/>
              </a:lnSpc>
              <a:spcBef>
                <a:spcPct val="0"/>
              </a:spcBef>
              <a:buFontTx/>
              <a:buNone/>
            </a:pPr>
            <a:endParaRPr lang="en-US" sz="1800">
              <a:effectLst>
                <a:outerShdw blurRad="38100" dist="38100" dir="2700000" algn="tl">
                  <a:srgbClr val="C0C0C0"/>
                </a:outerShdw>
              </a:effectLst>
            </a:endParaRPr>
          </a:p>
          <a:p>
            <a:pPr>
              <a:lnSpc>
                <a:spcPct val="80000"/>
              </a:lnSpc>
              <a:spcBef>
                <a:spcPct val="0"/>
              </a:spcBef>
              <a:buFontTx/>
              <a:buNone/>
            </a:pPr>
            <a:endParaRPr lang="en-US" sz="1800">
              <a:effectLst>
                <a:outerShdw blurRad="38100" dist="38100" dir="2700000" algn="tl">
                  <a:srgbClr val="C0C0C0"/>
                </a:outerShdw>
              </a:effectLst>
            </a:endParaRPr>
          </a:p>
          <a:p>
            <a:pPr>
              <a:lnSpc>
                <a:spcPct val="80000"/>
              </a:lnSpc>
              <a:spcBef>
                <a:spcPct val="0"/>
              </a:spcBef>
              <a:spcAft>
                <a:spcPct val="150000"/>
              </a:spcAft>
              <a:buFontTx/>
              <a:buChar char="•"/>
            </a:pPr>
            <a:endParaRPr lang="en-US" sz="1800"/>
          </a:p>
          <a:p>
            <a:pPr>
              <a:lnSpc>
                <a:spcPct val="80000"/>
              </a:lnSpc>
              <a:spcBef>
                <a:spcPct val="0"/>
              </a:spcBef>
              <a:spcAft>
                <a:spcPct val="150000"/>
              </a:spcAft>
              <a:buFontTx/>
              <a:buChar char="•"/>
            </a:pPr>
            <a:endParaRPr lang="en-US" sz="1800"/>
          </a:p>
          <a:p>
            <a:pPr>
              <a:lnSpc>
                <a:spcPct val="80000"/>
              </a:lnSpc>
              <a:spcBef>
                <a:spcPct val="0"/>
              </a:spcBef>
              <a:spcAft>
                <a:spcPct val="150000"/>
              </a:spcAft>
              <a:buFontTx/>
              <a:buChar char="•"/>
            </a:pPr>
            <a:endParaRPr lang="en-US" sz="1800"/>
          </a:p>
        </p:txBody>
      </p:sp>
      <p:sp>
        <p:nvSpPr>
          <p:cNvPr id="299013" name="Text Box 5"/>
          <p:cNvSpPr txBox="1">
            <a:spLocks noChangeArrowheads="1"/>
          </p:cNvSpPr>
          <p:nvPr/>
        </p:nvSpPr>
        <p:spPr bwMode="auto">
          <a:xfrm>
            <a:off x="0" y="640080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200" baseline="0">
                <a:solidFill>
                  <a:schemeClr val="accent2"/>
                </a:solidFill>
                <a:effectLst>
                  <a:outerShdw blurRad="38100" dist="38100" dir="2700000" algn="tl">
                    <a:srgbClr val="C0C0C0"/>
                  </a:outerShdw>
                </a:effectLst>
              </a:rPr>
              <a:t>                                                                                                                    </a:t>
            </a:r>
            <a:endParaRPr lang="en-US" sz="1200" baseline="0">
              <a:solidFill>
                <a:schemeClr val="tx2"/>
              </a:solidFill>
              <a:effectLst>
                <a:outerShdw blurRad="38100" dist="38100" dir="2700000" algn="tl">
                  <a:srgbClr val="C0C0C0"/>
                </a:outerShdw>
              </a:effectLst>
            </a:endParaRPr>
          </a:p>
        </p:txBody>
      </p:sp>
      <p:sp>
        <p:nvSpPr>
          <p:cNvPr id="299014" name="_s1030"/>
          <p:cNvSpPr>
            <a:spLocks noChangeArrowheads="1" noTextEdit="1"/>
          </p:cNvSpPr>
          <p:nvPr/>
        </p:nvSpPr>
        <p:spPr bwMode="auto">
          <a:xfrm>
            <a:off x="7467600" y="5867400"/>
            <a:ext cx="1543050" cy="1547813"/>
          </a:xfrm>
          <a:prstGeom prst="ellipse">
            <a:avLst/>
          </a:prstGeom>
          <a:solidFill>
            <a:srgbClr val="FF9900">
              <a:alpha val="50000"/>
            </a:srgbClr>
          </a:solidFill>
          <a:ln w="4699">
            <a:solidFill>
              <a:srgbClr val="FF9900"/>
            </a:solidFill>
            <a:round/>
            <a:headEnd/>
            <a:tailEnd/>
          </a:ln>
        </p:spPr>
        <p:txBody>
          <a:bodyPr anchor="ctr"/>
          <a:lstStyle/>
          <a:p>
            <a:endParaRPr lang="en-US"/>
          </a:p>
        </p:txBody>
      </p:sp>
      <p:sp>
        <p:nvSpPr>
          <p:cNvPr id="299015" name="Rectangle 7"/>
          <p:cNvSpPr>
            <a:spLocks noChangeArrowheads="1"/>
          </p:cNvSpPr>
          <p:nvPr/>
        </p:nvSpPr>
        <p:spPr bwMode="auto">
          <a:xfrm>
            <a:off x="4572000" y="914400"/>
            <a:ext cx="4343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Aft>
                <a:spcPct val="20000"/>
              </a:spcAft>
              <a:buClr>
                <a:schemeClr val="accent2"/>
              </a:buClr>
            </a:pPr>
            <a:endParaRPr kumimoji="1" lang="en-US" sz="1800" baseline="0">
              <a:solidFill>
                <a:schemeClr val="tx1"/>
              </a:solidFill>
              <a:effectLst>
                <a:outerShdw blurRad="38100" dist="38100" dir="2700000" algn="tl">
                  <a:srgbClr val="C0C0C0"/>
                </a:outerShdw>
              </a:effectLst>
            </a:endParaRPr>
          </a:p>
        </p:txBody>
      </p:sp>
      <p:sp>
        <p:nvSpPr>
          <p:cNvPr id="299019" name="Rectangle 11"/>
          <p:cNvSpPr>
            <a:spLocks noChangeArrowheads="1"/>
          </p:cNvSpPr>
          <p:nvPr/>
        </p:nvSpPr>
        <p:spPr bwMode="auto">
          <a:xfrm>
            <a:off x="304800" y="1752600"/>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Aft>
                <a:spcPct val="20000"/>
              </a:spcAft>
              <a:buClr>
                <a:schemeClr val="accent2"/>
              </a:buClr>
            </a:pPr>
            <a:r>
              <a:rPr kumimoji="1" lang="en-US" sz="1800" baseline="0">
                <a:solidFill>
                  <a:srgbClr val="0000FF"/>
                </a:solidFill>
                <a:effectLst>
                  <a:outerShdw blurRad="38100" dist="38100" dir="2700000" algn="tl">
                    <a:srgbClr val="C0C0C0"/>
                  </a:outerShdw>
                </a:effectLst>
              </a:rPr>
              <a:t>physical</a:t>
            </a:r>
          </a:p>
        </p:txBody>
      </p:sp>
      <p:sp>
        <p:nvSpPr>
          <p:cNvPr id="299020" name="Rectangle 12"/>
          <p:cNvSpPr>
            <a:spLocks noChangeArrowheads="1"/>
          </p:cNvSpPr>
          <p:nvPr/>
        </p:nvSpPr>
        <p:spPr bwMode="auto">
          <a:xfrm>
            <a:off x="4267200" y="1752600"/>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Aft>
                <a:spcPct val="20000"/>
              </a:spcAft>
              <a:buClr>
                <a:schemeClr val="accent2"/>
              </a:buClr>
            </a:pPr>
            <a:r>
              <a:rPr kumimoji="1" lang="en-US" sz="1800" baseline="0">
                <a:solidFill>
                  <a:srgbClr val="0000FF"/>
                </a:solidFill>
                <a:effectLst>
                  <a:outerShdw blurRad="38100" dist="38100" dir="2700000" algn="tl">
                    <a:srgbClr val="C0C0C0"/>
                  </a:outerShdw>
                </a:effectLst>
              </a:rPr>
              <a:t>emotional</a:t>
            </a:r>
          </a:p>
        </p:txBody>
      </p:sp>
      <p:sp>
        <p:nvSpPr>
          <p:cNvPr id="299021" name="Rectangle 13"/>
          <p:cNvSpPr>
            <a:spLocks noChangeArrowheads="1"/>
          </p:cNvSpPr>
          <p:nvPr/>
        </p:nvSpPr>
        <p:spPr bwMode="auto">
          <a:xfrm>
            <a:off x="2362200" y="1752600"/>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Aft>
                <a:spcPct val="20000"/>
              </a:spcAft>
              <a:buClr>
                <a:schemeClr val="accent2"/>
              </a:buClr>
            </a:pPr>
            <a:r>
              <a:rPr kumimoji="1" lang="en-US" sz="1800" baseline="0">
                <a:solidFill>
                  <a:srgbClr val="0000FF"/>
                </a:solidFill>
                <a:effectLst>
                  <a:outerShdw blurRad="38100" dist="38100" dir="2700000" algn="tl">
                    <a:srgbClr val="C0C0C0"/>
                  </a:outerShdw>
                </a:effectLst>
              </a:rPr>
              <a:t>sexual</a:t>
            </a:r>
          </a:p>
        </p:txBody>
      </p:sp>
      <p:sp>
        <p:nvSpPr>
          <p:cNvPr id="299022" name="Rectangle 14"/>
          <p:cNvSpPr>
            <a:spLocks noChangeArrowheads="1"/>
          </p:cNvSpPr>
          <p:nvPr/>
        </p:nvSpPr>
        <p:spPr bwMode="auto">
          <a:xfrm>
            <a:off x="6477000" y="1752600"/>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Aft>
                <a:spcPct val="20000"/>
              </a:spcAft>
              <a:buClr>
                <a:schemeClr val="accent2"/>
              </a:buClr>
            </a:pPr>
            <a:r>
              <a:rPr kumimoji="1" lang="en-US" sz="1800" baseline="0">
                <a:solidFill>
                  <a:srgbClr val="0000FF"/>
                </a:solidFill>
                <a:effectLst>
                  <a:outerShdw blurRad="38100" dist="38100" dir="2700000" algn="tl">
                    <a:srgbClr val="C0C0C0"/>
                  </a:outerShdw>
                </a:effectLst>
              </a:rPr>
              <a:t>peer</a:t>
            </a:r>
          </a:p>
        </p:txBody>
      </p:sp>
      <p:sp>
        <p:nvSpPr>
          <p:cNvPr id="299023" name="Rectangle 15"/>
          <p:cNvSpPr>
            <a:spLocks noChangeArrowheads="1"/>
          </p:cNvSpPr>
          <p:nvPr/>
        </p:nvSpPr>
        <p:spPr bwMode="auto">
          <a:xfrm>
            <a:off x="3962400" y="2514600"/>
            <a:ext cx="5181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buClr>
                <a:schemeClr val="accent2"/>
              </a:buClr>
              <a:buFontTx/>
              <a:buNone/>
            </a:pPr>
            <a:r>
              <a:rPr kumimoji="1" lang="en-US" sz="1800" baseline="0">
                <a:solidFill>
                  <a:schemeClr val="tx2"/>
                </a:solidFill>
                <a:effectLst>
                  <a:outerShdw blurRad="38100" dist="38100" dir="2700000" algn="tl">
                    <a:srgbClr val="C0C0C0"/>
                  </a:outerShdw>
                </a:effectLst>
              </a:rPr>
              <a:t>Peer victimization, also known as bullying, refers </a:t>
            </a:r>
          </a:p>
          <a:p>
            <a:pPr marL="342900" indent="-342900">
              <a:lnSpc>
                <a:spcPct val="80000"/>
              </a:lnSpc>
              <a:buClr>
                <a:schemeClr val="accent2"/>
              </a:buClr>
              <a:buFontTx/>
              <a:buNone/>
            </a:pPr>
            <a:r>
              <a:rPr kumimoji="1" lang="en-US" sz="1800" baseline="0">
                <a:solidFill>
                  <a:schemeClr val="tx2"/>
                </a:solidFill>
                <a:effectLst>
                  <a:outerShdw blurRad="38100" dist="38100" dir="2700000" algn="tl">
                    <a:srgbClr val="C0C0C0"/>
                  </a:outerShdw>
                </a:effectLst>
              </a:rPr>
              <a:t>to repeated, unprovoked, harmful physical or </a:t>
            </a:r>
          </a:p>
          <a:p>
            <a:pPr marL="342900" indent="-342900">
              <a:lnSpc>
                <a:spcPct val="80000"/>
              </a:lnSpc>
              <a:buClr>
                <a:schemeClr val="accent2"/>
              </a:buClr>
              <a:buFontTx/>
              <a:buNone/>
            </a:pPr>
            <a:r>
              <a:rPr kumimoji="1" lang="en-US" sz="1800" baseline="0">
                <a:solidFill>
                  <a:schemeClr val="tx2"/>
                </a:solidFill>
                <a:effectLst>
                  <a:outerShdw blurRad="38100" dist="38100" dir="2700000" algn="tl">
                    <a:srgbClr val="C0C0C0"/>
                  </a:outerShdw>
                </a:effectLst>
              </a:rPr>
              <a:t>psychological actions by one or more individuals </a:t>
            </a:r>
          </a:p>
          <a:p>
            <a:pPr marL="342900" indent="-342900">
              <a:lnSpc>
                <a:spcPct val="80000"/>
              </a:lnSpc>
              <a:buClr>
                <a:schemeClr val="accent2"/>
              </a:buClr>
              <a:buFontTx/>
              <a:buNone/>
            </a:pPr>
            <a:r>
              <a:rPr kumimoji="1" lang="en-US" sz="1800" baseline="0">
                <a:solidFill>
                  <a:schemeClr val="tx2"/>
                </a:solidFill>
                <a:effectLst>
                  <a:outerShdw blurRad="38100" dist="38100" dir="2700000" algn="tl">
                    <a:srgbClr val="C0C0C0"/>
                  </a:outerShdw>
                </a:effectLst>
              </a:rPr>
              <a:t>against another. Bullying includes:</a:t>
            </a:r>
          </a:p>
          <a:p>
            <a:pPr marL="342900" indent="-342900">
              <a:lnSpc>
                <a:spcPct val="80000"/>
              </a:lnSpc>
              <a:buClr>
                <a:schemeClr val="accent2"/>
              </a:buClr>
              <a:buFontTx/>
              <a:buNone/>
            </a:pPr>
            <a:endParaRPr kumimoji="1" lang="en-US" sz="1800" baseline="0">
              <a:solidFill>
                <a:schemeClr val="tx2"/>
              </a:solidFill>
              <a:effectLst>
                <a:outerShdw blurRad="38100" dist="38100" dir="2700000" algn="tl">
                  <a:srgbClr val="C0C0C0"/>
                </a:outerShdw>
              </a:effectLst>
            </a:endParaRPr>
          </a:p>
          <a:p>
            <a:pPr marL="342900" indent="-342900">
              <a:lnSpc>
                <a:spcPct val="80000"/>
              </a:lnSpc>
              <a:buClr>
                <a:schemeClr val="accent2"/>
              </a:buClr>
              <a:buFontTx/>
              <a:buNone/>
            </a:pPr>
            <a:endParaRPr kumimoji="1" lang="en-US" sz="1800" baseline="0">
              <a:solidFill>
                <a:schemeClr val="tx1"/>
              </a:solidFill>
              <a:effectLst>
                <a:outerShdw blurRad="38100" dist="38100" dir="2700000" algn="tl">
                  <a:srgbClr val="C0C0C0"/>
                </a:outerShdw>
              </a:effectLst>
            </a:endParaRPr>
          </a:p>
          <a:p>
            <a:pPr marL="342900" indent="-342900">
              <a:lnSpc>
                <a:spcPct val="80000"/>
              </a:lnSpc>
              <a:spcAft>
                <a:spcPct val="150000"/>
              </a:spcAft>
              <a:buClr>
                <a:schemeClr val="accent2"/>
              </a:buClr>
            </a:pPr>
            <a:endParaRPr kumimoji="1" lang="en-US" sz="1800" baseline="0">
              <a:solidFill>
                <a:schemeClr val="tx1"/>
              </a:solidFill>
              <a:effectLst/>
            </a:endParaRPr>
          </a:p>
        </p:txBody>
      </p:sp>
      <p:sp>
        <p:nvSpPr>
          <p:cNvPr id="299024" name="Rectangle 16"/>
          <p:cNvSpPr>
            <a:spLocks noChangeArrowheads="1"/>
          </p:cNvSpPr>
          <p:nvPr/>
        </p:nvSpPr>
        <p:spPr bwMode="auto">
          <a:xfrm>
            <a:off x="3810000" y="3886200"/>
            <a:ext cx="3429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Aft>
                <a:spcPct val="50000"/>
              </a:spcAft>
              <a:buClr>
                <a:schemeClr val="accent2"/>
              </a:buClr>
            </a:pPr>
            <a:r>
              <a:rPr kumimoji="1" lang="en-US" sz="1800" baseline="0">
                <a:solidFill>
                  <a:schemeClr val="tx1"/>
                </a:solidFill>
                <a:effectLst>
                  <a:outerShdw blurRad="38100" dist="38100" dir="2700000" algn="tl">
                    <a:srgbClr val="C0C0C0"/>
                  </a:outerShdw>
                </a:effectLst>
              </a:rPr>
              <a:t>hitting</a:t>
            </a:r>
          </a:p>
          <a:p>
            <a:pPr marL="342900" indent="-342900">
              <a:lnSpc>
                <a:spcPct val="100000"/>
              </a:lnSpc>
              <a:spcAft>
                <a:spcPct val="50000"/>
              </a:spcAft>
              <a:buClr>
                <a:schemeClr val="accent2"/>
              </a:buClr>
            </a:pPr>
            <a:r>
              <a:rPr kumimoji="1" lang="en-US" sz="1800" baseline="0">
                <a:solidFill>
                  <a:schemeClr val="tx1"/>
                </a:solidFill>
                <a:effectLst>
                  <a:outerShdw blurRad="38100" dist="38100" dir="2700000" algn="tl">
                    <a:srgbClr val="C0C0C0"/>
                  </a:outerShdw>
                </a:effectLst>
              </a:rPr>
              <a:t>kicking</a:t>
            </a:r>
          </a:p>
          <a:p>
            <a:pPr marL="342900" indent="-342900">
              <a:lnSpc>
                <a:spcPct val="100000"/>
              </a:lnSpc>
              <a:spcAft>
                <a:spcPct val="50000"/>
              </a:spcAft>
              <a:buClr>
                <a:schemeClr val="accent2"/>
              </a:buClr>
            </a:pPr>
            <a:r>
              <a:rPr kumimoji="1" lang="en-US" sz="1800" baseline="0">
                <a:solidFill>
                  <a:schemeClr val="tx1"/>
                </a:solidFill>
                <a:effectLst>
                  <a:outerShdw blurRad="38100" dist="38100" dir="2700000" algn="tl">
                    <a:srgbClr val="C0C0C0"/>
                  </a:outerShdw>
                </a:effectLst>
              </a:rPr>
              <a:t>pushing</a:t>
            </a:r>
          </a:p>
          <a:p>
            <a:pPr marL="342900" indent="-342900">
              <a:lnSpc>
                <a:spcPct val="100000"/>
              </a:lnSpc>
              <a:spcAft>
                <a:spcPct val="50000"/>
              </a:spcAft>
              <a:buClr>
                <a:schemeClr val="accent2"/>
              </a:buClr>
            </a:pPr>
            <a:r>
              <a:rPr kumimoji="1" lang="en-US" sz="1800" baseline="0">
                <a:solidFill>
                  <a:schemeClr val="tx1"/>
                </a:solidFill>
                <a:effectLst>
                  <a:outerShdw blurRad="38100" dist="38100" dir="2700000" algn="tl">
                    <a:srgbClr val="C0C0C0"/>
                  </a:outerShdw>
                </a:effectLst>
              </a:rPr>
              <a:t>making threats</a:t>
            </a:r>
          </a:p>
          <a:p>
            <a:pPr marL="342900" indent="-342900">
              <a:lnSpc>
                <a:spcPct val="100000"/>
              </a:lnSpc>
              <a:spcAft>
                <a:spcPct val="50000"/>
              </a:spcAft>
              <a:buClr>
                <a:schemeClr val="accent2"/>
              </a:buClr>
            </a:pPr>
            <a:r>
              <a:rPr kumimoji="1" lang="en-US" sz="1800" baseline="0">
                <a:solidFill>
                  <a:schemeClr val="tx1"/>
                </a:solidFill>
                <a:effectLst>
                  <a:outerShdw blurRad="38100" dist="38100" dir="2700000" algn="tl">
                    <a:srgbClr val="C0C0C0"/>
                  </a:outerShdw>
                </a:effectLst>
              </a:rPr>
              <a:t>peer rejection and exclusion</a:t>
            </a:r>
          </a:p>
          <a:p>
            <a:pPr marL="342900" indent="-342900">
              <a:lnSpc>
                <a:spcPct val="100000"/>
              </a:lnSpc>
              <a:spcAft>
                <a:spcPct val="50000"/>
              </a:spcAft>
              <a:buClr>
                <a:schemeClr val="accent2"/>
              </a:buClr>
            </a:pPr>
            <a:r>
              <a:rPr kumimoji="1" lang="en-US" sz="1800" baseline="0">
                <a:solidFill>
                  <a:schemeClr val="tx1"/>
                </a:solidFill>
                <a:effectLst>
                  <a:outerShdw blurRad="38100" dist="38100" dir="2700000" algn="tl">
                    <a:srgbClr val="C0C0C0"/>
                  </a:outerShdw>
                </a:effectLst>
              </a:rPr>
              <a:t>Cyber-bullying</a:t>
            </a:r>
          </a:p>
        </p:txBody>
      </p:sp>
      <p:sp>
        <p:nvSpPr>
          <p:cNvPr id="299025" name="Rectangle 17"/>
          <p:cNvSpPr>
            <a:spLocks noChangeArrowheads="1"/>
          </p:cNvSpPr>
          <p:nvPr/>
        </p:nvSpPr>
        <p:spPr bwMode="auto">
          <a:xfrm>
            <a:off x="6781800" y="3886200"/>
            <a:ext cx="19812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Aft>
                <a:spcPct val="50000"/>
              </a:spcAft>
              <a:buClr>
                <a:schemeClr val="accent2"/>
              </a:buClr>
            </a:pPr>
            <a:r>
              <a:rPr kumimoji="1" lang="en-US" sz="1800" baseline="0">
                <a:solidFill>
                  <a:schemeClr val="tx1"/>
                </a:solidFill>
                <a:effectLst>
                  <a:outerShdw blurRad="38100" dist="38100" dir="2700000" algn="tl">
                    <a:srgbClr val="C0C0C0"/>
                  </a:outerShdw>
                </a:effectLst>
              </a:rPr>
              <a:t>intimidating</a:t>
            </a:r>
          </a:p>
          <a:p>
            <a:pPr marL="342900" indent="-342900">
              <a:lnSpc>
                <a:spcPct val="100000"/>
              </a:lnSpc>
              <a:spcAft>
                <a:spcPct val="50000"/>
              </a:spcAft>
              <a:buClr>
                <a:schemeClr val="accent2"/>
              </a:buClr>
            </a:pPr>
            <a:r>
              <a:rPr kumimoji="1" lang="en-US" sz="1800" baseline="0">
                <a:solidFill>
                  <a:schemeClr val="tx1"/>
                </a:solidFill>
                <a:effectLst>
                  <a:outerShdw blurRad="38100" dist="38100" dir="2700000" algn="tl">
                    <a:srgbClr val="C0C0C0"/>
                  </a:outerShdw>
                </a:effectLst>
              </a:rPr>
              <a:t>name-calling</a:t>
            </a:r>
          </a:p>
          <a:p>
            <a:pPr marL="342900" indent="-342900">
              <a:lnSpc>
                <a:spcPct val="100000"/>
              </a:lnSpc>
              <a:spcAft>
                <a:spcPct val="50000"/>
              </a:spcAft>
              <a:buClr>
                <a:schemeClr val="accent2"/>
              </a:buClr>
            </a:pPr>
            <a:r>
              <a:rPr kumimoji="1" lang="en-US" sz="1800" baseline="0">
                <a:solidFill>
                  <a:schemeClr val="tx1"/>
                </a:solidFill>
                <a:effectLst>
                  <a:outerShdw blurRad="38100" dist="38100" dir="2700000" algn="tl">
                    <a:srgbClr val="C0C0C0"/>
                  </a:outerShdw>
                </a:effectLst>
              </a:rPr>
              <a:t>teasing</a:t>
            </a:r>
          </a:p>
          <a:p>
            <a:pPr marL="342900" indent="-342900">
              <a:lnSpc>
                <a:spcPct val="100000"/>
              </a:lnSpc>
              <a:spcAft>
                <a:spcPct val="50000"/>
              </a:spcAft>
              <a:buClr>
                <a:schemeClr val="accent2"/>
              </a:buClr>
            </a:pPr>
            <a:r>
              <a:rPr kumimoji="1" lang="en-US" sz="1800" baseline="0">
                <a:solidFill>
                  <a:schemeClr val="tx1"/>
                </a:solidFill>
                <a:effectLst>
                  <a:outerShdw blurRad="38100" dist="38100" dir="2700000" algn="tl">
                    <a:srgbClr val="C0C0C0"/>
                  </a:outerShdw>
                </a:effectLst>
              </a:rPr>
              <a:t>taunting</a:t>
            </a:r>
          </a:p>
        </p:txBody>
      </p:sp>
      <p:pic>
        <p:nvPicPr>
          <p:cNvPr id="299026" name="Picture 18" descr="goth 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3475038"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9011"/>
                                        </p:tgtEl>
                                        <p:attrNameLst>
                                          <p:attrName>style.visibility</p:attrName>
                                        </p:attrNameLst>
                                      </p:cBhvr>
                                      <p:to>
                                        <p:strVal val="visible"/>
                                      </p:to>
                                    </p:set>
                                    <p:animEffect transition="in" filter="dissolve">
                                      <p:cBhvr>
                                        <p:cTn id="7" dur="500"/>
                                        <p:tgtEl>
                                          <p:spTgt spid="29901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iterate type="wd">
                                    <p:tmPct val="10000"/>
                                  </p:iterate>
                                  <p:childTnLst>
                                    <p:set>
                                      <p:cBhvr>
                                        <p:cTn id="10" dur="1" fill="hold">
                                          <p:stCondLst>
                                            <p:cond delay="0"/>
                                          </p:stCondLst>
                                        </p:cTn>
                                        <p:tgtEl>
                                          <p:spTgt spid="299019">
                                            <p:txEl>
                                              <p:pRg st="0" end="0"/>
                                            </p:txEl>
                                          </p:spTgt>
                                        </p:tgtEl>
                                        <p:attrNameLst>
                                          <p:attrName>style.visibility</p:attrName>
                                        </p:attrNameLst>
                                      </p:cBhvr>
                                      <p:to>
                                        <p:strVal val="visible"/>
                                      </p:to>
                                    </p:set>
                                    <p:animEffect transition="in" filter="dissolve">
                                      <p:cBhvr>
                                        <p:cTn id="11" dur="500"/>
                                        <p:tgtEl>
                                          <p:spTgt spid="299019">
                                            <p:txEl>
                                              <p:pRg st="0" end="0"/>
                                            </p:txEl>
                                          </p:spTgt>
                                        </p:tgtEl>
                                      </p:cBhvr>
                                    </p:animEffect>
                                  </p:childTnLst>
                                </p:cTn>
                              </p:par>
                              <p:par>
                                <p:cTn id="12" presetID="9" presetClass="entr" presetSubtype="0" fill="hold" grpId="0" nodeType="withEffect">
                                  <p:stCondLst>
                                    <p:cond delay="0"/>
                                  </p:stCondLst>
                                  <p:iterate type="wd">
                                    <p:tmPct val="10000"/>
                                  </p:iterate>
                                  <p:childTnLst>
                                    <p:set>
                                      <p:cBhvr>
                                        <p:cTn id="13" dur="1" fill="hold">
                                          <p:stCondLst>
                                            <p:cond delay="0"/>
                                          </p:stCondLst>
                                        </p:cTn>
                                        <p:tgtEl>
                                          <p:spTgt spid="299021">
                                            <p:txEl>
                                              <p:pRg st="0" end="0"/>
                                            </p:txEl>
                                          </p:spTgt>
                                        </p:tgtEl>
                                        <p:attrNameLst>
                                          <p:attrName>style.visibility</p:attrName>
                                        </p:attrNameLst>
                                      </p:cBhvr>
                                      <p:to>
                                        <p:strVal val="visible"/>
                                      </p:to>
                                    </p:set>
                                    <p:animEffect transition="in" filter="dissolve">
                                      <p:cBhvr>
                                        <p:cTn id="14" dur="500"/>
                                        <p:tgtEl>
                                          <p:spTgt spid="299021">
                                            <p:txEl>
                                              <p:pRg st="0" end="0"/>
                                            </p:txEl>
                                          </p:spTgt>
                                        </p:tgtEl>
                                      </p:cBhvr>
                                    </p:animEffect>
                                  </p:childTnLst>
                                </p:cTn>
                              </p:par>
                              <p:par>
                                <p:cTn id="15" presetID="9" presetClass="entr" presetSubtype="0" fill="hold" grpId="0" nodeType="withEffect">
                                  <p:stCondLst>
                                    <p:cond delay="0"/>
                                  </p:stCondLst>
                                  <p:iterate type="wd">
                                    <p:tmPct val="10000"/>
                                  </p:iterate>
                                  <p:childTnLst>
                                    <p:set>
                                      <p:cBhvr>
                                        <p:cTn id="16" dur="1" fill="hold">
                                          <p:stCondLst>
                                            <p:cond delay="0"/>
                                          </p:stCondLst>
                                        </p:cTn>
                                        <p:tgtEl>
                                          <p:spTgt spid="299020">
                                            <p:txEl>
                                              <p:pRg st="0" end="0"/>
                                            </p:txEl>
                                          </p:spTgt>
                                        </p:tgtEl>
                                        <p:attrNameLst>
                                          <p:attrName>style.visibility</p:attrName>
                                        </p:attrNameLst>
                                      </p:cBhvr>
                                      <p:to>
                                        <p:strVal val="visible"/>
                                      </p:to>
                                    </p:set>
                                    <p:animEffect transition="in" filter="dissolve">
                                      <p:cBhvr>
                                        <p:cTn id="17" dur="500"/>
                                        <p:tgtEl>
                                          <p:spTgt spid="299020">
                                            <p:txEl>
                                              <p:pRg st="0" end="0"/>
                                            </p:txEl>
                                          </p:spTgt>
                                        </p:tgtEl>
                                      </p:cBhvr>
                                    </p:animEffect>
                                  </p:childTnLst>
                                </p:cTn>
                              </p:par>
                              <p:par>
                                <p:cTn id="18" presetID="9" presetClass="entr" presetSubtype="0" fill="hold" grpId="0" nodeType="withEffect">
                                  <p:stCondLst>
                                    <p:cond delay="0"/>
                                  </p:stCondLst>
                                  <p:iterate type="wd">
                                    <p:tmPct val="10000"/>
                                  </p:iterate>
                                  <p:childTnLst>
                                    <p:set>
                                      <p:cBhvr>
                                        <p:cTn id="19" dur="1" fill="hold">
                                          <p:stCondLst>
                                            <p:cond delay="0"/>
                                          </p:stCondLst>
                                        </p:cTn>
                                        <p:tgtEl>
                                          <p:spTgt spid="299022">
                                            <p:txEl>
                                              <p:pRg st="0" end="0"/>
                                            </p:txEl>
                                          </p:spTgt>
                                        </p:tgtEl>
                                        <p:attrNameLst>
                                          <p:attrName>style.visibility</p:attrName>
                                        </p:attrNameLst>
                                      </p:cBhvr>
                                      <p:to>
                                        <p:strVal val="visible"/>
                                      </p:to>
                                    </p:set>
                                    <p:animEffect transition="in" filter="dissolve">
                                      <p:cBhvr>
                                        <p:cTn id="20" dur="500"/>
                                        <p:tgtEl>
                                          <p:spTgt spid="299022">
                                            <p:txEl>
                                              <p:pRg st="0" end="0"/>
                                            </p:txEl>
                                          </p:spTgt>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iterate type="wd">
                                    <p:tmPct val="5000"/>
                                  </p:iterate>
                                  <p:childTnLst>
                                    <p:set>
                                      <p:cBhvr>
                                        <p:cTn id="23" dur="1" fill="hold">
                                          <p:stCondLst>
                                            <p:cond delay="0"/>
                                          </p:stCondLst>
                                        </p:cTn>
                                        <p:tgtEl>
                                          <p:spTgt spid="299023">
                                            <p:txEl>
                                              <p:pRg st="0" end="0"/>
                                            </p:txEl>
                                          </p:spTgt>
                                        </p:tgtEl>
                                        <p:attrNameLst>
                                          <p:attrName>style.visibility</p:attrName>
                                        </p:attrNameLst>
                                      </p:cBhvr>
                                      <p:to>
                                        <p:strVal val="visible"/>
                                      </p:to>
                                    </p:set>
                                    <p:animEffect transition="in" filter="dissolve">
                                      <p:cBhvr>
                                        <p:cTn id="24" dur="500"/>
                                        <p:tgtEl>
                                          <p:spTgt spid="299023">
                                            <p:txEl>
                                              <p:pRg st="0" end="0"/>
                                            </p:txEl>
                                          </p:spTgt>
                                        </p:tgtEl>
                                      </p:cBhvr>
                                    </p:animEffect>
                                  </p:childTnLst>
                                </p:cTn>
                              </p:par>
                              <p:par>
                                <p:cTn id="25" presetID="9" presetClass="entr" presetSubtype="0" fill="hold" grpId="0" nodeType="withEffect">
                                  <p:stCondLst>
                                    <p:cond delay="0"/>
                                  </p:stCondLst>
                                  <p:iterate type="wd">
                                    <p:tmPct val="5000"/>
                                  </p:iterate>
                                  <p:childTnLst>
                                    <p:set>
                                      <p:cBhvr>
                                        <p:cTn id="26" dur="1" fill="hold">
                                          <p:stCondLst>
                                            <p:cond delay="0"/>
                                          </p:stCondLst>
                                        </p:cTn>
                                        <p:tgtEl>
                                          <p:spTgt spid="299023">
                                            <p:txEl>
                                              <p:pRg st="1" end="1"/>
                                            </p:txEl>
                                          </p:spTgt>
                                        </p:tgtEl>
                                        <p:attrNameLst>
                                          <p:attrName>style.visibility</p:attrName>
                                        </p:attrNameLst>
                                      </p:cBhvr>
                                      <p:to>
                                        <p:strVal val="visible"/>
                                      </p:to>
                                    </p:set>
                                    <p:animEffect transition="in" filter="dissolve">
                                      <p:cBhvr>
                                        <p:cTn id="27" dur="500"/>
                                        <p:tgtEl>
                                          <p:spTgt spid="299023">
                                            <p:txEl>
                                              <p:pRg st="1" end="1"/>
                                            </p:txEl>
                                          </p:spTgt>
                                        </p:tgtEl>
                                      </p:cBhvr>
                                    </p:animEffect>
                                  </p:childTnLst>
                                </p:cTn>
                              </p:par>
                              <p:par>
                                <p:cTn id="28" presetID="9" presetClass="entr" presetSubtype="0" fill="hold" grpId="0" nodeType="withEffect">
                                  <p:stCondLst>
                                    <p:cond delay="0"/>
                                  </p:stCondLst>
                                  <p:iterate type="wd">
                                    <p:tmPct val="5000"/>
                                  </p:iterate>
                                  <p:childTnLst>
                                    <p:set>
                                      <p:cBhvr>
                                        <p:cTn id="29" dur="1" fill="hold">
                                          <p:stCondLst>
                                            <p:cond delay="0"/>
                                          </p:stCondLst>
                                        </p:cTn>
                                        <p:tgtEl>
                                          <p:spTgt spid="299023">
                                            <p:txEl>
                                              <p:pRg st="2" end="2"/>
                                            </p:txEl>
                                          </p:spTgt>
                                        </p:tgtEl>
                                        <p:attrNameLst>
                                          <p:attrName>style.visibility</p:attrName>
                                        </p:attrNameLst>
                                      </p:cBhvr>
                                      <p:to>
                                        <p:strVal val="visible"/>
                                      </p:to>
                                    </p:set>
                                    <p:animEffect transition="in" filter="dissolve">
                                      <p:cBhvr>
                                        <p:cTn id="30" dur="500"/>
                                        <p:tgtEl>
                                          <p:spTgt spid="299023">
                                            <p:txEl>
                                              <p:pRg st="2" end="2"/>
                                            </p:txEl>
                                          </p:spTgt>
                                        </p:tgtEl>
                                      </p:cBhvr>
                                    </p:animEffect>
                                  </p:childTnLst>
                                </p:cTn>
                              </p:par>
                              <p:par>
                                <p:cTn id="31" presetID="9" presetClass="entr" presetSubtype="0" fill="hold" grpId="0" nodeType="withEffect">
                                  <p:stCondLst>
                                    <p:cond delay="0"/>
                                  </p:stCondLst>
                                  <p:iterate type="wd">
                                    <p:tmPct val="5000"/>
                                  </p:iterate>
                                  <p:childTnLst>
                                    <p:set>
                                      <p:cBhvr>
                                        <p:cTn id="32" dur="1" fill="hold">
                                          <p:stCondLst>
                                            <p:cond delay="0"/>
                                          </p:stCondLst>
                                        </p:cTn>
                                        <p:tgtEl>
                                          <p:spTgt spid="299023">
                                            <p:txEl>
                                              <p:pRg st="3" end="3"/>
                                            </p:txEl>
                                          </p:spTgt>
                                        </p:tgtEl>
                                        <p:attrNameLst>
                                          <p:attrName>style.visibility</p:attrName>
                                        </p:attrNameLst>
                                      </p:cBhvr>
                                      <p:to>
                                        <p:strVal val="visible"/>
                                      </p:to>
                                    </p:set>
                                    <p:animEffect transition="in" filter="dissolve">
                                      <p:cBhvr>
                                        <p:cTn id="33" dur="500"/>
                                        <p:tgtEl>
                                          <p:spTgt spid="299023">
                                            <p:txEl>
                                              <p:pRg st="3" end="3"/>
                                            </p:txEl>
                                          </p:spTgt>
                                        </p:tgtEl>
                                      </p:cBhvr>
                                    </p:animEffect>
                                  </p:childTnLst>
                                </p:cTn>
                              </p:par>
                            </p:childTnLst>
                          </p:cTn>
                        </p:par>
                        <p:par>
                          <p:cTn id="34" fill="hold" nodeType="afterGroup">
                            <p:stCondLst>
                              <p:cond delay="1725"/>
                            </p:stCondLst>
                            <p:childTnLst>
                              <p:par>
                                <p:cTn id="35" presetID="9" presetClass="entr" presetSubtype="0" fill="hold" grpId="0" nodeType="afterEffect">
                                  <p:stCondLst>
                                    <p:cond delay="2000"/>
                                  </p:stCondLst>
                                  <p:iterate type="wd">
                                    <p:tmPct val="5000"/>
                                  </p:iterate>
                                  <p:childTnLst>
                                    <p:set>
                                      <p:cBhvr>
                                        <p:cTn id="36" dur="1" fill="hold">
                                          <p:stCondLst>
                                            <p:cond delay="0"/>
                                          </p:stCondLst>
                                        </p:cTn>
                                        <p:tgtEl>
                                          <p:spTgt spid="299024">
                                            <p:txEl>
                                              <p:pRg st="0" end="0"/>
                                            </p:txEl>
                                          </p:spTgt>
                                        </p:tgtEl>
                                        <p:attrNameLst>
                                          <p:attrName>style.visibility</p:attrName>
                                        </p:attrNameLst>
                                      </p:cBhvr>
                                      <p:to>
                                        <p:strVal val="visible"/>
                                      </p:to>
                                    </p:set>
                                    <p:animEffect transition="in" filter="dissolve">
                                      <p:cBhvr>
                                        <p:cTn id="37" dur="500"/>
                                        <p:tgtEl>
                                          <p:spTgt spid="299024">
                                            <p:txEl>
                                              <p:pRg st="0" end="0"/>
                                            </p:txEl>
                                          </p:spTgt>
                                        </p:tgtEl>
                                      </p:cBhvr>
                                    </p:animEffect>
                                  </p:childTnLst>
                                </p:cTn>
                              </p:par>
                            </p:childTnLst>
                          </p:cTn>
                        </p:par>
                        <p:par>
                          <p:cTn id="38" fill="hold" nodeType="afterGroup">
                            <p:stCondLst>
                              <p:cond delay="4225"/>
                            </p:stCondLst>
                            <p:childTnLst>
                              <p:par>
                                <p:cTn id="39" presetID="9" presetClass="entr" presetSubtype="0" fill="hold" grpId="0" nodeType="afterEffect">
                                  <p:stCondLst>
                                    <p:cond delay="300"/>
                                  </p:stCondLst>
                                  <p:iterate type="wd">
                                    <p:tmPct val="5000"/>
                                  </p:iterate>
                                  <p:childTnLst>
                                    <p:set>
                                      <p:cBhvr>
                                        <p:cTn id="40" dur="1" fill="hold">
                                          <p:stCondLst>
                                            <p:cond delay="0"/>
                                          </p:stCondLst>
                                        </p:cTn>
                                        <p:tgtEl>
                                          <p:spTgt spid="299024">
                                            <p:txEl>
                                              <p:pRg st="1" end="1"/>
                                            </p:txEl>
                                          </p:spTgt>
                                        </p:tgtEl>
                                        <p:attrNameLst>
                                          <p:attrName>style.visibility</p:attrName>
                                        </p:attrNameLst>
                                      </p:cBhvr>
                                      <p:to>
                                        <p:strVal val="visible"/>
                                      </p:to>
                                    </p:set>
                                    <p:animEffect transition="in" filter="dissolve">
                                      <p:cBhvr>
                                        <p:cTn id="41" dur="500"/>
                                        <p:tgtEl>
                                          <p:spTgt spid="299024">
                                            <p:txEl>
                                              <p:pRg st="1" end="1"/>
                                            </p:txEl>
                                          </p:spTgt>
                                        </p:tgtEl>
                                      </p:cBhvr>
                                    </p:animEffect>
                                  </p:childTnLst>
                                </p:cTn>
                              </p:par>
                            </p:childTnLst>
                          </p:cTn>
                        </p:par>
                        <p:par>
                          <p:cTn id="42" fill="hold" nodeType="afterGroup">
                            <p:stCondLst>
                              <p:cond delay="5025"/>
                            </p:stCondLst>
                            <p:childTnLst>
                              <p:par>
                                <p:cTn id="43" presetID="9" presetClass="entr" presetSubtype="0" fill="hold" grpId="0" nodeType="afterEffect">
                                  <p:stCondLst>
                                    <p:cond delay="300"/>
                                  </p:stCondLst>
                                  <p:iterate type="wd">
                                    <p:tmPct val="5000"/>
                                  </p:iterate>
                                  <p:childTnLst>
                                    <p:set>
                                      <p:cBhvr>
                                        <p:cTn id="44" dur="1" fill="hold">
                                          <p:stCondLst>
                                            <p:cond delay="0"/>
                                          </p:stCondLst>
                                        </p:cTn>
                                        <p:tgtEl>
                                          <p:spTgt spid="299024">
                                            <p:txEl>
                                              <p:pRg st="2" end="2"/>
                                            </p:txEl>
                                          </p:spTgt>
                                        </p:tgtEl>
                                        <p:attrNameLst>
                                          <p:attrName>style.visibility</p:attrName>
                                        </p:attrNameLst>
                                      </p:cBhvr>
                                      <p:to>
                                        <p:strVal val="visible"/>
                                      </p:to>
                                    </p:set>
                                    <p:animEffect transition="in" filter="dissolve">
                                      <p:cBhvr>
                                        <p:cTn id="45" dur="500"/>
                                        <p:tgtEl>
                                          <p:spTgt spid="299024">
                                            <p:txEl>
                                              <p:pRg st="2" end="2"/>
                                            </p:txEl>
                                          </p:spTgt>
                                        </p:tgtEl>
                                      </p:cBhvr>
                                    </p:animEffect>
                                  </p:childTnLst>
                                </p:cTn>
                              </p:par>
                            </p:childTnLst>
                          </p:cTn>
                        </p:par>
                        <p:par>
                          <p:cTn id="46" fill="hold" nodeType="afterGroup">
                            <p:stCondLst>
                              <p:cond delay="5825"/>
                            </p:stCondLst>
                            <p:childTnLst>
                              <p:par>
                                <p:cTn id="47" presetID="9" presetClass="entr" presetSubtype="0" fill="hold" grpId="0" nodeType="afterEffect">
                                  <p:stCondLst>
                                    <p:cond delay="300"/>
                                  </p:stCondLst>
                                  <p:iterate type="wd">
                                    <p:tmPct val="5000"/>
                                  </p:iterate>
                                  <p:childTnLst>
                                    <p:set>
                                      <p:cBhvr>
                                        <p:cTn id="48" dur="1" fill="hold">
                                          <p:stCondLst>
                                            <p:cond delay="0"/>
                                          </p:stCondLst>
                                        </p:cTn>
                                        <p:tgtEl>
                                          <p:spTgt spid="299024">
                                            <p:txEl>
                                              <p:pRg st="3" end="3"/>
                                            </p:txEl>
                                          </p:spTgt>
                                        </p:tgtEl>
                                        <p:attrNameLst>
                                          <p:attrName>style.visibility</p:attrName>
                                        </p:attrNameLst>
                                      </p:cBhvr>
                                      <p:to>
                                        <p:strVal val="visible"/>
                                      </p:to>
                                    </p:set>
                                    <p:animEffect transition="in" filter="dissolve">
                                      <p:cBhvr>
                                        <p:cTn id="49" dur="500"/>
                                        <p:tgtEl>
                                          <p:spTgt spid="299024">
                                            <p:txEl>
                                              <p:pRg st="3" end="3"/>
                                            </p:txEl>
                                          </p:spTgt>
                                        </p:tgtEl>
                                      </p:cBhvr>
                                    </p:animEffect>
                                  </p:childTnLst>
                                </p:cTn>
                              </p:par>
                            </p:childTnLst>
                          </p:cTn>
                        </p:par>
                        <p:par>
                          <p:cTn id="50" fill="hold" nodeType="afterGroup">
                            <p:stCondLst>
                              <p:cond delay="6650"/>
                            </p:stCondLst>
                            <p:childTnLst>
                              <p:par>
                                <p:cTn id="51" presetID="9" presetClass="entr" presetSubtype="0" fill="hold" grpId="0" nodeType="afterEffect">
                                  <p:stCondLst>
                                    <p:cond delay="300"/>
                                  </p:stCondLst>
                                  <p:iterate type="wd">
                                    <p:tmPct val="5000"/>
                                  </p:iterate>
                                  <p:childTnLst>
                                    <p:set>
                                      <p:cBhvr>
                                        <p:cTn id="52" dur="1" fill="hold">
                                          <p:stCondLst>
                                            <p:cond delay="0"/>
                                          </p:stCondLst>
                                        </p:cTn>
                                        <p:tgtEl>
                                          <p:spTgt spid="299024">
                                            <p:txEl>
                                              <p:pRg st="4" end="4"/>
                                            </p:txEl>
                                          </p:spTgt>
                                        </p:tgtEl>
                                        <p:attrNameLst>
                                          <p:attrName>style.visibility</p:attrName>
                                        </p:attrNameLst>
                                      </p:cBhvr>
                                      <p:to>
                                        <p:strVal val="visible"/>
                                      </p:to>
                                    </p:set>
                                    <p:animEffect transition="in" filter="dissolve">
                                      <p:cBhvr>
                                        <p:cTn id="53" dur="500"/>
                                        <p:tgtEl>
                                          <p:spTgt spid="299024">
                                            <p:txEl>
                                              <p:pRg st="4" end="4"/>
                                            </p:txEl>
                                          </p:spTgt>
                                        </p:tgtEl>
                                      </p:cBhvr>
                                    </p:animEffect>
                                  </p:childTnLst>
                                </p:cTn>
                              </p:par>
                            </p:childTnLst>
                          </p:cTn>
                        </p:par>
                        <p:par>
                          <p:cTn id="54" fill="hold" nodeType="afterGroup">
                            <p:stCondLst>
                              <p:cond delay="7525"/>
                            </p:stCondLst>
                            <p:childTnLst>
                              <p:par>
                                <p:cTn id="55" presetID="9" presetClass="entr" presetSubtype="0" fill="hold" grpId="0" nodeType="afterEffect">
                                  <p:stCondLst>
                                    <p:cond delay="0"/>
                                  </p:stCondLst>
                                  <p:iterate type="wd">
                                    <p:tmPct val="5000"/>
                                  </p:iterate>
                                  <p:childTnLst>
                                    <p:set>
                                      <p:cBhvr>
                                        <p:cTn id="56" dur="1" fill="hold">
                                          <p:stCondLst>
                                            <p:cond delay="0"/>
                                          </p:stCondLst>
                                        </p:cTn>
                                        <p:tgtEl>
                                          <p:spTgt spid="299024">
                                            <p:txEl>
                                              <p:pRg st="5" end="5"/>
                                            </p:txEl>
                                          </p:spTgt>
                                        </p:tgtEl>
                                        <p:attrNameLst>
                                          <p:attrName>style.visibility</p:attrName>
                                        </p:attrNameLst>
                                      </p:cBhvr>
                                      <p:to>
                                        <p:strVal val="visible"/>
                                      </p:to>
                                    </p:set>
                                    <p:animEffect transition="in" filter="dissolve">
                                      <p:cBhvr>
                                        <p:cTn id="57" dur="500"/>
                                        <p:tgtEl>
                                          <p:spTgt spid="299024">
                                            <p:txEl>
                                              <p:pRg st="5" end="5"/>
                                            </p:txEl>
                                          </p:spTgt>
                                        </p:tgtEl>
                                      </p:cBhvr>
                                    </p:animEffect>
                                  </p:childTnLst>
                                </p:cTn>
                              </p:par>
                            </p:childTnLst>
                          </p:cTn>
                        </p:par>
                        <p:par>
                          <p:cTn id="58" fill="hold" nodeType="afterGroup">
                            <p:stCondLst>
                              <p:cond delay="8025"/>
                            </p:stCondLst>
                            <p:childTnLst>
                              <p:par>
                                <p:cTn id="59" presetID="9" presetClass="entr" presetSubtype="0" fill="hold" grpId="0" nodeType="afterEffect">
                                  <p:stCondLst>
                                    <p:cond delay="300"/>
                                  </p:stCondLst>
                                  <p:iterate type="wd">
                                    <p:tmPct val="5000"/>
                                  </p:iterate>
                                  <p:childTnLst>
                                    <p:set>
                                      <p:cBhvr>
                                        <p:cTn id="60" dur="1" fill="hold">
                                          <p:stCondLst>
                                            <p:cond delay="0"/>
                                          </p:stCondLst>
                                        </p:cTn>
                                        <p:tgtEl>
                                          <p:spTgt spid="299025">
                                            <p:txEl>
                                              <p:pRg st="0" end="0"/>
                                            </p:txEl>
                                          </p:spTgt>
                                        </p:tgtEl>
                                        <p:attrNameLst>
                                          <p:attrName>style.visibility</p:attrName>
                                        </p:attrNameLst>
                                      </p:cBhvr>
                                      <p:to>
                                        <p:strVal val="visible"/>
                                      </p:to>
                                    </p:set>
                                    <p:animEffect transition="in" filter="dissolve">
                                      <p:cBhvr>
                                        <p:cTn id="61" dur="500"/>
                                        <p:tgtEl>
                                          <p:spTgt spid="299025">
                                            <p:txEl>
                                              <p:pRg st="0" end="0"/>
                                            </p:txEl>
                                          </p:spTgt>
                                        </p:tgtEl>
                                      </p:cBhvr>
                                    </p:animEffect>
                                  </p:childTnLst>
                                </p:cTn>
                              </p:par>
                            </p:childTnLst>
                          </p:cTn>
                        </p:par>
                        <p:par>
                          <p:cTn id="62" fill="hold" nodeType="afterGroup">
                            <p:stCondLst>
                              <p:cond delay="8825"/>
                            </p:stCondLst>
                            <p:childTnLst>
                              <p:par>
                                <p:cTn id="63" presetID="9" presetClass="entr" presetSubtype="0" fill="hold" grpId="0" nodeType="afterEffect">
                                  <p:stCondLst>
                                    <p:cond delay="300"/>
                                  </p:stCondLst>
                                  <p:iterate type="wd">
                                    <p:tmPct val="5000"/>
                                  </p:iterate>
                                  <p:childTnLst>
                                    <p:set>
                                      <p:cBhvr>
                                        <p:cTn id="64" dur="1" fill="hold">
                                          <p:stCondLst>
                                            <p:cond delay="0"/>
                                          </p:stCondLst>
                                        </p:cTn>
                                        <p:tgtEl>
                                          <p:spTgt spid="299025">
                                            <p:txEl>
                                              <p:pRg st="1" end="1"/>
                                            </p:txEl>
                                          </p:spTgt>
                                        </p:tgtEl>
                                        <p:attrNameLst>
                                          <p:attrName>style.visibility</p:attrName>
                                        </p:attrNameLst>
                                      </p:cBhvr>
                                      <p:to>
                                        <p:strVal val="visible"/>
                                      </p:to>
                                    </p:set>
                                    <p:animEffect transition="in" filter="dissolve">
                                      <p:cBhvr>
                                        <p:cTn id="65" dur="500"/>
                                        <p:tgtEl>
                                          <p:spTgt spid="299025">
                                            <p:txEl>
                                              <p:pRg st="1" end="1"/>
                                            </p:txEl>
                                          </p:spTgt>
                                        </p:tgtEl>
                                      </p:cBhvr>
                                    </p:animEffect>
                                  </p:childTnLst>
                                </p:cTn>
                              </p:par>
                            </p:childTnLst>
                          </p:cTn>
                        </p:par>
                        <p:par>
                          <p:cTn id="66" fill="hold" nodeType="afterGroup">
                            <p:stCondLst>
                              <p:cond delay="9625"/>
                            </p:stCondLst>
                            <p:childTnLst>
                              <p:par>
                                <p:cTn id="67" presetID="9" presetClass="entr" presetSubtype="0" fill="hold" grpId="0" nodeType="afterEffect">
                                  <p:stCondLst>
                                    <p:cond delay="300"/>
                                  </p:stCondLst>
                                  <p:iterate type="wd">
                                    <p:tmPct val="5000"/>
                                  </p:iterate>
                                  <p:childTnLst>
                                    <p:set>
                                      <p:cBhvr>
                                        <p:cTn id="68" dur="1" fill="hold">
                                          <p:stCondLst>
                                            <p:cond delay="0"/>
                                          </p:stCondLst>
                                        </p:cTn>
                                        <p:tgtEl>
                                          <p:spTgt spid="299025">
                                            <p:txEl>
                                              <p:pRg st="2" end="2"/>
                                            </p:txEl>
                                          </p:spTgt>
                                        </p:tgtEl>
                                        <p:attrNameLst>
                                          <p:attrName>style.visibility</p:attrName>
                                        </p:attrNameLst>
                                      </p:cBhvr>
                                      <p:to>
                                        <p:strVal val="visible"/>
                                      </p:to>
                                    </p:set>
                                    <p:animEffect transition="in" filter="dissolve">
                                      <p:cBhvr>
                                        <p:cTn id="69" dur="500"/>
                                        <p:tgtEl>
                                          <p:spTgt spid="299025">
                                            <p:txEl>
                                              <p:pRg st="2" end="2"/>
                                            </p:txEl>
                                          </p:spTgt>
                                        </p:tgtEl>
                                      </p:cBhvr>
                                    </p:animEffect>
                                  </p:childTnLst>
                                </p:cTn>
                              </p:par>
                            </p:childTnLst>
                          </p:cTn>
                        </p:par>
                        <p:par>
                          <p:cTn id="70" fill="hold" nodeType="afterGroup">
                            <p:stCondLst>
                              <p:cond delay="10425"/>
                            </p:stCondLst>
                            <p:childTnLst>
                              <p:par>
                                <p:cTn id="71" presetID="9" presetClass="entr" presetSubtype="0" fill="hold" grpId="0" nodeType="afterEffect">
                                  <p:stCondLst>
                                    <p:cond delay="300"/>
                                  </p:stCondLst>
                                  <p:iterate type="wd">
                                    <p:tmPct val="5000"/>
                                  </p:iterate>
                                  <p:childTnLst>
                                    <p:set>
                                      <p:cBhvr>
                                        <p:cTn id="72" dur="1" fill="hold">
                                          <p:stCondLst>
                                            <p:cond delay="0"/>
                                          </p:stCondLst>
                                        </p:cTn>
                                        <p:tgtEl>
                                          <p:spTgt spid="299025">
                                            <p:txEl>
                                              <p:pRg st="3" end="3"/>
                                            </p:txEl>
                                          </p:spTgt>
                                        </p:tgtEl>
                                        <p:attrNameLst>
                                          <p:attrName>style.visibility</p:attrName>
                                        </p:attrNameLst>
                                      </p:cBhvr>
                                      <p:to>
                                        <p:strVal val="visible"/>
                                      </p:to>
                                    </p:set>
                                    <p:animEffect transition="in" filter="dissolve">
                                      <p:cBhvr>
                                        <p:cTn id="73" dur="500"/>
                                        <p:tgtEl>
                                          <p:spTgt spid="2990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p:bldP spid="299019" grpId="0" build="p"/>
      <p:bldP spid="299020" grpId="0" build="p"/>
      <p:bldP spid="299021" grpId="0" build="p"/>
      <p:bldP spid="299022" grpId="0" build="p"/>
      <p:bldP spid="299023" grpId="0" uiExpand="1" build="p"/>
      <p:bldP spid="299024" grpId="0" uiExpand="1" build="p"/>
      <p:bldP spid="29902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82" name="Picture 10" descr="sad 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304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84674" name="Rectangle 2"/>
          <p:cNvSpPr>
            <a:spLocks noGrp="1" noChangeArrowheads="1"/>
          </p:cNvSpPr>
          <p:nvPr>
            <p:ph type="title"/>
          </p:nvPr>
        </p:nvSpPr>
        <p:spPr>
          <a:xfrm>
            <a:off x="381000" y="381000"/>
            <a:ext cx="7772400" cy="762000"/>
          </a:xfrm>
        </p:spPr>
        <p:txBody>
          <a:bodyPr/>
          <a:lstStyle/>
          <a:p>
            <a:r>
              <a:rPr lang="en-US">
                <a:effectLst>
                  <a:outerShdw blurRad="38100" dist="38100" dir="2700000" algn="tl">
                    <a:srgbClr val="C0C0C0"/>
                  </a:outerShdw>
                </a:effectLst>
                <a:latin typeface="Georgia" pitchFamily="18" charset="0"/>
              </a:rPr>
              <a:t>Coping</a:t>
            </a:r>
          </a:p>
        </p:txBody>
      </p:sp>
      <p:sp>
        <p:nvSpPr>
          <p:cNvPr id="284675" name="Rectangle 3"/>
          <p:cNvSpPr>
            <a:spLocks noGrp="1" noChangeArrowheads="1"/>
          </p:cNvSpPr>
          <p:nvPr>
            <p:ph type="body" idx="1"/>
          </p:nvPr>
        </p:nvSpPr>
        <p:spPr>
          <a:xfrm>
            <a:off x="4267200" y="2133600"/>
            <a:ext cx="4343400" cy="4038600"/>
          </a:xfrm>
        </p:spPr>
        <p:txBody>
          <a:bodyPr/>
          <a:lstStyle/>
          <a:p>
            <a:pPr>
              <a:lnSpc>
                <a:spcPct val="80000"/>
              </a:lnSpc>
              <a:spcBef>
                <a:spcPct val="0"/>
              </a:spcBef>
              <a:spcAft>
                <a:spcPct val="20000"/>
              </a:spcAft>
              <a:buFontTx/>
              <a:buChar char="•"/>
            </a:pPr>
            <a:r>
              <a:rPr lang="en-US" sz="2000">
                <a:effectLst>
                  <a:outerShdw blurRad="38100" dist="38100" dir="2700000" algn="tl">
                    <a:srgbClr val="C0C0C0"/>
                  </a:outerShdw>
                </a:effectLst>
              </a:rPr>
              <a:t>Is the threatening student open to remediation? </a:t>
            </a:r>
          </a:p>
          <a:p>
            <a:pPr>
              <a:lnSpc>
                <a:spcPct val="80000"/>
              </a:lnSpc>
              <a:spcBef>
                <a:spcPct val="0"/>
              </a:spcBef>
              <a:spcAft>
                <a:spcPct val="20000"/>
              </a:spcAft>
              <a:buFontTx/>
              <a:buChar char="•"/>
            </a:pPr>
            <a:endParaRPr lang="en-US" sz="2000">
              <a:effectLst>
                <a:outerShdw blurRad="38100" dist="38100" dir="2700000" algn="tl">
                  <a:srgbClr val="C0C0C0"/>
                </a:outerShdw>
              </a:effectLst>
            </a:endParaRPr>
          </a:p>
          <a:p>
            <a:pPr>
              <a:lnSpc>
                <a:spcPct val="80000"/>
              </a:lnSpc>
              <a:spcBef>
                <a:spcPct val="0"/>
              </a:spcBef>
              <a:spcAft>
                <a:spcPct val="20000"/>
              </a:spcAft>
              <a:buFontTx/>
              <a:buChar char="•"/>
            </a:pPr>
            <a:r>
              <a:rPr lang="en-US" sz="2000">
                <a:effectLst>
                  <a:outerShdw blurRad="38100" dist="38100" dir="2700000" algn="tl">
                    <a:srgbClr val="C0C0C0"/>
                  </a:outerShdw>
                </a:effectLst>
              </a:rPr>
              <a:t>Are they optimistic or pessimistic? </a:t>
            </a:r>
          </a:p>
          <a:p>
            <a:pPr>
              <a:lnSpc>
                <a:spcPct val="80000"/>
              </a:lnSpc>
              <a:spcBef>
                <a:spcPct val="0"/>
              </a:spcBef>
              <a:spcAft>
                <a:spcPct val="20000"/>
              </a:spcAft>
              <a:buFontTx/>
              <a:buChar char="•"/>
            </a:pPr>
            <a:endParaRPr lang="en-US" sz="2000">
              <a:effectLst>
                <a:outerShdw blurRad="38100" dist="38100" dir="2700000" algn="tl">
                  <a:srgbClr val="C0C0C0"/>
                </a:outerShdw>
              </a:effectLst>
            </a:endParaRPr>
          </a:p>
          <a:p>
            <a:pPr>
              <a:lnSpc>
                <a:spcPct val="80000"/>
              </a:lnSpc>
              <a:spcBef>
                <a:spcPct val="0"/>
              </a:spcBef>
              <a:spcAft>
                <a:spcPct val="20000"/>
              </a:spcAft>
              <a:buFontTx/>
              <a:buChar char="•"/>
            </a:pPr>
            <a:r>
              <a:rPr lang="en-US" sz="2000">
                <a:effectLst>
                  <a:outerShdw blurRad="38100" dist="38100" dir="2700000" algn="tl">
                    <a:srgbClr val="C0C0C0"/>
                  </a:outerShdw>
                </a:effectLst>
              </a:rPr>
              <a:t>Will they ask for help? </a:t>
            </a:r>
          </a:p>
          <a:p>
            <a:pPr>
              <a:lnSpc>
                <a:spcPct val="80000"/>
              </a:lnSpc>
              <a:spcBef>
                <a:spcPct val="0"/>
              </a:spcBef>
              <a:spcAft>
                <a:spcPct val="20000"/>
              </a:spcAft>
              <a:buFontTx/>
              <a:buChar char="•"/>
            </a:pPr>
            <a:endParaRPr lang="en-US" sz="2000">
              <a:effectLst>
                <a:outerShdw blurRad="38100" dist="38100" dir="2700000" algn="tl">
                  <a:srgbClr val="C0C0C0"/>
                </a:outerShdw>
              </a:effectLst>
            </a:endParaRPr>
          </a:p>
          <a:p>
            <a:pPr>
              <a:lnSpc>
                <a:spcPct val="80000"/>
              </a:lnSpc>
              <a:spcBef>
                <a:spcPct val="0"/>
              </a:spcBef>
              <a:spcAft>
                <a:spcPct val="20000"/>
              </a:spcAft>
              <a:buFontTx/>
              <a:buChar char="•"/>
            </a:pPr>
            <a:r>
              <a:rPr lang="en-US" sz="2000">
                <a:effectLst>
                  <a:outerShdw blurRad="38100" dist="38100" dir="2700000" algn="tl">
                    <a:srgbClr val="C0C0C0"/>
                  </a:outerShdw>
                </a:effectLst>
              </a:rPr>
              <a:t>Is the student impulsive?</a:t>
            </a:r>
            <a:r>
              <a:rPr lang="en-US" sz="2000" b="1">
                <a:effectLst>
                  <a:outerShdw blurRad="38100" dist="38100" dir="2700000" algn="tl">
                    <a:srgbClr val="C0C0C0"/>
                  </a:outerShdw>
                </a:effectLst>
              </a:rPr>
              <a:t> </a:t>
            </a:r>
          </a:p>
          <a:p>
            <a:pPr>
              <a:lnSpc>
                <a:spcPct val="80000"/>
              </a:lnSpc>
              <a:spcBef>
                <a:spcPct val="0"/>
              </a:spcBef>
              <a:spcAft>
                <a:spcPct val="20000"/>
              </a:spcAft>
              <a:buFontTx/>
              <a:buChar char="•"/>
            </a:pPr>
            <a:endParaRPr lang="en-US" sz="2000">
              <a:effectLst>
                <a:outerShdw blurRad="38100" dist="38100" dir="2700000" algn="tl">
                  <a:srgbClr val="C0C0C0"/>
                </a:outerShdw>
              </a:effectLst>
            </a:endParaRPr>
          </a:p>
          <a:p>
            <a:pPr>
              <a:lnSpc>
                <a:spcPct val="80000"/>
              </a:lnSpc>
              <a:spcBef>
                <a:spcPct val="0"/>
              </a:spcBef>
              <a:spcAft>
                <a:spcPct val="20000"/>
              </a:spcAft>
              <a:buFontTx/>
              <a:buChar char="•"/>
            </a:pPr>
            <a:r>
              <a:rPr lang="en-US" sz="2000">
                <a:effectLst>
                  <a:outerShdw blurRad="38100" dist="38100" dir="2700000" algn="tl">
                    <a:srgbClr val="C0C0C0"/>
                  </a:outerShdw>
                </a:effectLst>
              </a:rPr>
              <a:t>Does the student use drugs?</a:t>
            </a:r>
            <a:endParaRPr lang="en-US" sz="2000" b="1">
              <a:effectLst>
                <a:outerShdw blurRad="38100" dist="38100" dir="2700000" algn="tl">
                  <a:srgbClr val="C0C0C0"/>
                </a:outerShdw>
              </a:effectLst>
            </a:endParaRPr>
          </a:p>
          <a:p>
            <a:pPr>
              <a:lnSpc>
                <a:spcPct val="80000"/>
              </a:lnSpc>
              <a:spcBef>
                <a:spcPct val="0"/>
              </a:spcBef>
              <a:spcAft>
                <a:spcPct val="20000"/>
              </a:spcAft>
              <a:buFontTx/>
              <a:buNone/>
            </a:pPr>
            <a:endParaRPr lang="en-US" sz="2000">
              <a:effectLst>
                <a:outerShdw blurRad="38100" dist="38100" dir="2700000" algn="tl">
                  <a:srgbClr val="C0C0C0"/>
                </a:outerShdw>
              </a:effectLst>
            </a:endParaRPr>
          </a:p>
          <a:p>
            <a:pPr>
              <a:lnSpc>
                <a:spcPct val="80000"/>
              </a:lnSpc>
              <a:spcBef>
                <a:spcPct val="0"/>
              </a:spcBef>
              <a:spcAft>
                <a:spcPct val="20000"/>
              </a:spcAft>
              <a:buFontTx/>
              <a:buChar char="•"/>
            </a:pPr>
            <a:r>
              <a:rPr lang="en-US" sz="2000">
                <a:effectLst>
                  <a:outerShdw blurRad="38100" dist="38100" dir="2700000" algn="tl">
                    <a:srgbClr val="C0C0C0"/>
                  </a:outerShdw>
                </a:effectLst>
              </a:rPr>
              <a:t>Are there issues related to poor locus of control?</a:t>
            </a:r>
          </a:p>
          <a:p>
            <a:pPr>
              <a:lnSpc>
                <a:spcPct val="80000"/>
              </a:lnSpc>
              <a:spcBef>
                <a:spcPct val="0"/>
              </a:spcBef>
              <a:spcAft>
                <a:spcPct val="20000"/>
              </a:spcAft>
              <a:buFontTx/>
              <a:buChar char="•"/>
            </a:pPr>
            <a:endParaRPr lang="en-US" sz="2000">
              <a:effectLst>
                <a:outerShdw blurRad="38100" dist="38100" dir="2700000" algn="tl">
                  <a:srgbClr val="C0C0C0"/>
                </a:outerShdw>
              </a:effectLst>
            </a:endParaRPr>
          </a:p>
        </p:txBody>
      </p:sp>
      <p:sp>
        <p:nvSpPr>
          <p:cNvPr id="284678" name="_s1030"/>
          <p:cNvSpPr>
            <a:spLocks noChangeArrowheads="1" noTextEdit="1"/>
          </p:cNvSpPr>
          <p:nvPr/>
        </p:nvSpPr>
        <p:spPr bwMode="auto">
          <a:xfrm>
            <a:off x="-381000" y="5791200"/>
            <a:ext cx="1543050" cy="1547813"/>
          </a:xfrm>
          <a:prstGeom prst="ellipse">
            <a:avLst/>
          </a:prstGeom>
          <a:solidFill>
            <a:schemeClr val="hlink">
              <a:alpha val="50000"/>
            </a:schemeClr>
          </a:solidFill>
          <a:ln w="4670">
            <a:solidFill>
              <a:schemeClr val="hlink"/>
            </a:solidFill>
            <a:round/>
            <a:headEnd/>
            <a:tailEnd/>
          </a:ln>
        </p:spPr>
        <p:txBody>
          <a:bodyPr anchor="ctr"/>
          <a:lstStyle/>
          <a:p>
            <a:endParaRPr lang="en-US"/>
          </a:p>
        </p:txBody>
      </p:sp>
      <p:sp>
        <p:nvSpPr>
          <p:cNvPr id="284683" name="Rectangle 11"/>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or the lack thereof is important to take into consideration</a:t>
            </a:r>
            <a:endParaRPr kumimoji="1" lang="en-US" sz="3600" baseline="0">
              <a:solidFill>
                <a:schemeClr val="tx2"/>
              </a:solidFill>
              <a:effectLst>
                <a:outerShdw blurRad="38100" dist="38100" dir="2700000" algn="tl">
                  <a:srgbClr val="C0C0C0"/>
                </a:outerShdw>
              </a:effectLst>
              <a:latin typeface="Georgia" pitchFamily="18" charset="0"/>
            </a:endParaRPr>
          </a:p>
        </p:txBody>
      </p:sp>
      <p:sp>
        <p:nvSpPr>
          <p:cNvPr id="284684" name="Rectangle 12"/>
          <p:cNvSpPr>
            <a:spLocks noChangeArrowheads="1"/>
          </p:cNvSpPr>
          <p:nvPr/>
        </p:nvSpPr>
        <p:spPr bwMode="auto">
          <a:xfrm>
            <a:off x="152400" y="6553200"/>
            <a:ext cx="8939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iterate type="lt">
                                    <p:tmPct val="5000"/>
                                  </p:iterate>
                                  <p:childTnLst>
                                    <p:set>
                                      <p:cBhvr>
                                        <p:cTn id="6" dur="1" fill="hold">
                                          <p:stCondLst>
                                            <p:cond delay="0"/>
                                          </p:stCondLst>
                                        </p:cTn>
                                        <p:tgtEl>
                                          <p:spTgt spid="284674"/>
                                        </p:tgtEl>
                                        <p:attrNameLst>
                                          <p:attrName>style.visibility</p:attrName>
                                        </p:attrNameLst>
                                      </p:cBhvr>
                                      <p:to>
                                        <p:strVal val="visible"/>
                                      </p:to>
                                    </p:set>
                                    <p:animEffect transition="in" filter="dissolve">
                                      <p:cBhvr>
                                        <p:cTn id="7" dur="500"/>
                                        <p:tgtEl>
                                          <p:spTgt spid="284674"/>
                                        </p:tgtEl>
                                      </p:cBhvr>
                                    </p:animEffect>
                                  </p:childTnLst>
                                </p:cTn>
                              </p:par>
                              <p:par>
                                <p:cTn id="8" presetID="9" presetClass="entr" presetSubtype="0" fill="hold" grpId="0" nodeType="withEffect">
                                  <p:stCondLst>
                                    <p:cond delay="0"/>
                                  </p:stCondLst>
                                  <p:iterate type="lt">
                                    <p:tmPct val="2000"/>
                                  </p:iterate>
                                  <p:childTnLst>
                                    <p:set>
                                      <p:cBhvr>
                                        <p:cTn id="9" dur="1" fill="hold">
                                          <p:stCondLst>
                                            <p:cond delay="0"/>
                                          </p:stCondLst>
                                        </p:cTn>
                                        <p:tgtEl>
                                          <p:spTgt spid="284683"/>
                                        </p:tgtEl>
                                        <p:attrNameLst>
                                          <p:attrName>style.visibility</p:attrName>
                                        </p:attrNameLst>
                                      </p:cBhvr>
                                      <p:to>
                                        <p:strVal val="visible"/>
                                      </p:to>
                                    </p:set>
                                    <p:animEffect transition="in" filter="dissolve">
                                      <p:cBhvr>
                                        <p:cTn id="10" dur="500"/>
                                        <p:tgtEl>
                                          <p:spTgt spid="284683"/>
                                        </p:tgtEl>
                                      </p:cBhvr>
                                    </p:animEffect>
                                  </p:childTnLst>
                                </p:cTn>
                              </p:par>
                            </p:childTnLst>
                          </p:cTn>
                        </p:par>
                        <p:par>
                          <p:cTn id="11" fill="hold" nodeType="afterGroup">
                            <p:stCondLst>
                              <p:cond delay="990"/>
                            </p:stCondLst>
                            <p:childTnLst>
                              <p:par>
                                <p:cTn id="12" presetID="9" presetClass="entr" presetSubtype="0" fill="hold" grpId="0" nodeType="afterEffect">
                                  <p:stCondLst>
                                    <p:cond delay="0"/>
                                  </p:stCondLst>
                                  <p:iterate type="lt">
                                    <p:tmPct val="5000"/>
                                  </p:iterate>
                                  <p:childTnLst>
                                    <p:set>
                                      <p:cBhvr>
                                        <p:cTn id="13" dur="1" fill="hold">
                                          <p:stCondLst>
                                            <p:cond delay="0"/>
                                          </p:stCondLst>
                                        </p:cTn>
                                        <p:tgtEl>
                                          <p:spTgt spid="284675">
                                            <p:txEl>
                                              <p:pRg st="0" end="0"/>
                                            </p:txEl>
                                          </p:spTgt>
                                        </p:tgtEl>
                                        <p:attrNameLst>
                                          <p:attrName>style.visibility</p:attrName>
                                        </p:attrNameLst>
                                      </p:cBhvr>
                                      <p:to>
                                        <p:strVal val="visible"/>
                                      </p:to>
                                    </p:set>
                                    <p:animEffect transition="in" filter="dissolve">
                                      <p:cBhvr>
                                        <p:cTn id="14" dur="500"/>
                                        <p:tgtEl>
                                          <p:spTgt spid="284675">
                                            <p:txEl>
                                              <p:pRg st="0" end="0"/>
                                            </p:txEl>
                                          </p:spTgt>
                                        </p:tgtEl>
                                      </p:cBhvr>
                                    </p:animEffect>
                                  </p:childTnLst>
                                </p:cTn>
                              </p:par>
                            </p:childTnLst>
                          </p:cTn>
                        </p:par>
                        <p:par>
                          <p:cTn id="15" fill="hold" nodeType="afterGroup">
                            <p:stCondLst>
                              <p:cond delay="2490"/>
                            </p:stCondLst>
                            <p:childTnLst>
                              <p:par>
                                <p:cTn id="16" presetID="9" presetClass="entr" presetSubtype="0" fill="hold" grpId="0" nodeType="afterEffect">
                                  <p:stCondLst>
                                    <p:cond delay="0"/>
                                  </p:stCondLst>
                                  <p:iterate type="lt">
                                    <p:tmPct val="5000"/>
                                  </p:iterate>
                                  <p:childTnLst>
                                    <p:set>
                                      <p:cBhvr>
                                        <p:cTn id="17" dur="1" fill="hold">
                                          <p:stCondLst>
                                            <p:cond delay="0"/>
                                          </p:stCondLst>
                                        </p:cTn>
                                        <p:tgtEl>
                                          <p:spTgt spid="284675">
                                            <p:txEl>
                                              <p:pRg st="2" end="2"/>
                                            </p:txEl>
                                          </p:spTgt>
                                        </p:tgtEl>
                                        <p:attrNameLst>
                                          <p:attrName>style.visibility</p:attrName>
                                        </p:attrNameLst>
                                      </p:cBhvr>
                                      <p:to>
                                        <p:strVal val="visible"/>
                                      </p:to>
                                    </p:set>
                                    <p:animEffect transition="in" filter="dissolve">
                                      <p:cBhvr>
                                        <p:cTn id="18" dur="500"/>
                                        <p:tgtEl>
                                          <p:spTgt spid="284675">
                                            <p:txEl>
                                              <p:pRg st="2" end="2"/>
                                            </p:txEl>
                                          </p:spTgt>
                                        </p:tgtEl>
                                      </p:cBhvr>
                                    </p:animEffect>
                                  </p:childTnLst>
                                </p:cTn>
                              </p:par>
                            </p:childTnLst>
                          </p:cTn>
                        </p:par>
                        <p:par>
                          <p:cTn id="19" fill="hold" nodeType="afterGroup">
                            <p:stCondLst>
                              <p:cond delay="3740"/>
                            </p:stCondLst>
                            <p:childTnLst>
                              <p:par>
                                <p:cTn id="20" presetID="9" presetClass="entr" presetSubtype="0" fill="hold" grpId="0" nodeType="afterEffect">
                                  <p:stCondLst>
                                    <p:cond delay="0"/>
                                  </p:stCondLst>
                                  <p:iterate type="lt">
                                    <p:tmPct val="5000"/>
                                  </p:iterate>
                                  <p:childTnLst>
                                    <p:set>
                                      <p:cBhvr>
                                        <p:cTn id="21" dur="1" fill="hold">
                                          <p:stCondLst>
                                            <p:cond delay="0"/>
                                          </p:stCondLst>
                                        </p:cTn>
                                        <p:tgtEl>
                                          <p:spTgt spid="284675">
                                            <p:txEl>
                                              <p:pRg st="4" end="4"/>
                                            </p:txEl>
                                          </p:spTgt>
                                        </p:tgtEl>
                                        <p:attrNameLst>
                                          <p:attrName>style.visibility</p:attrName>
                                        </p:attrNameLst>
                                      </p:cBhvr>
                                      <p:to>
                                        <p:strVal val="visible"/>
                                      </p:to>
                                    </p:set>
                                    <p:animEffect transition="in" filter="dissolve">
                                      <p:cBhvr>
                                        <p:cTn id="22" dur="500"/>
                                        <p:tgtEl>
                                          <p:spTgt spid="284675">
                                            <p:txEl>
                                              <p:pRg st="4" end="4"/>
                                            </p:txEl>
                                          </p:spTgt>
                                        </p:tgtEl>
                                      </p:cBhvr>
                                    </p:animEffect>
                                  </p:childTnLst>
                                </p:cTn>
                              </p:par>
                            </p:childTnLst>
                          </p:cTn>
                        </p:par>
                        <p:par>
                          <p:cTn id="23" fill="hold" nodeType="afterGroup">
                            <p:stCondLst>
                              <p:cond delay="4690"/>
                            </p:stCondLst>
                            <p:childTnLst>
                              <p:par>
                                <p:cTn id="24" presetID="9" presetClass="entr" presetSubtype="0" fill="hold" grpId="0" nodeType="afterEffect">
                                  <p:stCondLst>
                                    <p:cond delay="0"/>
                                  </p:stCondLst>
                                  <p:iterate type="lt">
                                    <p:tmPct val="5000"/>
                                  </p:iterate>
                                  <p:childTnLst>
                                    <p:set>
                                      <p:cBhvr>
                                        <p:cTn id="25" dur="1" fill="hold">
                                          <p:stCondLst>
                                            <p:cond delay="0"/>
                                          </p:stCondLst>
                                        </p:cTn>
                                        <p:tgtEl>
                                          <p:spTgt spid="284675">
                                            <p:txEl>
                                              <p:pRg st="6" end="6"/>
                                            </p:txEl>
                                          </p:spTgt>
                                        </p:tgtEl>
                                        <p:attrNameLst>
                                          <p:attrName>style.visibility</p:attrName>
                                        </p:attrNameLst>
                                      </p:cBhvr>
                                      <p:to>
                                        <p:strVal val="visible"/>
                                      </p:to>
                                    </p:set>
                                    <p:animEffect transition="in" filter="dissolve">
                                      <p:cBhvr>
                                        <p:cTn id="26" dur="500"/>
                                        <p:tgtEl>
                                          <p:spTgt spid="284675">
                                            <p:txEl>
                                              <p:pRg st="6" end="6"/>
                                            </p:txEl>
                                          </p:spTgt>
                                        </p:tgtEl>
                                      </p:cBhvr>
                                    </p:animEffect>
                                  </p:childTnLst>
                                </p:cTn>
                              </p:par>
                            </p:childTnLst>
                          </p:cTn>
                        </p:par>
                        <p:par>
                          <p:cTn id="27" fill="hold" nodeType="afterGroup">
                            <p:stCondLst>
                              <p:cond delay="5715"/>
                            </p:stCondLst>
                            <p:childTnLst>
                              <p:par>
                                <p:cTn id="28" presetID="9" presetClass="entr" presetSubtype="0" fill="hold" grpId="0" nodeType="afterEffect">
                                  <p:stCondLst>
                                    <p:cond delay="0"/>
                                  </p:stCondLst>
                                  <p:iterate type="lt">
                                    <p:tmPct val="5000"/>
                                  </p:iterate>
                                  <p:childTnLst>
                                    <p:set>
                                      <p:cBhvr>
                                        <p:cTn id="29" dur="1" fill="hold">
                                          <p:stCondLst>
                                            <p:cond delay="0"/>
                                          </p:stCondLst>
                                        </p:cTn>
                                        <p:tgtEl>
                                          <p:spTgt spid="284675">
                                            <p:txEl>
                                              <p:pRg st="8" end="8"/>
                                            </p:txEl>
                                          </p:spTgt>
                                        </p:tgtEl>
                                        <p:attrNameLst>
                                          <p:attrName>style.visibility</p:attrName>
                                        </p:attrNameLst>
                                      </p:cBhvr>
                                      <p:to>
                                        <p:strVal val="visible"/>
                                      </p:to>
                                    </p:set>
                                    <p:animEffect transition="in" filter="dissolve">
                                      <p:cBhvr>
                                        <p:cTn id="30" dur="500"/>
                                        <p:tgtEl>
                                          <p:spTgt spid="284675">
                                            <p:txEl>
                                              <p:pRg st="8" end="8"/>
                                            </p:txEl>
                                          </p:spTgt>
                                        </p:tgtEl>
                                      </p:cBhvr>
                                    </p:animEffect>
                                  </p:childTnLst>
                                </p:cTn>
                              </p:par>
                            </p:childTnLst>
                          </p:cTn>
                        </p:par>
                        <p:par>
                          <p:cTn id="31" fill="hold" nodeType="afterGroup">
                            <p:stCondLst>
                              <p:cond delay="6765"/>
                            </p:stCondLst>
                            <p:childTnLst>
                              <p:par>
                                <p:cTn id="32" presetID="9" presetClass="entr" presetSubtype="0" fill="hold" grpId="0" nodeType="afterEffect">
                                  <p:stCondLst>
                                    <p:cond delay="0"/>
                                  </p:stCondLst>
                                  <p:iterate type="lt">
                                    <p:tmPct val="5000"/>
                                  </p:iterate>
                                  <p:childTnLst>
                                    <p:set>
                                      <p:cBhvr>
                                        <p:cTn id="33" dur="1" fill="hold">
                                          <p:stCondLst>
                                            <p:cond delay="0"/>
                                          </p:stCondLst>
                                        </p:cTn>
                                        <p:tgtEl>
                                          <p:spTgt spid="284675">
                                            <p:txEl>
                                              <p:pRg st="10" end="10"/>
                                            </p:txEl>
                                          </p:spTgt>
                                        </p:tgtEl>
                                        <p:attrNameLst>
                                          <p:attrName>style.visibility</p:attrName>
                                        </p:attrNameLst>
                                      </p:cBhvr>
                                      <p:to>
                                        <p:strVal val="visible"/>
                                      </p:to>
                                    </p:set>
                                    <p:animEffect transition="in" filter="dissolve">
                                      <p:cBhvr>
                                        <p:cTn id="34" dur="500"/>
                                        <p:tgtEl>
                                          <p:spTgt spid="2846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1"/>
      <p:bldP spid="284675" grpId="0" uiExpand="1" build="p"/>
      <p:bldP spid="2846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406400" y="228600"/>
            <a:ext cx="8737600" cy="1143000"/>
          </a:xfrm>
        </p:spPr>
        <p:txBody>
          <a:bodyPr/>
          <a:lstStyle/>
          <a:p>
            <a:r>
              <a:rPr lang="en-US" dirty="0">
                <a:effectLst>
                  <a:outerShdw blurRad="38100" dist="38100" dir="2700000" algn="tl">
                    <a:srgbClr val="C0C0C0"/>
                  </a:outerShdw>
                </a:effectLst>
                <a:latin typeface="Georgia" pitchFamily="18" charset="0"/>
              </a:rPr>
              <a:t>Washington Youth Suicide facts: </a:t>
            </a:r>
            <a:endParaRPr lang="en-US" sz="1600" dirty="0"/>
          </a:p>
        </p:txBody>
      </p:sp>
      <p:sp>
        <p:nvSpPr>
          <p:cNvPr id="575492" name="Rectangle 4"/>
          <p:cNvSpPr>
            <a:spLocks noChangeArrowheads="1"/>
          </p:cNvSpPr>
          <p:nvPr/>
        </p:nvSpPr>
        <p:spPr bwMode="auto">
          <a:xfrm>
            <a:off x="52388" y="6400800"/>
            <a:ext cx="9091612" cy="43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200000"/>
              </a:lnSpc>
              <a:buClr>
                <a:srgbClr val="000000"/>
              </a:buClr>
              <a:buFontTx/>
              <a:buNone/>
            </a:pPr>
            <a:r>
              <a:rPr kumimoji="1" lang="en-US" sz="1600" dirty="0">
                <a:solidFill>
                  <a:srgbClr val="CC6600"/>
                </a:solidFill>
                <a:effectLst>
                  <a:outerShdw blurRad="38100" dist="38100" dir="2700000" algn="tl">
                    <a:srgbClr val="C0C0C0"/>
                  </a:outerShdw>
                </a:effectLst>
                <a:latin typeface="Georgia" pitchFamily="18" charset="0"/>
              </a:rPr>
              <a:t> </a:t>
            </a:r>
            <a:r>
              <a:rPr kumimoji="1" lang="en-US" dirty="0">
                <a:solidFill>
                  <a:srgbClr val="CC6600"/>
                </a:solidFill>
                <a:effectLst>
                  <a:outerShdw blurRad="38100" dist="38100" dir="2700000" algn="tl">
                    <a:srgbClr val="C0C0C0"/>
                  </a:outerShdw>
                </a:effectLst>
              </a:rPr>
              <a:t>YSPP.ORG</a:t>
            </a:r>
          </a:p>
        </p:txBody>
      </p:sp>
      <p:sp>
        <p:nvSpPr>
          <p:cNvPr id="575493" name="Rectangle 5"/>
          <p:cNvSpPr>
            <a:spLocks noChangeArrowheads="1"/>
          </p:cNvSpPr>
          <p:nvPr/>
        </p:nvSpPr>
        <p:spPr bwMode="auto">
          <a:xfrm>
            <a:off x="152400" y="1524000"/>
            <a:ext cx="8991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spcBef>
                <a:spcPct val="20000"/>
              </a:spcBef>
              <a:buClr>
                <a:srgbClr val="FFCC00"/>
              </a:buClr>
              <a:buFontTx/>
              <a:buNone/>
            </a:pPr>
            <a:r>
              <a:rPr kumimoji="1" lang="en-US" sz="1800" b="1" baseline="0" dirty="0">
                <a:solidFill>
                  <a:srgbClr val="0000FF"/>
                </a:solidFill>
                <a:effectLst/>
              </a:rPr>
              <a:t>Statistics</a:t>
            </a:r>
            <a:r>
              <a:rPr kumimoji="1" lang="en-US" sz="1800" b="1" baseline="0" dirty="0">
                <a:solidFill>
                  <a:srgbClr val="000000"/>
                </a:solidFill>
                <a:effectLst/>
              </a:rPr>
              <a:t> </a:t>
            </a:r>
          </a:p>
          <a:p>
            <a:pPr marL="342900" indent="-342900">
              <a:lnSpc>
                <a:spcPct val="80000"/>
              </a:lnSpc>
              <a:spcBef>
                <a:spcPct val="20000"/>
              </a:spcBef>
              <a:buClr>
                <a:srgbClr val="FFCC00"/>
              </a:buClr>
            </a:pPr>
            <a:r>
              <a:rPr kumimoji="1" lang="en-US" baseline="0" dirty="0">
                <a:solidFill>
                  <a:srgbClr val="000000"/>
                </a:solidFill>
                <a:effectLst/>
              </a:rPr>
              <a:t>An average of 2 youth (ages 10 and 24) die by suicide each week in WA</a:t>
            </a:r>
          </a:p>
          <a:p>
            <a:pPr>
              <a:lnSpc>
                <a:spcPct val="80000"/>
              </a:lnSpc>
              <a:spcBef>
                <a:spcPct val="20000"/>
              </a:spcBef>
              <a:buClr>
                <a:srgbClr val="FFCC00"/>
              </a:buClr>
              <a:buNone/>
            </a:pPr>
            <a:endParaRPr kumimoji="1" lang="en-US" sz="1000" baseline="0" dirty="0">
              <a:solidFill>
                <a:srgbClr val="000000"/>
              </a:solidFill>
              <a:effectLst/>
            </a:endParaRPr>
          </a:p>
          <a:p>
            <a:pPr marL="342900" indent="-342900">
              <a:lnSpc>
                <a:spcPct val="80000"/>
              </a:lnSpc>
              <a:spcBef>
                <a:spcPct val="20000"/>
              </a:spcBef>
              <a:buClr>
                <a:srgbClr val="FFCC00"/>
              </a:buClr>
            </a:pPr>
            <a:r>
              <a:rPr kumimoji="1" lang="en-US" baseline="0" dirty="0">
                <a:solidFill>
                  <a:srgbClr val="000000"/>
                </a:solidFill>
                <a:effectLst/>
              </a:rPr>
              <a:t>15% of WA 6</a:t>
            </a:r>
            <a:r>
              <a:rPr kumimoji="1" lang="en-US" dirty="0">
                <a:solidFill>
                  <a:srgbClr val="000000"/>
                </a:solidFill>
                <a:effectLst/>
              </a:rPr>
              <a:t>th</a:t>
            </a:r>
            <a:r>
              <a:rPr kumimoji="1" lang="en-US" baseline="0" dirty="0">
                <a:solidFill>
                  <a:srgbClr val="000000"/>
                </a:solidFill>
                <a:effectLst/>
              </a:rPr>
              <a:t> graders, 17% of 8</a:t>
            </a:r>
            <a:r>
              <a:rPr kumimoji="1" lang="en-US" dirty="0">
                <a:solidFill>
                  <a:srgbClr val="000000"/>
                </a:solidFill>
                <a:effectLst/>
              </a:rPr>
              <a:t>th</a:t>
            </a:r>
            <a:r>
              <a:rPr kumimoji="1" lang="en-US" baseline="0" dirty="0">
                <a:solidFill>
                  <a:srgbClr val="000000"/>
                </a:solidFill>
                <a:effectLst/>
              </a:rPr>
              <a:t> graders, 19% of 10 graders, and 17% of seniors reported seriously considering suicide in the last year.</a:t>
            </a:r>
          </a:p>
          <a:p>
            <a:pPr marL="342900" indent="-342900">
              <a:lnSpc>
                <a:spcPct val="80000"/>
              </a:lnSpc>
              <a:spcBef>
                <a:spcPct val="20000"/>
              </a:spcBef>
              <a:buClr>
                <a:srgbClr val="FFCC00"/>
              </a:buClr>
            </a:pPr>
            <a:endParaRPr kumimoji="1" lang="en-US" sz="1000" baseline="0" dirty="0">
              <a:solidFill>
                <a:srgbClr val="000000"/>
              </a:solidFill>
              <a:effectLst/>
            </a:endParaRPr>
          </a:p>
          <a:p>
            <a:pPr marL="342900" indent="-342900">
              <a:lnSpc>
                <a:spcPct val="80000"/>
              </a:lnSpc>
              <a:spcBef>
                <a:spcPct val="20000"/>
              </a:spcBef>
              <a:buClr>
                <a:srgbClr val="FFCC00"/>
              </a:buClr>
            </a:pPr>
            <a:r>
              <a:rPr kumimoji="1" lang="en-US" baseline="0" dirty="0">
                <a:solidFill>
                  <a:srgbClr val="000000"/>
                </a:solidFill>
                <a:effectLst/>
              </a:rPr>
              <a:t>Suicide is the second leading cause of death for Washington youth.</a:t>
            </a:r>
          </a:p>
          <a:p>
            <a:pPr marL="342900" indent="-342900">
              <a:lnSpc>
                <a:spcPct val="80000"/>
              </a:lnSpc>
              <a:spcBef>
                <a:spcPct val="20000"/>
              </a:spcBef>
              <a:buClr>
                <a:srgbClr val="FFCC00"/>
              </a:buClr>
            </a:pPr>
            <a:endParaRPr kumimoji="1" lang="en-US" sz="1000" baseline="0" dirty="0">
              <a:solidFill>
                <a:srgbClr val="000000"/>
              </a:solidFill>
              <a:effectLst/>
            </a:endParaRPr>
          </a:p>
          <a:p>
            <a:pPr marL="342900" indent="-342900">
              <a:lnSpc>
                <a:spcPct val="80000"/>
              </a:lnSpc>
              <a:spcBef>
                <a:spcPct val="20000"/>
              </a:spcBef>
              <a:buClr>
                <a:srgbClr val="FFCC00"/>
              </a:buClr>
            </a:pPr>
            <a:r>
              <a:rPr kumimoji="1" lang="en-US" baseline="0" dirty="0">
                <a:solidFill>
                  <a:srgbClr val="000000"/>
                </a:solidFill>
                <a:effectLst/>
              </a:rPr>
              <a:t>Most youth who attempt suicide survive</a:t>
            </a:r>
          </a:p>
          <a:p>
            <a:pPr>
              <a:lnSpc>
                <a:spcPct val="80000"/>
              </a:lnSpc>
              <a:spcBef>
                <a:spcPct val="20000"/>
              </a:spcBef>
              <a:buClr>
                <a:srgbClr val="FFCC00"/>
              </a:buClr>
              <a:buNone/>
            </a:pPr>
            <a:endParaRPr kumimoji="1" lang="en-US" sz="1000" baseline="0" dirty="0">
              <a:solidFill>
                <a:srgbClr val="000000"/>
              </a:solidFill>
              <a:effectLst/>
            </a:endParaRPr>
          </a:p>
          <a:p>
            <a:pPr marL="342900" indent="-342900">
              <a:lnSpc>
                <a:spcPct val="80000"/>
              </a:lnSpc>
              <a:spcBef>
                <a:spcPct val="20000"/>
              </a:spcBef>
              <a:buClr>
                <a:srgbClr val="FFCC00"/>
              </a:buClr>
            </a:pPr>
            <a:r>
              <a:rPr kumimoji="1" lang="en-US" baseline="0" dirty="0">
                <a:solidFill>
                  <a:srgbClr val="000000"/>
                </a:solidFill>
                <a:effectLst/>
              </a:rPr>
              <a:t>Males are more likely to complete a suicide attempt &amp; females are more likely to be hospitalized.</a:t>
            </a:r>
          </a:p>
          <a:p>
            <a:pPr marL="342900" indent="-342900">
              <a:lnSpc>
                <a:spcPct val="80000"/>
              </a:lnSpc>
              <a:spcBef>
                <a:spcPct val="20000"/>
              </a:spcBef>
              <a:buClr>
                <a:srgbClr val="FFCC00"/>
              </a:buClr>
            </a:pPr>
            <a:endParaRPr kumimoji="1" lang="en-US" sz="1000" baseline="0" dirty="0">
              <a:solidFill>
                <a:srgbClr val="000000"/>
              </a:solidFill>
              <a:effectLst/>
            </a:endParaRPr>
          </a:p>
          <a:p>
            <a:pPr marL="342900" indent="-342900">
              <a:lnSpc>
                <a:spcPct val="80000"/>
              </a:lnSpc>
              <a:spcBef>
                <a:spcPct val="20000"/>
              </a:spcBef>
              <a:buClr>
                <a:srgbClr val="FFCC00"/>
              </a:buClr>
            </a:pPr>
            <a:r>
              <a:rPr kumimoji="1" lang="en-US" baseline="0" dirty="0">
                <a:solidFill>
                  <a:srgbClr val="000000"/>
                </a:solidFill>
                <a:effectLst/>
              </a:rPr>
              <a:t>Nonfatal self-inflicted injuries by type </a:t>
            </a:r>
            <a:r>
              <a:rPr kumimoji="1" lang="en-US" sz="1000" baseline="0" dirty="0">
                <a:solidFill>
                  <a:srgbClr val="000000"/>
                </a:solidFill>
                <a:effectLst/>
              </a:rPr>
              <a:t>(2008-2012 - n=4354 – approximate %).</a:t>
            </a:r>
          </a:p>
          <a:p>
            <a:pPr marL="800100" lvl="1" indent="-342900">
              <a:lnSpc>
                <a:spcPct val="80000"/>
              </a:lnSpc>
              <a:spcBef>
                <a:spcPct val="20000"/>
              </a:spcBef>
              <a:buClr>
                <a:srgbClr val="FFCC00"/>
              </a:buClr>
            </a:pPr>
            <a:r>
              <a:rPr kumimoji="1" lang="en-US" sz="1600" baseline="0" dirty="0">
                <a:solidFill>
                  <a:srgbClr val="000000"/>
                </a:solidFill>
                <a:effectLst/>
              </a:rPr>
              <a:t>Poison (70%), Cut/Pierce (15%), Other (5%), Suffocation (2%), Firearm (1%)</a:t>
            </a:r>
          </a:p>
          <a:p>
            <a:pPr marL="342900" indent="-342900">
              <a:lnSpc>
                <a:spcPct val="80000"/>
              </a:lnSpc>
              <a:spcBef>
                <a:spcPct val="20000"/>
              </a:spcBef>
              <a:buClr>
                <a:srgbClr val="FFCC00"/>
              </a:buClr>
            </a:pPr>
            <a:endParaRPr kumimoji="1" lang="en-US" baseline="0" dirty="0">
              <a:solidFill>
                <a:srgbClr val="000000"/>
              </a:solidFill>
              <a:effectLst/>
            </a:endParaRPr>
          </a:p>
          <a:p>
            <a:pPr marL="342900" indent="-342900">
              <a:lnSpc>
                <a:spcPct val="80000"/>
              </a:lnSpc>
              <a:spcBef>
                <a:spcPct val="20000"/>
              </a:spcBef>
              <a:buClr>
                <a:srgbClr val="FFCC00"/>
              </a:buClr>
            </a:pPr>
            <a:r>
              <a:rPr kumimoji="1" lang="en-US" baseline="0" dirty="0">
                <a:solidFill>
                  <a:srgbClr val="000000"/>
                </a:solidFill>
                <a:effectLst/>
              </a:rPr>
              <a:t>Fatal self-inflicted injuries by type </a:t>
            </a:r>
            <a:r>
              <a:rPr kumimoji="1" lang="en-US" sz="1000" baseline="0" dirty="0">
                <a:solidFill>
                  <a:srgbClr val="000000"/>
                </a:solidFill>
                <a:effectLst/>
              </a:rPr>
              <a:t>(2008-2012 - n=617 –approximate %).</a:t>
            </a:r>
          </a:p>
          <a:p>
            <a:pPr marL="800100" lvl="1" indent="-342900">
              <a:lnSpc>
                <a:spcPct val="80000"/>
              </a:lnSpc>
              <a:spcBef>
                <a:spcPct val="20000"/>
              </a:spcBef>
              <a:buClr>
                <a:srgbClr val="FFCC00"/>
              </a:buClr>
            </a:pPr>
            <a:r>
              <a:rPr kumimoji="1" lang="en-US" sz="1600" baseline="0" dirty="0">
                <a:solidFill>
                  <a:srgbClr val="000000"/>
                </a:solidFill>
                <a:effectLst/>
              </a:rPr>
              <a:t>Firearm (40%), Suffocation (40%), Poison (10%), Jump/Fall (5%)</a:t>
            </a:r>
          </a:p>
          <a:p>
            <a:pPr marL="342900" indent="-342900">
              <a:lnSpc>
                <a:spcPct val="80000"/>
              </a:lnSpc>
              <a:spcBef>
                <a:spcPct val="20000"/>
              </a:spcBef>
              <a:buClr>
                <a:srgbClr val="FFCC00"/>
              </a:buClr>
            </a:pPr>
            <a:endParaRPr kumimoji="1" lang="en-US" sz="1600" baseline="0" dirty="0">
              <a:solidFill>
                <a:srgbClr val="000000"/>
              </a:solidFill>
              <a:effectLst/>
            </a:endParaRPr>
          </a:p>
        </p:txBody>
      </p:sp>
      <p:sp>
        <p:nvSpPr>
          <p:cNvPr id="575494" name="_s1030"/>
          <p:cNvSpPr>
            <a:spLocks noChangeArrowheads="1" noTextEdit="1"/>
          </p:cNvSpPr>
          <p:nvPr/>
        </p:nvSpPr>
        <p:spPr bwMode="auto">
          <a:xfrm>
            <a:off x="8001000" y="4419600"/>
            <a:ext cx="1543050" cy="1547813"/>
          </a:xfrm>
          <a:prstGeom prst="ellipse">
            <a:avLst/>
          </a:prstGeom>
          <a:solidFill>
            <a:schemeClr val="accent1">
              <a:alpha val="70000"/>
            </a:schemeClr>
          </a:solidFill>
          <a:ln w="4699">
            <a:solidFill>
              <a:schemeClr val="accent1"/>
            </a:solidFill>
            <a:round/>
            <a:headEnd/>
            <a:tailEnd/>
          </a:ln>
        </p:spPr>
        <p:txBody>
          <a:bodyPr anchor="ctr"/>
          <a:lstStyle/>
          <a:p>
            <a:pPr>
              <a:buClr>
                <a:srgbClr val="000000"/>
              </a:buClr>
            </a:pPr>
            <a:endParaRPr lang="en-US">
              <a:solidFill>
                <a:srgbClr val="FF0000"/>
              </a:solidFill>
            </a:endParaRPr>
          </a:p>
        </p:txBody>
      </p:sp>
    </p:spTree>
    <p:extLst>
      <p:ext uri="{BB962C8B-B14F-4D97-AF65-F5344CB8AC3E}">
        <p14:creationId xmlns:p14="http://schemas.microsoft.com/office/powerpoint/2010/main" val="4077383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75490"/>
                                        </p:tgtEl>
                                        <p:attrNameLst>
                                          <p:attrName>style.visibility</p:attrName>
                                        </p:attrNameLst>
                                      </p:cBhvr>
                                      <p:to>
                                        <p:strVal val="visible"/>
                                      </p:to>
                                    </p:set>
                                    <p:animEffect transition="in" filter="dissolve">
                                      <p:cBhvr>
                                        <p:cTn id="7" dur="500"/>
                                        <p:tgtEl>
                                          <p:spTgt spid="57549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iterate type="lt">
                                    <p:tmPct val="5000"/>
                                  </p:iterate>
                                  <p:childTnLst>
                                    <p:set>
                                      <p:cBhvr>
                                        <p:cTn id="10" dur="1" fill="hold">
                                          <p:stCondLst>
                                            <p:cond delay="0"/>
                                          </p:stCondLst>
                                        </p:cTn>
                                        <p:tgtEl>
                                          <p:spTgt spid="575493">
                                            <p:txEl>
                                              <p:pRg st="0" end="0"/>
                                            </p:txEl>
                                          </p:spTgt>
                                        </p:tgtEl>
                                        <p:attrNameLst>
                                          <p:attrName>style.visibility</p:attrName>
                                        </p:attrNameLst>
                                      </p:cBhvr>
                                      <p:to>
                                        <p:strVal val="visible"/>
                                      </p:to>
                                    </p:set>
                                    <p:animEffect transition="in" filter="dissolve">
                                      <p:cBhvr>
                                        <p:cTn id="11" dur="500"/>
                                        <p:tgtEl>
                                          <p:spTgt spid="575493">
                                            <p:txEl>
                                              <p:pRg st="0" end="0"/>
                                            </p:txEl>
                                          </p:spTgt>
                                        </p:tgtEl>
                                      </p:cBhvr>
                                    </p:animEffect>
                                  </p:childTnLst>
                                </p:cTn>
                              </p:par>
                            </p:childTnLst>
                          </p:cTn>
                        </p:par>
                        <p:par>
                          <p:cTn id="12" fill="hold">
                            <p:stCondLst>
                              <p:cond delay="1225"/>
                            </p:stCondLst>
                            <p:childTnLst>
                              <p:par>
                                <p:cTn id="13" presetID="9" presetClass="entr" presetSubtype="0" fill="hold" nodeType="afterEffect">
                                  <p:stCondLst>
                                    <p:cond delay="0"/>
                                  </p:stCondLst>
                                  <p:iterate type="wd">
                                    <p:tmPct val="5000"/>
                                  </p:iterate>
                                  <p:childTnLst>
                                    <p:set>
                                      <p:cBhvr>
                                        <p:cTn id="14" dur="1" fill="hold">
                                          <p:stCondLst>
                                            <p:cond delay="0"/>
                                          </p:stCondLst>
                                        </p:cTn>
                                        <p:tgtEl>
                                          <p:spTgt spid="575493">
                                            <p:txEl>
                                              <p:pRg st="1" end="1"/>
                                            </p:txEl>
                                          </p:spTgt>
                                        </p:tgtEl>
                                        <p:attrNameLst>
                                          <p:attrName>style.visibility</p:attrName>
                                        </p:attrNameLst>
                                      </p:cBhvr>
                                      <p:to>
                                        <p:strVal val="visible"/>
                                      </p:to>
                                    </p:set>
                                    <p:animEffect transition="in" filter="dissolve">
                                      <p:cBhvr>
                                        <p:cTn id="15" dur="500"/>
                                        <p:tgtEl>
                                          <p:spTgt spid="575493">
                                            <p:txEl>
                                              <p:pRg st="1" end="1"/>
                                            </p:txEl>
                                          </p:spTgt>
                                        </p:tgtEl>
                                      </p:cBhvr>
                                    </p:animEffect>
                                  </p:childTnLst>
                                </p:cTn>
                              </p:par>
                            </p:childTnLst>
                          </p:cTn>
                        </p:par>
                        <p:par>
                          <p:cTn id="16" fill="hold">
                            <p:stCondLst>
                              <p:cond delay="2150"/>
                            </p:stCondLst>
                            <p:childTnLst>
                              <p:par>
                                <p:cTn id="17" presetID="9" presetClass="entr" presetSubtype="0" fill="hold" nodeType="afterEffect">
                                  <p:stCondLst>
                                    <p:cond delay="0"/>
                                  </p:stCondLst>
                                  <p:iterate type="wd">
                                    <p:tmPct val="5000"/>
                                  </p:iterate>
                                  <p:childTnLst>
                                    <p:set>
                                      <p:cBhvr>
                                        <p:cTn id="18" dur="1" fill="hold">
                                          <p:stCondLst>
                                            <p:cond delay="0"/>
                                          </p:stCondLst>
                                        </p:cTn>
                                        <p:tgtEl>
                                          <p:spTgt spid="575493">
                                            <p:txEl>
                                              <p:pRg st="3" end="3"/>
                                            </p:txEl>
                                          </p:spTgt>
                                        </p:tgtEl>
                                        <p:attrNameLst>
                                          <p:attrName>style.visibility</p:attrName>
                                        </p:attrNameLst>
                                      </p:cBhvr>
                                      <p:to>
                                        <p:strVal val="visible"/>
                                      </p:to>
                                    </p:set>
                                    <p:animEffect transition="in" filter="dissolve">
                                      <p:cBhvr>
                                        <p:cTn id="19" dur="500"/>
                                        <p:tgtEl>
                                          <p:spTgt spid="575493">
                                            <p:txEl>
                                              <p:pRg st="3" end="3"/>
                                            </p:txEl>
                                          </p:spTgt>
                                        </p:tgtEl>
                                      </p:cBhvr>
                                    </p:animEffect>
                                  </p:childTnLst>
                                </p:cTn>
                              </p:par>
                            </p:childTnLst>
                          </p:cTn>
                        </p:par>
                        <p:par>
                          <p:cTn id="20" fill="hold">
                            <p:stCondLst>
                              <p:cond delay="3450"/>
                            </p:stCondLst>
                            <p:childTnLst>
                              <p:par>
                                <p:cTn id="21" presetID="9" presetClass="entr" presetSubtype="0" fill="hold" nodeType="afterEffect">
                                  <p:stCondLst>
                                    <p:cond delay="0"/>
                                  </p:stCondLst>
                                  <p:iterate type="wd">
                                    <p:tmPct val="5000"/>
                                  </p:iterate>
                                  <p:childTnLst>
                                    <p:set>
                                      <p:cBhvr>
                                        <p:cTn id="22" dur="1" fill="hold">
                                          <p:stCondLst>
                                            <p:cond delay="0"/>
                                          </p:stCondLst>
                                        </p:cTn>
                                        <p:tgtEl>
                                          <p:spTgt spid="575493">
                                            <p:txEl>
                                              <p:pRg st="5" end="5"/>
                                            </p:txEl>
                                          </p:spTgt>
                                        </p:tgtEl>
                                        <p:attrNameLst>
                                          <p:attrName>style.visibility</p:attrName>
                                        </p:attrNameLst>
                                      </p:cBhvr>
                                      <p:to>
                                        <p:strVal val="visible"/>
                                      </p:to>
                                    </p:set>
                                    <p:animEffect transition="in" filter="dissolve">
                                      <p:cBhvr>
                                        <p:cTn id="23" dur="500"/>
                                        <p:tgtEl>
                                          <p:spTgt spid="575493">
                                            <p:txEl>
                                              <p:pRg st="5" end="5"/>
                                            </p:txEl>
                                          </p:spTgt>
                                        </p:tgtEl>
                                      </p:cBhvr>
                                    </p:animEffect>
                                  </p:childTnLst>
                                </p:cTn>
                              </p:par>
                            </p:childTnLst>
                          </p:cTn>
                        </p:par>
                        <p:par>
                          <p:cTn id="24" fill="hold">
                            <p:stCondLst>
                              <p:cond delay="4225"/>
                            </p:stCondLst>
                            <p:childTnLst>
                              <p:par>
                                <p:cTn id="25" presetID="9" presetClass="entr" presetSubtype="0" fill="hold" nodeType="afterEffect">
                                  <p:stCondLst>
                                    <p:cond delay="0"/>
                                  </p:stCondLst>
                                  <p:iterate type="wd">
                                    <p:tmPct val="5000"/>
                                  </p:iterate>
                                  <p:childTnLst>
                                    <p:set>
                                      <p:cBhvr>
                                        <p:cTn id="26" dur="1" fill="hold">
                                          <p:stCondLst>
                                            <p:cond delay="0"/>
                                          </p:stCondLst>
                                        </p:cTn>
                                        <p:tgtEl>
                                          <p:spTgt spid="575493">
                                            <p:txEl>
                                              <p:pRg st="7" end="7"/>
                                            </p:txEl>
                                          </p:spTgt>
                                        </p:tgtEl>
                                        <p:attrNameLst>
                                          <p:attrName>style.visibility</p:attrName>
                                        </p:attrNameLst>
                                      </p:cBhvr>
                                      <p:to>
                                        <p:strVal val="visible"/>
                                      </p:to>
                                    </p:set>
                                    <p:animEffect transition="in" filter="dissolve">
                                      <p:cBhvr>
                                        <p:cTn id="27" dur="500"/>
                                        <p:tgtEl>
                                          <p:spTgt spid="575493">
                                            <p:txEl>
                                              <p:pRg st="7" end="7"/>
                                            </p:txEl>
                                          </p:spTgt>
                                        </p:tgtEl>
                                      </p:cBhvr>
                                    </p:animEffect>
                                  </p:childTnLst>
                                </p:cTn>
                              </p:par>
                            </p:childTnLst>
                          </p:cTn>
                        </p:par>
                        <p:par>
                          <p:cTn id="28" fill="hold">
                            <p:stCondLst>
                              <p:cond delay="4850"/>
                            </p:stCondLst>
                            <p:childTnLst>
                              <p:par>
                                <p:cTn id="29" presetID="9" presetClass="entr" presetSubtype="0" fill="hold" nodeType="afterEffect">
                                  <p:stCondLst>
                                    <p:cond delay="0"/>
                                  </p:stCondLst>
                                  <p:iterate type="wd">
                                    <p:tmPct val="5000"/>
                                  </p:iterate>
                                  <p:childTnLst>
                                    <p:set>
                                      <p:cBhvr>
                                        <p:cTn id="30" dur="1" fill="hold">
                                          <p:stCondLst>
                                            <p:cond delay="0"/>
                                          </p:stCondLst>
                                        </p:cTn>
                                        <p:tgtEl>
                                          <p:spTgt spid="575493">
                                            <p:txEl>
                                              <p:pRg st="9" end="9"/>
                                            </p:txEl>
                                          </p:spTgt>
                                        </p:tgtEl>
                                        <p:attrNameLst>
                                          <p:attrName>style.visibility</p:attrName>
                                        </p:attrNameLst>
                                      </p:cBhvr>
                                      <p:to>
                                        <p:strVal val="visible"/>
                                      </p:to>
                                    </p:set>
                                    <p:animEffect transition="in" filter="dissolve">
                                      <p:cBhvr>
                                        <p:cTn id="31" dur="500"/>
                                        <p:tgtEl>
                                          <p:spTgt spid="575493">
                                            <p:txEl>
                                              <p:pRg st="9" end="9"/>
                                            </p:txEl>
                                          </p:spTgt>
                                        </p:tgtEl>
                                      </p:cBhvr>
                                    </p:animEffect>
                                  </p:childTnLst>
                                </p:cTn>
                              </p:par>
                            </p:childTnLst>
                          </p:cTn>
                        </p:par>
                        <p:par>
                          <p:cTn id="32" fill="hold">
                            <p:stCondLst>
                              <p:cond delay="5775"/>
                            </p:stCondLst>
                            <p:childTnLst>
                              <p:par>
                                <p:cTn id="33" presetID="9" presetClass="entr" presetSubtype="0" fill="hold" nodeType="afterEffect">
                                  <p:stCondLst>
                                    <p:cond delay="0"/>
                                  </p:stCondLst>
                                  <p:iterate type="wd">
                                    <p:tmPct val="5000"/>
                                  </p:iterate>
                                  <p:childTnLst>
                                    <p:set>
                                      <p:cBhvr>
                                        <p:cTn id="34" dur="1" fill="hold">
                                          <p:stCondLst>
                                            <p:cond delay="0"/>
                                          </p:stCondLst>
                                        </p:cTn>
                                        <p:tgtEl>
                                          <p:spTgt spid="575493">
                                            <p:txEl>
                                              <p:pRg st="11" end="11"/>
                                            </p:txEl>
                                          </p:spTgt>
                                        </p:tgtEl>
                                        <p:attrNameLst>
                                          <p:attrName>style.visibility</p:attrName>
                                        </p:attrNameLst>
                                      </p:cBhvr>
                                      <p:to>
                                        <p:strVal val="visible"/>
                                      </p:to>
                                    </p:set>
                                    <p:animEffect transition="in" filter="dissolve">
                                      <p:cBhvr>
                                        <p:cTn id="35" dur="500"/>
                                        <p:tgtEl>
                                          <p:spTgt spid="575493">
                                            <p:txEl>
                                              <p:pRg st="11" end="11"/>
                                            </p:txEl>
                                          </p:spTgt>
                                        </p:tgtEl>
                                      </p:cBhvr>
                                    </p:animEffect>
                                  </p:childTnLst>
                                </p:cTn>
                              </p:par>
                            </p:childTnLst>
                          </p:cTn>
                        </p:par>
                        <p:par>
                          <p:cTn id="36" fill="hold">
                            <p:stCondLst>
                              <p:cond delay="6550"/>
                            </p:stCondLst>
                            <p:childTnLst>
                              <p:par>
                                <p:cTn id="37" presetID="9" presetClass="entr" presetSubtype="0" fill="hold" nodeType="afterEffect">
                                  <p:stCondLst>
                                    <p:cond delay="0"/>
                                  </p:stCondLst>
                                  <p:iterate type="wd">
                                    <p:tmPct val="5000"/>
                                  </p:iterate>
                                  <p:childTnLst>
                                    <p:set>
                                      <p:cBhvr>
                                        <p:cTn id="38" dur="1" fill="hold">
                                          <p:stCondLst>
                                            <p:cond delay="0"/>
                                          </p:stCondLst>
                                        </p:cTn>
                                        <p:tgtEl>
                                          <p:spTgt spid="575493">
                                            <p:txEl>
                                              <p:pRg st="12" end="12"/>
                                            </p:txEl>
                                          </p:spTgt>
                                        </p:tgtEl>
                                        <p:attrNameLst>
                                          <p:attrName>style.visibility</p:attrName>
                                        </p:attrNameLst>
                                      </p:cBhvr>
                                      <p:to>
                                        <p:strVal val="visible"/>
                                      </p:to>
                                    </p:set>
                                    <p:animEffect transition="in" filter="dissolve">
                                      <p:cBhvr>
                                        <p:cTn id="39" dur="500"/>
                                        <p:tgtEl>
                                          <p:spTgt spid="575493">
                                            <p:txEl>
                                              <p:pRg st="12" end="12"/>
                                            </p:txEl>
                                          </p:spTgt>
                                        </p:tgtEl>
                                      </p:cBhvr>
                                    </p:animEffect>
                                  </p:childTnLst>
                                </p:cTn>
                              </p:par>
                            </p:childTnLst>
                          </p:cTn>
                        </p:par>
                        <p:par>
                          <p:cTn id="40" fill="hold">
                            <p:stCondLst>
                              <p:cond delay="7525"/>
                            </p:stCondLst>
                            <p:childTnLst>
                              <p:par>
                                <p:cTn id="41" presetID="9" presetClass="entr" presetSubtype="0" fill="hold" nodeType="afterEffect">
                                  <p:stCondLst>
                                    <p:cond delay="0"/>
                                  </p:stCondLst>
                                  <p:iterate type="wd">
                                    <p:tmPct val="5000"/>
                                  </p:iterate>
                                  <p:childTnLst>
                                    <p:set>
                                      <p:cBhvr>
                                        <p:cTn id="42" dur="1" fill="hold">
                                          <p:stCondLst>
                                            <p:cond delay="0"/>
                                          </p:stCondLst>
                                        </p:cTn>
                                        <p:tgtEl>
                                          <p:spTgt spid="575493">
                                            <p:txEl>
                                              <p:pRg st="14" end="14"/>
                                            </p:txEl>
                                          </p:spTgt>
                                        </p:tgtEl>
                                        <p:attrNameLst>
                                          <p:attrName>style.visibility</p:attrName>
                                        </p:attrNameLst>
                                      </p:cBhvr>
                                      <p:to>
                                        <p:strVal val="visible"/>
                                      </p:to>
                                    </p:set>
                                    <p:animEffect transition="in" filter="dissolve">
                                      <p:cBhvr>
                                        <p:cTn id="43" dur="500"/>
                                        <p:tgtEl>
                                          <p:spTgt spid="575493">
                                            <p:txEl>
                                              <p:pRg st="14" end="14"/>
                                            </p:txEl>
                                          </p:spTgt>
                                        </p:tgtEl>
                                      </p:cBhvr>
                                    </p:animEffect>
                                  </p:childTnLst>
                                </p:cTn>
                              </p:par>
                            </p:childTnLst>
                          </p:cTn>
                        </p:par>
                        <p:par>
                          <p:cTn id="44" fill="hold">
                            <p:stCondLst>
                              <p:cond delay="8300"/>
                            </p:stCondLst>
                            <p:childTnLst>
                              <p:par>
                                <p:cTn id="45" presetID="9" presetClass="entr" presetSubtype="0" fill="hold" nodeType="afterEffect">
                                  <p:stCondLst>
                                    <p:cond delay="0"/>
                                  </p:stCondLst>
                                  <p:iterate type="wd">
                                    <p:tmPct val="5000"/>
                                  </p:iterate>
                                  <p:childTnLst>
                                    <p:set>
                                      <p:cBhvr>
                                        <p:cTn id="46" dur="1" fill="hold">
                                          <p:stCondLst>
                                            <p:cond delay="0"/>
                                          </p:stCondLst>
                                        </p:cTn>
                                        <p:tgtEl>
                                          <p:spTgt spid="575493">
                                            <p:txEl>
                                              <p:pRg st="15" end="15"/>
                                            </p:txEl>
                                          </p:spTgt>
                                        </p:tgtEl>
                                        <p:attrNameLst>
                                          <p:attrName>style.visibility</p:attrName>
                                        </p:attrNameLst>
                                      </p:cBhvr>
                                      <p:to>
                                        <p:strVal val="visible"/>
                                      </p:to>
                                    </p:set>
                                    <p:animEffect transition="in" filter="dissolve">
                                      <p:cBhvr>
                                        <p:cTn id="47" dur="500"/>
                                        <p:tgtEl>
                                          <p:spTgt spid="57549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shells 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14600"/>
            <a:ext cx="3836988" cy="4022725"/>
          </a:xfrm>
          <a:prstGeom prst="rect">
            <a:avLst/>
          </a:prstGeom>
          <a:noFill/>
          <a:extLst>
            <a:ext uri="{909E8E84-426E-40DD-AFC4-6F175D3DCCD1}">
              <a14:hiddenFill xmlns:a14="http://schemas.microsoft.com/office/drawing/2010/main">
                <a:solidFill>
                  <a:srgbClr val="FFFFFF"/>
                </a:solidFill>
              </a14:hiddenFill>
            </a:ext>
          </a:extLst>
        </p:spPr>
      </p:pic>
      <p:sp>
        <p:nvSpPr>
          <p:cNvPr id="390147" name="Rectangle 3"/>
          <p:cNvSpPr>
            <a:spLocks noGrp="1" noChangeArrowheads="1"/>
          </p:cNvSpPr>
          <p:nvPr>
            <p:ph type="title"/>
          </p:nvPr>
        </p:nvSpPr>
        <p:spPr>
          <a:xfrm>
            <a:off x="381000" y="304800"/>
            <a:ext cx="7772400" cy="838200"/>
          </a:xfrm>
        </p:spPr>
        <p:txBody>
          <a:bodyPr/>
          <a:lstStyle/>
          <a:p>
            <a:r>
              <a:rPr lang="en-US">
                <a:effectLst>
                  <a:outerShdw blurRad="38100" dist="38100" dir="2700000" algn="tl">
                    <a:srgbClr val="C0C0C0"/>
                  </a:outerShdw>
                </a:effectLst>
                <a:latin typeface="Georgia" pitchFamily="18" charset="0"/>
              </a:rPr>
              <a:t>Critical Items</a:t>
            </a:r>
          </a:p>
        </p:txBody>
      </p:sp>
      <p:sp>
        <p:nvSpPr>
          <p:cNvPr id="390148" name="Rectangle 4"/>
          <p:cNvSpPr>
            <a:spLocks noGrp="1" noChangeArrowheads="1"/>
          </p:cNvSpPr>
          <p:nvPr>
            <p:ph type="body" idx="1"/>
          </p:nvPr>
        </p:nvSpPr>
        <p:spPr>
          <a:xfrm>
            <a:off x="228600" y="1905000"/>
            <a:ext cx="7772400" cy="4114800"/>
          </a:xfrm>
        </p:spPr>
        <p:txBody>
          <a:bodyPr/>
          <a:lstStyle/>
          <a:p>
            <a:pPr>
              <a:lnSpc>
                <a:spcPct val="80000"/>
              </a:lnSpc>
              <a:spcBef>
                <a:spcPct val="0"/>
              </a:spcBef>
              <a:spcAft>
                <a:spcPct val="150000"/>
              </a:spcAft>
              <a:buFontTx/>
              <a:buChar char="•"/>
            </a:pPr>
            <a:r>
              <a:rPr lang="en-US" sz="1800">
                <a:solidFill>
                  <a:schemeClr val="hlink"/>
                </a:solidFill>
                <a:effectLst>
                  <a:outerShdw blurRad="38100" dist="38100" dir="2700000" algn="tl">
                    <a:srgbClr val="C0C0C0"/>
                  </a:outerShdw>
                </a:effectLst>
              </a:rPr>
              <a:t>Perception of poor school security.</a:t>
            </a:r>
            <a:endParaRPr lang="en-US" sz="1800">
              <a:solidFill>
                <a:schemeClr val="tx2"/>
              </a:solidFill>
              <a:effectLst>
                <a:outerShdw blurRad="38100" dist="38100" dir="2700000" algn="tl">
                  <a:srgbClr val="C0C0C0"/>
                </a:outerShdw>
              </a:effectLst>
            </a:endParaRPr>
          </a:p>
          <a:p>
            <a:pPr>
              <a:lnSpc>
                <a:spcPct val="80000"/>
              </a:lnSpc>
              <a:spcBef>
                <a:spcPct val="0"/>
              </a:spcBef>
              <a:spcAft>
                <a:spcPct val="150000"/>
              </a:spcAft>
              <a:buFontTx/>
              <a:buChar char="•"/>
            </a:pPr>
            <a:r>
              <a:rPr lang="en-US" sz="1800">
                <a:solidFill>
                  <a:schemeClr val="hlink"/>
                </a:solidFill>
                <a:effectLst>
                  <a:outerShdw blurRad="38100" dist="38100" dir="2700000" algn="tl">
                    <a:srgbClr val="C0C0C0"/>
                  </a:outerShdw>
                </a:effectLst>
              </a:rPr>
              <a:t>Report or history of being picked on or bullied at school.</a:t>
            </a:r>
          </a:p>
          <a:p>
            <a:pPr>
              <a:lnSpc>
                <a:spcPct val="80000"/>
              </a:lnSpc>
              <a:spcBef>
                <a:spcPct val="0"/>
              </a:spcBef>
              <a:spcAft>
                <a:spcPct val="150000"/>
              </a:spcAft>
              <a:buFontTx/>
              <a:buChar char="•"/>
            </a:pPr>
            <a:r>
              <a:rPr lang="en-US" sz="1800">
                <a:solidFill>
                  <a:schemeClr val="hlink"/>
                </a:solidFill>
                <a:effectLst>
                  <a:outerShdw blurRad="38100" dist="38100" dir="2700000" algn="tl">
                    <a:srgbClr val="C0C0C0"/>
                  </a:outerShdw>
                </a:effectLst>
              </a:rPr>
              <a:t>Acknowledgment of desire to hurt others. </a:t>
            </a:r>
          </a:p>
          <a:p>
            <a:pPr>
              <a:lnSpc>
                <a:spcPct val="80000"/>
              </a:lnSpc>
              <a:spcBef>
                <a:spcPct val="0"/>
              </a:spcBef>
              <a:spcAft>
                <a:spcPct val="150000"/>
              </a:spcAft>
              <a:buFontTx/>
              <a:buChar char="•"/>
            </a:pPr>
            <a:r>
              <a:rPr lang="en-US" sz="1800">
                <a:solidFill>
                  <a:schemeClr val="hlink"/>
                </a:solidFill>
                <a:effectLst>
                  <a:outerShdw blurRad="38100" dist="38100" dir="2700000" algn="tl">
                    <a:srgbClr val="C0C0C0"/>
                  </a:outerShdw>
                </a:effectLst>
              </a:rPr>
              <a:t>Suicidal ideation.</a:t>
            </a:r>
          </a:p>
          <a:p>
            <a:pPr>
              <a:lnSpc>
                <a:spcPct val="80000"/>
              </a:lnSpc>
              <a:spcBef>
                <a:spcPct val="0"/>
              </a:spcBef>
              <a:spcAft>
                <a:spcPct val="150000"/>
              </a:spcAft>
              <a:buFontTx/>
              <a:buChar char="•"/>
            </a:pPr>
            <a:r>
              <a:rPr lang="en-US" sz="1800">
                <a:solidFill>
                  <a:schemeClr val="hlink"/>
                </a:solidFill>
                <a:effectLst>
                  <a:outerShdw blurRad="38100" dist="38100" dir="2700000" algn="tl">
                    <a:srgbClr val="C0C0C0"/>
                  </a:outerShdw>
                </a:effectLst>
              </a:rPr>
              <a:t>Use or possession of a weapon.</a:t>
            </a:r>
            <a:endParaRPr lang="en-US" sz="1800">
              <a:solidFill>
                <a:schemeClr val="tx2"/>
              </a:solidFill>
              <a:effectLst>
                <a:outerShdw blurRad="38100" dist="38100" dir="2700000" algn="tl">
                  <a:srgbClr val="C0C0C0"/>
                </a:outerShdw>
              </a:effectLst>
            </a:endParaRPr>
          </a:p>
          <a:p>
            <a:pPr>
              <a:lnSpc>
                <a:spcPct val="80000"/>
              </a:lnSpc>
              <a:spcBef>
                <a:spcPct val="0"/>
              </a:spcBef>
              <a:spcAft>
                <a:spcPct val="150000"/>
              </a:spcAft>
              <a:buFontTx/>
              <a:buChar char="•"/>
            </a:pPr>
            <a:r>
              <a:rPr lang="en-US" sz="1800">
                <a:solidFill>
                  <a:schemeClr val="hlink"/>
                </a:solidFill>
                <a:effectLst>
                  <a:outerShdw blurRad="38100" dist="38100" dir="2700000" algn="tl">
                    <a:srgbClr val="C0C0C0"/>
                  </a:outerShdw>
                </a:effectLst>
              </a:rPr>
              <a:t>Easy access to guns.</a:t>
            </a:r>
          </a:p>
          <a:p>
            <a:pPr>
              <a:lnSpc>
                <a:spcPct val="80000"/>
              </a:lnSpc>
              <a:spcBef>
                <a:spcPct val="0"/>
              </a:spcBef>
              <a:spcAft>
                <a:spcPct val="150000"/>
              </a:spcAft>
              <a:buFontTx/>
              <a:buChar char="•"/>
            </a:pPr>
            <a:r>
              <a:rPr lang="en-US" sz="1800">
                <a:solidFill>
                  <a:schemeClr val="hlink"/>
                </a:solidFill>
                <a:effectLst>
                  <a:outerShdw blurRad="38100" dist="38100" dir="2700000" algn="tl">
                    <a:srgbClr val="C0C0C0"/>
                  </a:outerShdw>
                </a:effectLst>
              </a:rPr>
              <a:t>History of abuse.</a:t>
            </a:r>
          </a:p>
        </p:txBody>
      </p:sp>
      <p:sp>
        <p:nvSpPr>
          <p:cNvPr id="390149" name="Text Box 5"/>
          <p:cNvSpPr txBox="1">
            <a:spLocks noChangeArrowheads="1"/>
          </p:cNvSpPr>
          <p:nvPr/>
        </p:nvSpPr>
        <p:spPr bwMode="auto">
          <a:xfrm>
            <a:off x="0" y="63388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kumimoji="1" lang="en-US" sz="1200" baseline="0">
                <a:solidFill>
                  <a:schemeClr val="bg1"/>
                </a:solidFill>
                <a:effectLst/>
                <a:latin typeface="Georgia" pitchFamily="18" charset="0"/>
              </a:rPr>
              <a:t>Psychological Domain</a:t>
            </a:r>
            <a:r>
              <a:rPr kumimoji="1" lang="en-US" sz="1200" baseline="0">
                <a:solidFill>
                  <a:schemeClr val="tx2"/>
                </a:solidFill>
                <a:effectLst>
                  <a:outerShdw blurRad="38100" dist="38100" dir="2700000" algn="tl">
                    <a:srgbClr val="C0C0C0"/>
                  </a:outerShdw>
                </a:effectLst>
                <a:latin typeface="Georgia" pitchFamily="18" charset="0"/>
              </a:rPr>
              <a:t>  </a:t>
            </a:r>
            <a:r>
              <a:rPr lang="en-US" sz="2800" baseline="0">
                <a:solidFill>
                  <a:schemeClr val="tx1"/>
                </a:solidFill>
                <a:effectLst/>
                <a:latin typeface="Georgia" pitchFamily="18" charset="0"/>
              </a:rPr>
              <a:t>                                                                                </a:t>
            </a:r>
            <a:r>
              <a:rPr lang="en-US" sz="1200" baseline="0">
                <a:solidFill>
                  <a:schemeClr val="tx2"/>
                </a:solidFill>
                <a:effectLst>
                  <a:outerShdw blurRad="38100" dist="38100" dir="2700000" algn="tl">
                    <a:srgbClr val="C0C0C0"/>
                  </a:outerShdw>
                </a:effectLst>
              </a:rPr>
              <a:t>PETRA</a:t>
            </a:r>
          </a:p>
        </p:txBody>
      </p:sp>
      <p:sp>
        <p:nvSpPr>
          <p:cNvPr id="390150" name="_s1030"/>
          <p:cNvSpPr>
            <a:spLocks noChangeArrowheads="1" noTextEdit="1"/>
          </p:cNvSpPr>
          <p:nvPr/>
        </p:nvSpPr>
        <p:spPr bwMode="auto">
          <a:xfrm>
            <a:off x="8372475" y="6083300"/>
            <a:ext cx="1543050" cy="1547813"/>
          </a:xfrm>
          <a:prstGeom prst="ellipse">
            <a:avLst/>
          </a:prstGeom>
          <a:solidFill>
            <a:schemeClr val="hlink">
              <a:alpha val="50000"/>
            </a:schemeClr>
          </a:solidFill>
          <a:ln w="4670">
            <a:solidFill>
              <a:schemeClr val="hlink"/>
            </a:solidFill>
            <a:round/>
            <a:headEnd/>
            <a:tailEnd/>
          </a:ln>
        </p:spPr>
        <p:txBody>
          <a:bodyPr anchor="ctr"/>
          <a:lstStyle/>
          <a:p>
            <a:endParaRPr lang="en-US"/>
          </a:p>
        </p:txBody>
      </p:sp>
      <p:sp>
        <p:nvSpPr>
          <p:cNvPr id="390151" name="Rectangle 7"/>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mark areas in need of immediate attention</a:t>
            </a:r>
            <a:r>
              <a:rPr kumimoji="1" lang="en-US" sz="3600" baseline="0">
                <a:solidFill>
                  <a:schemeClr val="tx2"/>
                </a:solidFill>
                <a:effectLst>
                  <a:outerShdw blurRad="38100" dist="38100" dir="2700000" algn="tl">
                    <a:srgbClr val="C0C0C0"/>
                  </a:outerShdw>
                </a:effectLst>
                <a:latin typeface="Georgia" pitchFamily="18" charset="0"/>
              </a:rPr>
              <a:t> </a:t>
            </a:r>
          </a:p>
        </p:txBody>
      </p:sp>
      <p:sp>
        <p:nvSpPr>
          <p:cNvPr id="390152" name="Rectangle 8"/>
          <p:cNvSpPr>
            <a:spLocks noChangeArrowheads="1"/>
          </p:cNvSpPr>
          <p:nvPr/>
        </p:nvSpPr>
        <p:spPr bwMode="auto">
          <a:xfrm>
            <a:off x="152400" y="6553200"/>
            <a:ext cx="8939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5000"/>
                                  </p:iterate>
                                  <p:childTnLst>
                                    <p:set>
                                      <p:cBhvr>
                                        <p:cTn id="6" dur="1" fill="hold">
                                          <p:stCondLst>
                                            <p:cond delay="0"/>
                                          </p:stCondLst>
                                        </p:cTn>
                                        <p:tgtEl>
                                          <p:spTgt spid="390147"/>
                                        </p:tgtEl>
                                        <p:attrNameLst>
                                          <p:attrName>style.visibility</p:attrName>
                                        </p:attrNameLst>
                                      </p:cBhvr>
                                      <p:to>
                                        <p:strVal val="visible"/>
                                      </p:to>
                                    </p:set>
                                    <p:animEffect transition="in" filter="dissolve">
                                      <p:cBhvr>
                                        <p:cTn id="7" dur="500"/>
                                        <p:tgtEl>
                                          <p:spTgt spid="390147"/>
                                        </p:tgtEl>
                                      </p:cBhvr>
                                    </p:animEffect>
                                  </p:childTnLst>
                                </p:cTn>
                              </p:par>
                              <p:par>
                                <p:cTn id="8" presetID="9" presetClass="entr" presetSubtype="0" fill="hold" grpId="0" nodeType="withEffect">
                                  <p:stCondLst>
                                    <p:cond delay="0"/>
                                  </p:stCondLst>
                                  <p:iterate type="lt">
                                    <p:tmPct val="3000"/>
                                  </p:iterate>
                                  <p:childTnLst>
                                    <p:set>
                                      <p:cBhvr>
                                        <p:cTn id="9" dur="1" fill="hold">
                                          <p:stCondLst>
                                            <p:cond delay="0"/>
                                          </p:stCondLst>
                                        </p:cTn>
                                        <p:tgtEl>
                                          <p:spTgt spid="390151"/>
                                        </p:tgtEl>
                                        <p:attrNameLst>
                                          <p:attrName>style.visibility</p:attrName>
                                        </p:attrNameLst>
                                      </p:cBhvr>
                                      <p:to>
                                        <p:strVal val="visible"/>
                                      </p:to>
                                    </p:set>
                                    <p:animEffect transition="in" filter="dissolve">
                                      <p:cBhvr>
                                        <p:cTn id="10" dur="500"/>
                                        <p:tgtEl>
                                          <p:spTgt spid="390151"/>
                                        </p:tgtEl>
                                      </p:cBhvr>
                                    </p:animEffect>
                                  </p:childTnLst>
                                </p:cTn>
                              </p:par>
                            </p:childTnLst>
                          </p:cTn>
                        </p:par>
                        <p:par>
                          <p:cTn id="11" fill="hold" nodeType="afterGroup">
                            <p:stCondLst>
                              <p:cond delay="1010"/>
                            </p:stCondLst>
                            <p:childTnLst>
                              <p:par>
                                <p:cTn id="12" presetID="9" presetClass="entr" presetSubtype="0" fill="hold" grpId="0" nodeType="afterEffect">
                                  <p:stCondLst>
                                    <p:cond delay="0"/>
                                  </p:stCondLst>
                                  <p:iterate type="lt">
                                    <p:tmPct val="5000"/>
                                  </p:iterate>
                                  <p:childTnLst>
                                    <p:set>
                                      <p:cBhvr>
                                        <p:cTn id="13" dur="1" fill="hold">
                                          <p:stCondLst>
                                            <p:cond delay="0"/>
                                          </p:stCondLst>
                                        </p:cTn>
                                        <p:tgtEl>
                                          <p:spTgt spid="390148">
                                            <p:txEl>
                                              <p:pRg st="0" end="0"/>
                                            </p:txEl>
                                          </p:spTgt>
                                        </p:tgtEl>
                                        <p:attrNameLst>
                                          <p:attrName>style.visibility</p:attrName>
                                        </p:attrNameLst>
                                      </p:cBhvr>
                                      <p:to>
                                        <p:strVal val="visible"/>
                                      </p:to>
                                    </p:set>
                                    <p:animEffect transition="in" filter="dissolve">
                                      <p:cBhvr>
                                        <p:cTn id="14" dur="500"/>
                                        <p:tgtEl>
                                          <p:spTgt spid="390148">
                                            <p:txEl>
                                              <p:pRg st="0" end="0"/>
                                            </p:txEl>
                                          </p:spTgt>
                                        </p:tgtEl>
                                      </p:cBhvr>
                                    </p:animEffect>
                                  </p:childTnLst>
                                </p:cTn>
                              </p:par>
                            </p:childTnLst>
                          </p:cTn>
                        </p:par>
                        <p:par>
                          <p:cTn id="15" fill="hold" nodeType="afterGroup">
                            <p:stCondLst>
                              <p:cond delay="2260"/>
                            </p:stCondLst>
                            <p:childTnLst>
                              <p:par>
                                <p:cTn id="16" presetID="9" presetClass="entr" presetSubtype="0" fill="hold" grpId="0" nodeType="afterEffect">
                                  <p:stCondLst>
                                    <p:cond delay="0"/>
                                  </p:stCondLst>
                                  <p:iterate type="lt">
                                    <p:tmPct val="5000"/>
                                  </p:iterate>
                                  <p:childTnLst>
                                    <p:set>
                                      <p:cBhvr>
                                        <p:cTn id="17" dur="1" fill="hold">
                                          <p:stCondLst>
                                            <p:cond delay="0"/>
                                          </p:stCondLst>
                                        </p:cTn>
                                        <p:tgtEl>
                                          <p:spTgt spid="390148">
                                            <p:txEl>
                                              <p:pRg st="1" end="1"/>
                                            </p:txEl>
                                          </p:spTgt>
                                        </p:tgtEl>
                                        <p:attrNameLst>
                                          <p:attrName>style.visibility</p:attrName>
                                        </p:attrNameLst>
                                      </p:cBhvr>
                                      <p:to>
                                        <p:strVal val="visible"/>
                                      </p:to>
                                    </p:set>
                                    <p:animEffect transition="in" filter="dissolve">
                                      <p:cBhvr>
                                        <p:cTn id="18" dur="500"/>
                                        <p:tgtEl>
                                          <p:spTgt spid="390148">
                                            <p:txEl>
                                              <p:pRg st="1" end="1"/>
                                            </p:txEl>
                                          </p:spTgt>
                                        </p:tgtEl>
                                      </p:cBhvr>
                                    </p:animEffect>
                                  </p:childTnLst>
                                </p:cTn>
                              </p:par>
                            </p:childTnLst>
                          </p:cTn>
                        </p:par>
                        <p:par>
                          <p:cTn id="19" fill="hold" nodeType="afterGroup">
                            <p:stCondLst>
                              <p:cond delay="3935"/>
                            </p:stCondLst>
                            <p:childTnLst>
                              <p:par>
                                <p:cTn id="20" presetID="9" presetClass="entr" presetSubtype="0" fill="hold" grpId="0" nodeType="afterEffect">
                                  <p:stCondLst>
                                    <p:cond delay="0"/>
                                  </p:stCondLst>
                                  <p:iterate type="lt">
                                    <p:tmPct val="5000"/>
                                  </p:iterate>
                                  <p:childTnLst>
                                    <p:set>
                                      <p:cBhvr>
                                        <p:cTn id="21" dur="1" fill="hold">
                                          <p:stCondLst>
                                            <p:cond delay="0"/>
                                          </p:stCondLst>
                                        </p:cTn>
                                        <p:tgtEl>
                                          <p:spTgt spid="390148">
                                            <p:txEl>
                                              <p:pRg st="2" end="2"/>
                                            </p:txEl>
                                          </p:spTgt>
                                        </p:tgtEl>
                                        <p:attrNameLst>
                                          <p:attrName>style.visibility</p:attrName>
                                        </p:attrNameLst>
                                      </p:cBhvr>
                                      <p:to>
                                        <p:strVal val="visible"/>
                                      </p:to>
                                    </p:set>
                                    <p:animEffect transition="in" filter="dissolve">
                                      <p:cBhvr>
                                        <p:cTn id="22" dur="500"/>
                                        <p:tgtEl>
                                          <p:spTgt spid="390148">
                                            <p:txEl>
                                              <p:pRg st="2" end="2"/>
                                            </p:txEl>
                                          </p:spTgt>
                                        </p:tgtEl>
                                      </p:cBhvr>
                                    </p:animEffect>
                                  </p:childTnLst>
                                </p:cTn>
                              </p:par>
                            </p:childTnLst>
                          </p:cTn>
                        </p:par>
                        <p:par>
                          <p:cTn id="23" fill="hold" nodeType="afterGroup">
                            <p:stCondLst>
                              <p:cond delay="5285"/>
                            </p:stCondLst>
                            <p:childTnLst>
                              <p:par>
                                <p:cTn id="24" presetID="9" presetClass="entr" presetSubtype="0" fill="hold" grpId="0" nodeType="afterEffect">
                                  <p:stCondLst>
                                    <p:cond delay="0"/>
                                  </p:stCondLst>
                                  <p:iterate type="lt">
                                    <p:tmPct val="5000"/>
                                  </p:iterate>
                                  <p:childTnLst>
                                    <p:set>
                                      <p:cBhvr>
                                        <p:cTn id="25" dur="1" fill="hold">
                                          <p:stCondLst>
                                            <p:cond delay="0"/>
                                          </p:stCondLst>
                                        </p:cTn>
                                        <p:tgtEl>
                                          <p:spTgt spid="390148">
                                            <p:txEl>
                                              <p:pRg st="3" end="3"/>
                                            </p:txEl>
                                          </p:spTgt>
                                        </p:tgtEl>
                                        <p:attrNameLst>
                                          <p:attrName>style.visibility</p:attrName>
                                        </p:attrNameLst>
                                      </p:cBhvr>
                                      <p:to>
                                        <p:strVal val="visible"/>
                                      </p:to>
                                    </p:set>
                                    <p:animEffect transition="in" filter="dissolve">
                                      <p:cBhvr>
                                        <p:cTn id="26" dur="500"/>
                                        <p:tgtEl>
                                          <p:spTgt spid="390148">
                                            <p:txEl>
                                              <p:pRg st="3" end="3"/>
                                            </p:txEl>
                                          </p:spTgt>
                                        </p:tgtEl>
                                      </p:cBhvr>
                                    </p:animEffect>
                                  </p:childTnLst>
                                </p:cTn>
                              </p:par>
                            </p:childTnLst>
                          </p:cTn>
                        </p:par>
                        <p:par>
                          <p:cTn id="27" fill="hold" nodeType="afterGroup">
                            <p:stCondLst>
                              <p:cond delay="6185"/>
                            </p:stCondLst>
                            <p:childTnLst>
                              <p:par>
                                <p:cTn id="28" presetID="9" presetClass="entr" presetSubtype="0" fill="hold" grpId="0" nodeType="afterEffect">
                                  <p:stCondLst>
                                    <p:cond delay="0"/>
                                  </p:stCondLst>
                                  <p:iterate type="lt">
                                    <p:tmPct val="5000"/>
                                  </p:iterate>
                                  <p:childTnLst>
                                    <p:set>
                                      <p:cBhvr>
                                        <p:cTn id="29" dur="1" fill="hold">
                                          <p:stCondLst>
                                            <p:cond delay="0"/>
                                          </p:stCondLst>
                                        </p:cTn>
                                        <p:tgtEl>
                                          <p:spTgt spid="390148">
                                            <p:txEl>
                                              <p:pRg st="4" end="4"/>
                                            </p:txEl>
                                          </p:spTgt>
                                        </p:tgtEl>
                                        <p:attrNameLst>
                                          <p:attrName>style.visibility</p:attrName>
                                        </p:attrNameLst>
                                      </p:cBhvr>
                                      <p:to>
                                        <p:strVal val="visible"/>
                                      </p:to>
                                    </p:set>
                                    <p:animEffect transition="in" filter="dissolve">
                                      <p:cBhvr>
                                        <p:cTn id="30" dur="500"/>
                                        <p:tgtEl>
                                          <p:spTgt spid="390148">
                                            <p:txEl>
                                              <p:pRg st="4" end="4"/>
                                            </p:txEl>
                                          </p:spTgt>
                                        </p:tgtEl>
                                      </p:cBhvr>
                                    </p:animEffect>
                                  </p:childTnLst>
                                </p:cTn>
                              </p:par>
                            </p:childTnLst>
                          </p:cTn>
                        </p:par>
                        <p:par>
                          <p:cTn id="31" fill="hold" nodeType="afterGroup">
                            <p:stCondLst>
                              <p:cond delay="7285"/>
                            </p:stCondLst>
                            <p:childTnLst>
                              <p:par>
                                <p:cTn id="32" presetID="9" presetClass="entr" presetSubtype="0" fill="hold" grpId="0" nodeType="afterEffect">
                                  <p:stCondLst>
                                    <p:cond delay="0"/>
                                  </p:stCondLst>
                                  <p:iterate type="lt">
                                    <p:tmPct val="5000"/>
                                  </p:iterate>
                                  <p:childTnLst>
                                    <p:set>
                                      <p:cBhvr>
                                        <p:cTn id="33" dur="1" fill="hold">
                                          <p:stCondLst>
                                            <p:cond delay="0"/>
                                          </p:stCondLst>
                                        </p:cTn>
                                        <p:tgtEl>
                                          <p:spTgt spid="390148">
                                            <p:txEl>
                                              <p:pRg st="5" end="5"/>
                                            </p:txEl>
                                          </p:spTgt>
                                        </p:tgtEl>
                                        <p:attrNameLst>
                                          <p:attrName>style.visibility</p:attrName>
                                        </p:attrNameLst>
                                      </p:cBhvr>
                                      <p:to>
                                        <p:strVal val="visible"/>
                                      </p:to>
                                    </p:set>
                                    <p:animEffect transition="in" filter="dissolve">
                                      <p:cBhvr>
                                        <p:cTn id="34" dur="500"/>
                                        <p:tgtEl>
                                          <p:spTgt spid="390148">
                                            <p:txEl>
                                              <p:pRg st="5" end="5"/>
                                            </p:txEl>
                                          </p:spTgt>
                                        </p:tgtEl>
                                      </p:cBhvr>
                                    </p:animEffect>
                                  </p:childTnLst>
                                </p:cTn>
                              </p:par>
                            </p:childTnLst>
                          </p:cTn>
                        </p:par>
                        <p:par>
                          <p:cTn id="35" fill="hold" nodeType="afterGroup">
                            <p:stCondLst>
                              <p:cond delay="8185"/>
                            </p:stCondLst>
                            <p:childTnLst>
                              <p:par>
                                <p:cTn id="36" presetID="9" presetClass="entr" presetSubtype="0" fill="hold" grpId="0" nodeType="afterEffect">
                                  <p:stCondLst>
                                    <p:cond delay="0"/>
                                  </p:stCondLst>
                                  <p:iterate type="lt">
                                    <p:tmPct val="5000"/>
                                  </p:iterate>
                                  <p:childTnLst>
                                    <p:set>
                                      <p:cBhvr>
                                        <p:cTn id="37" dur="1" fill="hold">
                                          <p:stCondLst>
                                            <p:cond delay="0"/>
                                          </p:stCondLst>
                                        </p:cTn>
                                        <p:tgtEl>
                                          <p:spTgt spid="390148">
                                            <p:txEl>
                                              <p:pRg st="6" end="6"/>
                                            </p:txEl>
                                          </p:spTgt>
                                        </p:tgtEl>
                                        <p:attrNameLst>
                                          <p:attrName>style.visibility</p:attrName>
                                        </p:attrNameLst>
                                      </p:cBhvr>
                                      <p:to>
                                        <p:strVal val="visible"/>
                                      </p:to>
                                    </p:set>
                                    <p:animEffect transition="in" filter="dissolve">
                                      <p:cBhvr>
                                        <p:cTn id="38" dur="500"/>
                                        <p:tgtEl>
                                          <p:spTgt spid="390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p:bldP spid="390148" grpId="0" build="p"/>
      <p:bldP spid="3901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381000" y="228600"/>
            <a:ext cx="8509000" cy="990600"/>
          </a:xfrm>
        </p:spPr>
        <p:txBody>
          <a:bodyPr/>
          <a:lstStyle/>
          <a:p>
            <a:pPr algn="ctr"/>
            <a:r>
              <a:rPr lang="en-US" sz="2800" b="1">
                <a:effectLst>
                  <a:outerShdw blurRad="38100" dist="38100" dir="2700000" algn="tl">
                    <a:srgbClr val="C0C0C0"/>
                  </a:outerShdw>
                </a:effectLst>
                <a:latin typeface="Georgia" pitchFamily="18" charset="0"/>
              </a:rPr>
              <a:t>Psychosocial Evaluation &amp; </a:t>
            </a:r>
            <a:br>
              <a:rPr lang="en-US" sz="2800" b="1">
                <a:effectLst>
                  <a:outerShdw blurRad="38100" dist="38100" dir="2700000" algn="tl">
                    <a:srgbClr val="C0C0C0"/>
                  </a:outerShdw>
                </a:effectLst>
                <a:latin typeface="Georgia" pitchFamily="18" charset="0"/>
              </a:rPr>
            </a:br>
            <a:r>
              <a:rPr lang="en-US" sz="2800" b="1">
                <a:effectLst>
                  <a:outerShdw blurRad="38100" dist="38100" dir="2700000" algn="tl">
                    <a:srgbClr val="C0C0C0"/>
                  </a:outerShdw>
                </a:effectLst>
                <a:latin typeface="Georgia" pitchFamily="18" charset="0"/>
              </a:rPr>
              <a:t>Threat Risk Assessment (PETRA)</a:t>
            </a:r>
          </a:p>
        </p:txBody>
      </p:sp>
      <p:sp>
        <p:nvSpPr>
          <p:cNvPr id="466947" name="Rectangle 3"/>
          <p:cNvSpPr>
            <a:spLocks noGrp="1" noChangeArrowheads="1"/>
          </p:cNvSpPr>
          <p:nvPr>
            <p:ph type="body" idx="1"/>
          </p:nvPr>
        </p:nvSpPr>
        <p:spPr>
          <a:xfrm>
            <a:off x="0" y="1828800"/>
            <a:ext cx="5334000" cy="5029200"/>
          </a:xfrm>
        </p:spPr>
        <p:txBody>
          <a:bodyPr/>
          <a:lstStyle/>
          <a:p>
            <a:pPr>
              <a:lnSpc>
                <a:spcPct val="90000"/>
              </a:lnSpc>
              <a:spcBef>
                <a:spcPct val="0"/>
              </a:spcBef>
              <a:buFontTx/>
              <a:buChar char="•"/>
            </a:pPr>
            <a:r>
              <a:rPr lang="en-US" sz="1600" b="1">
                <a:solidFill>
                  <a:srgbClr val="0000FF"/>
                </a:solidFill>
              </a:rPr>
              <a:t>Appropriate Population:</a:t>
            </a:r>
            <a:endParaRPr lang="en-US" sz="1600">
              <a:solidFill>
                <a:schemeClr val="tx2"/>
              </a:solidFill>
              <a:effectLst>
                <a:outerShdw blurRad="38100" dist="38100" dir="2700000" algn="tl">
                  <a:srgbClr val="C0C0C0"/>
                </a:outerShdw>
              </a:effectLst>
            </a:endParaRPr>
          </a:p>
          <a:p>
            <a:pPr>
              <a:lnSpc>
                <a:spcPct val="90000"/>
              </a:lnSpc>
              <a:spcBef>
                <a:spcPct val="0"/>
              </a:spcBef>
              <a:buFontTx/>
              <a:buChar char="•"/>
            </a:pPr>
            <a:endParaRPr lang="en-US" sz="1600">
              <a:solidFill>
                <a:schemeClr val="tx2"/>
              </a:solidFill>
              <a:effectLst>
                <a:outerShdw blurRad="38100" dist="38100" dir="2700000" algn="tl">
                  <a:srgbClr val="C0C0C0"/>
                </a:outerShdw>
              </a:effectLst>
            </a:endParaRPr>
          </a:p>
          <a:p>
            <a:pPr>
              <a:lnSpc>
                <a:spcPct val="90000"/>
              </a:lnSpc>
              <a:spcBef>
                <a:spcPct val="0"/>
              </a:spcBef>
              <a:buFontTx/>
              <a:buChar char="•"/>
            </a:pPr>
            <a:r>
              <a:rPr lang="en-US" sz="1600" b="1">
                <a:solidFill>
                  <a:srgbClr val="0000FF"/>
                </a:solidFill>
              </a:rPr>
              <a:t>Format:</a:t>
            </a:r>
            <a:endParaRPr lang="en-US" sz="1600">
              <a:solidFill>
                <a:schemeClr val="tx2"/>
              </a:solidFill>
              <a:effectLst>
                <a:outerShdw blurRad="38100" dist="38100" dir="2700000" algn="tl">
                  <a:srgbClr val="C0C0C0"/>
                </a:outerShdw>
              </a:effectLst>
            </a:endParaRPr>
          </a:p>
          <a:p>
            <a:pPr>
              <a:lnSpc>
                <a:spcPct val="90000"/>
              </a:lnSpc>
              <a:spcBef>
                <a:spcPct val="0"/>
              </a:spcBef>
              <a:buFontTx/>
              <a:buChar char="•"/>
            </a:pPr>
            <a:endParaRPr lang="en-US" sz="1600" b="1">
              <a:effectLst>
                <a:outerShdw blurRad="38100" dist="38100" dir="2700000" algn="tl">
                  <a:srgbClr val="C0C0C0"/>
                </a:outerShdw>
              </a:effectLst>
            </a:endParaRPr>
          </a:p>
          <a:p>
            <a:pPr>
              <a:lnSpc>
                <a:spcPct val="90000"/>
              </a:lnSpc>
              <a:spcBef>
                <a:spcPct val="0"/>
              </a:spcBef>
              <a:buFontTx/>
              <a:buChar char="•"/>
            </a:pPr>
            <a:r>
              <a:rPr lang="en-US" sz="1600" b="1">
                <a:solidFill>
                  <a:srgbClr val="0000FF"/>
                </a:solidFill>
              </a:rPr>
              <a:t>Standardization:</a:t>
            </a:r>
            <a:endParaRPr lang="en-US" sz="1600">
              <a:effectLst>
                <a:outerShdw blurRad="38100" dist="38100" dir="2700000" algn="tl">
                  <a:srgbClr val="C0C0C0"/>
                </a:outerShdw>
              </a:effectLst>
            </a:endParaRPr>
          </a:p>
          <a:p>
            <a:pPr>
              <a:lnSpc>
                <a:spcPct val="90000"/>
              </a:lnSpc>
              <a:spcBef>
                <a:spcPct val="0"/>
              </a:spcBef>
              <a:buFontTx/>
              <a:buNone/>
            </a:pPr>
            <a:endParaRPr lang="en-US" sz="1600" b="1">
              <a:effectLst>
                <a:outerShdw blurRad="38100" dist="38100" dir="2700000" algn="tl">
                  <a:srgbClr val="C0C0C0"/>
                </a:outerShdw>
              </a:effectLst>
            </a:endParaRPr>
          </a:p>
          <a:p>
            <a:pPr>
              <a:lnSpc>
                <a:spcPct val="90000"/>
              </a:lnSpc>
              <a:spcBef>
                <a:spcPct val="0"/>
              </a:spcBef>
              <a:buFontTx/>
              <a:buChar char="•"/>
            </a:pPr>
            <a:r>
              <a:rPr lang="en-US" sz="1600" b="1">
                <a:solidFill>
                  <a:srgbClr val="0000FF"/>
                </a:solidFill>
              </a:rPr>
              <a:t>Internal consistency:</a:t>
            </a:r>
          </a:p>
          <a:p>
            <a:pPr>
              <a:lnSpc>
                <a:spcPct val="90000"/>
              </a:lnSpc>
              <a:spcBef>
                <a:spcPct val="0"/>
              </a:spcBef>
              <a:buFontTx/>
              <a:buChar char="•"/>
            </a:pPr>
            <a:endParaRPr lang="en-US" sz="1600" b="1">
              <a:solidFill>
                <a:schemeClr val="tx2"/>
              </a:solidFill>
              <a:effectLst>
                <a:outerShdw blurRad="38100" dist="38100" dir="2700000" algn="tl">
                  <a:srgbClr val="C0C0C0"/>
                </a:outerShdw>
              </a:effectLst>
            </a:endParaRPr>
          </a:p>
          <a:p>
            <a:pPr>
              <a:lnSpc>
                <a:spcPct val="90000"/>
              </a:lnSpc>
              <a:spcBef>
                <a:spcPct val="0"/>
              </a:spcBef>
              <a:buFontTx/>
              <a:buChar char="•"/>
            </a:pPr>
            <a:endParaRPr lang="en-US" sz="1600" b="1">
              <a:solidFill>
                <a:srgbClr val="0000FF"/>
              </a:solidFill>
            </a:endParaRPr>
          </a:p>
          <a:p>
            <a:pPr>
              <a:lnSpc>
                <a:spcPct val="90000"/>
              </a:lnSpc>
              <a:spcBef>
                <a:spcPct val="0"/>
              </a:spcBef>
              <a:buFontTx/>
              <a:buChar char="•"/>
            </a:pPr>
            <a:r>
              <a:rPr lang="en-US" sz="1600" b="1">
                <a:solidFill>
                  <a:srgbClr val="0000FF"/>
                </a:solidFill>
              </a:rPr>
              <a:t>Test-retest:</a:t>
            </a:r>
            <a:endParaRPr lang="en-US" sz="1600">
              <a:solidFill>
                <a:schemeClr val="tx2"/>
              </a:solidFill>
              <a:effectLst>
                <a:outerShdw blurRad="38100" dist="38100" dir="2700000" algn="tl">
                  <a:srgbClr val="C0C0C0"/>
                </a:outerShdw>
              </a:effectLst>
            </a:endParaRPr>
          </a:p>
          <a:p>
            <a:pPr>
              <a:lnSpc>
                <a:spcPct val="90000"/>
              </a:lnSpc>
              <a:spcBef>
                <a:spcPct val="0"/>
              </a:spcBef>
              <a:buFontTx/>
              <a:buNone/>
            </a:pPr>
            <a:endParaRPr lang="en-US" sz="1600">
              <a:solidFill>
                <a:schemeClr val="tx2"/>
              </a:solidFill>
              <a:effectLst>
                <a:outerShdw blurRad="38100" dist="38100" dir="2700000" algn="tl">
                  <a:srgbClr val="C0C0C0"/>
                </a:outerShdw>
              </a:effectLst>
            </a:endParaRPr>
          </a:p>
          <a:p>
            <a:pPr>
              <a:lnSpc>
                <a:spcPct val="90000"/>
              </a:lnSpc>
              <a:spcBef>
                <a:spcPct val="0"/>
              </a:spcBef>
              <a:buFontTx/>
              <a:buChar char="•"/>
            </a:pPr>
            <a:r>
              <a:rPr lang="en-US" sz="1600" b="1">
                <a:solidFill>
                  <a:srgbClr val="0000FF"/>
                </a:solidFill>
              </a:rPr>
              <a:t>Convergent and discriminant validity:</a:t>
            </a:r>
          </a:p>
          <a:p>
            <a:pPr>
              <a:lnSpc>
                <a:spcPct val="90000"/>
              </a:lnSpc>
              <a:spcBef>
                <a:spcPct val="0"/>
              </a:spcBef>
              <a:buFontTx/>
              <a:buChar char="•"/>
            </a:pPr>
            <a:endParaRPr lang="en-US" sz="2400" b="1">
              <a:solidFill>
                <a:schemeClr val="tx2"/>
              </a:solidFill>
              <a:effectLst>
                <a:outerShdw blurRad="38100" dist="38100" dir="2700000" algn="tl">
                  <a:srgbClr val="C0C0C0"/>
                </a:outerShdw>
              </a:effectLst>
            </a:endParaRPr>
          </a:p>
          <a:p>
            <a:pPr>
              <a:lnSpc>
                <a:spcPct val="90000"/>
              </a:lnSpc>
              <a:spcBef>
                <a:spcPct val="0"/>
              </a:spcBef>
              <a:buFontTx/>
              <a:buChar char="•"/>
            </a:pPr>
            <a:r>
              <a:rPr lang="en-US" sz="1600" b="1">
                <a:solidFill>
                  <a:srgbClr val="0000FF"/>
                </a:solidFill>
              </a:rPr>
              <a:t>Criterion-related validity:</a:t>
            </a:r>
            <a:r>
              <a:rPr lang="en-US" sz="1600" b="1">
                <a:effectLst>
                  <a:outerShdw blurRad="38100" dist="38100" dir="2700000" algn="tl">
                    <a:srgbClr val="C0C0C0"/>
                  </a:outerShdw>
                </a:effectLst>
              </a:rPr>
              <a:t> </a:t>
            </a:r>
          </a:p>
          <a:p>
            <a:pPr>
              <a:lnSpc>
                <a:spcPct val="90000"/>
              </a:lnSpc>
              <a:spcBef>
                <a:spcPct val="0"/>
              </a:spcBef>
              <a:buFontTx/>
              <a:buChar char="•"/>
            </a:pPr>
            <a:endParaRPr lang="en-US" sz="1600">
              <a:solidFill>
                <a:schemeClr val="tx2"/>
              </a:solidFill>
              <a:effectLst>
                <a:outerShdw blurRad="38100" dist="38100" dir="2700000" algn="tl">
                  <a:srgbClr val="C0C0C0"/>
                </a:outerShdw>
              </a:effectLst>
            </a:endParaRPr>
          </a:p>
          <a:p>
            <a:pPr>
              <a:lnSpc>
                <a:spcPct val="90000"/>
              </a:lnSpc>
              <a:spcBef>
                <a:spcPct val="0"/>
              </a:spcBef>
              <a:buFontTx/>
              <a:buChar char="•"/>
            </a:pPr>
            <a:endParaRPr lang="en-US" sz="2400">
              <a:solidFill>
                <a:schemeClr val="tx2"/>
              </a:solidFill>
              <a:effectLst>
                <a:outerShdw blurRad="38100" dist="38100" dir="2700000" algn="tl">
                  <a:srgbClr val="C0C0C0"/>
                </a:outerShdw>
              </a:effectLst>
            </a:endParaRPr>
          </a:p>
          <a:p>
            <a:pPr>
              <a:lnSpc>
                <a:spcPct val="90000"/>
              </a:lnSpc>
              <a:buFontTx/>
              <a:buChar char="•"/>
            </a:pPr>
            <a:r>
              <a:rPr lang="en-US" sz="1600" b="1">
                <a:solidFill>
                  <a:srgbClr val="0000FF"/>
                </a:solidFill>
              </a:rPr>
              <a:t>Professional Requirements:</a:t>
            </a:r>
          </a:p>
          <a:p>
            <a:pPr>
              <a:lnSpc>
                <a:spcPct val="90000"/>
              </a:lnSpc>
              <a:buFontTx/>
              <a:buChar char="•"/>
            </a:pPr>
            <a:endParaRPr lang="en-US" sz="400" b="1">
              <a:solidFill>
                <a:srgbClr val="0000FF"/>
              </a:solidFill>
            </a:endParaRPr>
          </a:p>
          <a:p>
            <a:pPr>
              <a:lnSpc>
                <a:spcPct val="90000"/>
              </a:lnSpc>
              <a:buFontTx/>
              <a:buChar char="•"/>
            </a:pPr>
            <a:r>
              <a:rPr lang="en-US" sz="1600" b="1">
                <a:solidFill>
                  <a:srgbClr val="0000FF"/>
                </a:solidFill>
              </a:rPr>
              <a:t>Test materials:</a:t>
            </a:r>
            <a:r>
              <a:rPr lang="en-US" sz="2800">
                <a:effectLst>
                  <a:outerShdw blurRad="38100" dist="38100" dir="2700000" algn="tl">
                    <a:srgbClr val="C0C0C0"/>
                  </a:outerShdw>
                </a:effectLst>
              </a:rPr>
              <a:t> </a:t>
            </a:r>
            <a:endParaRPr lang="en-US" sz="2800">
              <a:solidFill>
                <a:schemeClr val="tx2"/>
              </a:solidFill>
              <a:effectLst>
                <a:outerShdw blurRad="38100" dist="38100" dir="2700000" algn="tl">
                  <a:srgbClr val="C0C0C0"/>
                </a:outerShdw>
              </a:effectLst>
            </a:endParaRPr>
          </a:p>
        </p:txBody>
      </p:sp>
      <p:sp>
        <p:nvSpPr>
          <p:cNvPr id="466948" name="Rectangle 4"/>
          <p:cNvSpPr>
            <a:spLocks noChangeArrowheads="1"/>
          </p:cNvSpPr>
          <p:nvPr/>
        </p:nvSpPr>
        <p:spPr bwMode="auto">
          <a:xfrm>
            <a:off x="304800" y="1828800"/>
            <a:ext cx="8839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buClr>
                <a:schemeClr val="accent2"/>
              </a:buClr>
              <a:buFontTx/>
              <a:buNone/>
            </a:pPr>
            <a:r>
              <a:rPr kumimoji="1" lang="en-US" sz="1600" baseline="0">
                <a:solidFill>
                  <a:schemeClr val="tx1"/>
                </a:solidFill>
                <a:effectLst>
                  <a:outerShdw blurRad="38100" dist="38100" dir="2700000" algn="tl">
                    <a:srgbClr val="C0C0C0"/>
                  </a:outerShdw>
                </a:effectLst>
              </a:rPr>
              <a:t>			            </a:t>
            </a:r>
            <a:r>
              <a:rPr kumimoji="1" lang="en-US" sz="1600" baseline="0">
                <a:solidFill>
                  <a:schemeClr val="tx2"/>
                </a:solidFill>
                <a:effectLst>
                  <a:outerShdw blurRad="38100" dist="38100" dir="2700000" algn="tl">
                    <a:srgbClr val="C0C0C0"/>
                  </a:outerShdw>
                </a:effectLst>
              </a:rPr>
              <a:t>students ages 11-18 who have made a threat of violence.</a:t>
            </a:r>
          </a:p>
          <a:p>
            <a:pPr marL="342900" indent="-342900">
              <a:lnSpc>
                <a:spcPct val="80000"/>
              </a:lnSpc>
              <a:buClr>
                <a:schemeClr val="accent2"/>
              </a:buClr>
              <a:buFontTx/>
              <a:buNone/>
            </a:pPr>
            <a:endParaRPr kumimoji="1" lang="en-US" sz="2400" baseline="0">
              <a:solidFill>
                <a:schemeClr val="tx2"/>
              </a:solidFill>
              <a:effectLst>
                <a:outerShdw blurRad="38100" dist="38100" dir="2700000" algn="tl">
                  <a:srgbClr val="C0C0C0"/>
                </a:outerShdw>
              </a:effectLst>
            </a:endParaRPr>
          </a:p>
          <a:p>
            <a:pPr marL="342900" indent="-342900">
              <a:lnSpc>
                <a:spcPct val="80000"/>
              </a:lnSpc>
              <a:buClr>
                <a:schemeClr val="accent2"/>
              </a:buClr>
              <a:buFontTx/>
              <a:buNone/>
            </a:pPr>
            <a:r>
              <a:rPr kumimoji="1" lang="en-US" sz="1600" b="1" baseline="0">
                <a:solidFill>
                  <a:srgbClr val="0000FF"/>
                </a:solidFill>
                <a:effectLst/>
              </a:rPr>
              <a:t>               </a:t>
            </a:r>
            <a:r>
              <a:rPr kumimoji="1" lang="en-US" sz="1600" baseline="0">
                <a:solidFill>
                  <a:schemeClr val="tx2"/>
                </a:solidFill>
                <a:effectLst>
                  <a:outerShdw blurRad="38100" dist="38100" dir="2700000" algn="tl">
                    <a:srgbClr val="C0C0C0"/>
                  </a:outerShdw>
                </a:effectLst>
              </a:rPr>
              <a:t>60 Item Self Report @ 3</a:t>
            </a:r>
            <a:r>
              <a:rPr kumimoji="1" lang="en-US" sz="1600">
                <a:solidFill>
                  <a:schemeClr val="tx2"/>
                </a:solidFill>
                <a:effectLst>
                  <a:outerShdw blurRad="38100" dist="38100" dir="2700000" algn="tl">
                    <a:srgbClr val="C0C0C0"/>
                  </a:outerShdw>
                </a:effectLst>
              </a:rPr>
              <a:t>rd</a:t>
            </a:r>
            <a:r>
              <a:rPr kumimoji="1" lang="en-US" sz="1600" baseline="0">
                <a:solidFill>
                  <a:schemeClr val="tx2"/>
                </a:solidFill>
                <a:effectLst>
                  <a:outerShdw blurRad="38100" dist="38100" dir="2700000" algn="tl">
                    <a:srgbClr val="C0C0C0"/>
                  </a:outerShdw>
                </a:effectLst>
              </a:rPr>
              <a:t> grade level with validity scales and normative ratings</a:t>
            </a:r>
          </a:p>
          <a:p>
            <a:pPr marL="342900" indent="-342900">
              <a:lnSpc>
                <a:spcPct val="80000"/>
              </a:lnSpc>
              <a:buClr>
                <a:schemeClr val="accent2"/>
              </a:buClr>
              <a:buFontTx/>
              <a:buNone/>
            </a:pPr>
            <a:endParaRPr kumimoji="1" lang="en-US" b="1" baseline="0">
              <a:solidFill>
                <a:schemeClr val="tx1"/>
              </a:solidFill>
              <a:effectLst>
                <a:outerShdw blurRad="38100" dist="38100" dir="2700000" algn="tl">
                  <a:srgbClr val="C0C0C0"/>
                </a:outerShdw>
              </a:effectLst>
            </a:endParaRPr>
          </a:p>
          <a:p>
            <a:pPr marL="342900" indent="-342900">
              <a:lnSpc>
                <a:spcPct val="80000"/>
              </a:lnSpc>
              <a:buClr>
                <a:schemeClr val="accent2"/>
              </a:buClr>
              <a:buFontTx/>
              <a:buNone/>
            </a:pPr>
            <a:r>
              <a:rPr kumimoji="1" lang="en-US" sz="1600" b="1" baseline="0">
                <a:solidFill>
                  <a:srgbClr val="0000FF"/>
                </a:solidFill>
                <a:effectLst/>
              </a:rPr>
              <a:t>                             </a:t>
            </a:r>
            <a:r>
              <a:rPr kumimoji="1" lang="en-US" sz="1600" baseline="0">
                <a:solidFill>
                  <a:schemeClr val="tx2"/>
                </a:solidFill>
                <a:effectLst>
                  <a:outerShdw blurRad="38100" dist="38100" dir="2700000" algn="tl">
                    <a:srgbClr val="C0C0C0"/>
                  </a:outerShdw>
                </a:effectLst>
              </a:rPr>
              <a:t>1770 adolescents ages 11-18 years, normed by age and gender.</a:t>
            </a:r>
            <a:r>
              <a:rPr kumimoji="1" lang="en-US" sz="1600" baseline="0">
                <a:solidFill>
                  <a:schemeClr val="tx1"/>
                </a:solidFill>
                <a:effectLst>
                  <a:outerShdw blurRad="38100" dist="38100" dir="2700000" algn="tl">
                    <a:srgbClr val="C0C0C0"/>
                  </a:outerShdw>
                </a:effectLst>
              </a:rPr>
              <a:t> </a:t>
            </a:r>
          </a:p>
          <a:p>
            <a:pPr marL="342900" indent="-342900">
              <a:lnSpc>
                <a:spcPct val="80000"/>
              </a:lnSpc>
              <a:buClr>
                <a:schemeClr val="accent2"/>
              </a:buClr>
              <a:buFontTx/>
              <a:buNone/>
            </a:pPr>
            <a:endParaRPr kumimoji="1" lang="en-US" sz="1800" b="1" baseline="0">
              <a:solidFill>
                <a:schemeClr val="tx1"/>
              </a:solidFill>
              <a:effectLst>
                <a:outerShdw blurRad="38100" dist="38100" dir="2700000" algn="tl">
                  <a:srgbClr val="C0C0C0"/>
                </a:outerShdw>
              </a:effectLst>
            </a:endParaRPr>
          </a:p>
          <a:p>
            <a:pPr marL="342900" indent="-342900">
              <a:lnSpc>
                <a:spcPct val="80000"/>
              </a:lnSpc>
              <a:buClr>
                <a:schemeClr val="accent2"/>
              </a:buClr>
              <a:buFontTx/>
              <a:buNone/>
            </a:pPr>
            <a:r>
              <a:rPr kumimoji="1" lang="en-US" sz="1600" b="1" baseline="0">
                <a:solidFill>
                  <a:srgbClr val="0000FF"/>
                </a:solidFill>
                <a:effectLst/>
              </a:rPr>
              <a:t>                                 </a:t>
            </a:r>
            <a:r>
              <a:rPr kumimoji="1" lang="en-US" sz="1600" b="1" baseline="0">
                <a:solidFill>
                  <a:schemeClr val="tx1"/>
                </a:solidFill>
                <a:effectLst>
                  <a:outerShdw blurRad="38100" dist="38100" dir="2700000" algn="tl">
                    <a:srgbClr val="C0C0C0"/>
                  </a:outerShdw>
                </a:effectLst>
              </a:rPr>
              <a:t>    </a:t>
            </a:r>
            <a:r>
              <a:rPr kumimoji="1" lang="en-US" sz="1600" baseline="0">
                <a:solidFill>
                  <a:schemeClr val="tx2"/>
                </a:solidFill>
                <a:effectLst>
                  <a:outerShdw blurRad="38100" dist="38100" dir="2700000" algn="tl">
                    <a:srgbClr val="C0C0C0"/>
                  </a:outerShdw>
                </a:effectLst>
              </a:rPr>
              <a:t>moderate to high:</a:t>
            </a:r>
          </a:p>
          <a:p>
            <a:pPr marL="742950" lvl="1" indent="-285750">
              <a:lnSpc>
                <a:spcPct val="80000"/>
              </a:lnSpc>
              <a:buClr>
                <a:schemeClr val="accent2"/>
              </a:buClr>
              <a:buFontTx/>
              <a:buNone/>
            </a:pPr>
            <a:r>
              <a:rPr kumimoji="1" lang="en-US" sz="1600" baseline="0">
                <a:solidFill>
                  <a:schemeClr val="tx2"/>
                </a:solidFill>
                <a:effectLst>
                  <a:outerShdw blurRad="38100" dist="38100" dir="2700000" algn="tl">
                    <a:srgbClr val="C0C0C0"/>
                  </a:outerShdw>
                </a:effectLst>
              </a:rPr>
              <a:t>			Age(.66-.82) Race (.65-.84)  Gender (.70-.81)   Total (.84-90)</a:t>
            </a:r>
          </a:p>
          <a:p>
            <a:pPr marL="742950" lvl="1" indent="-285750">
              <a:lnSpc>
                <a:spcPct val="80000"/>
              </a:lnSpc>
              <a:buClr>
                <a:schemeClr val="accent2"/>
              </a:buClr>
              <a:buFontTx/>
              <a:buNone/>
            </a:pPr>
            <a:endParaRPr kumimoji="1" lang="en-US" sz="1600" baseline="0">
              <a:solidFill>
                <a:schemeClr val="tx2"/>
              </a:solidFill>
              <a:effectLst>
                <a:outerShdw blurRad="38100" dist="38100" dir="2700000" algn="tl">
                  <a:srgbClr val="C0C0C0"/>
                </a:outerShdw>
              </a:effectLst>
            </a:endParaRPr>
          </a:p>
          <a:p>
            <a:pPr marL="342900" indent="-342900">
              <a:lnSpc>
                <a:spcPct val="80000"/>
              </a:lnSpc>
              <a:buClr>
                <a:schemeClr val="accent2"/>
              </a:buClr>
              <a:buFontTx/>
              <a:buNone/>
            </a:pPr>
            <a:endParaRPr kumimoji="1" lang="en-US" sz="600" b="1" baseline="0">
              <a:solidFill>
                <a:schemeClr val="tx2"/>
              </a:solidFill>
              <a:effectLst>
                <a:outerShdw blurRad="38100" dist="38100" dir="2700000" algn="tl">
                  <a:srgbClr val="C0C0C0"/>
                </a:outerShdw>
              </a:effectLst>
            </a:endParaRPr>
          </a:p>
          <a:p>
            <a:pPr marL="342900" indent="-342900">
              <a:lnSpc>
                <a:spcPct val="80000"/>
              </a:lnSpc>
              <a:buClr>
                <a:schemeClr val="accent2"/>
              </a:buClr>
              <a:buFontTx/>
              <a:buNone/>
            </a:pPr>
            <a:r>
              <a:rPr kumimoji="1" lang="en-US" sz="1600" b="1" baseline="0">
                <a:solidFill>
                  <a:srgbClr val="0000FF"/>
                </a:solidFill>
                <a:effectLst/>
              </a:rPr>
              <a:t>                      </a:t>
            </a:r>
            <a:r>
              <a:rPr kumimoji="1" lang="en-US" sz="1600" baseline="0">
                <a:solidFill>
                  <a:schemeClr val="tx2"/>
                </a:solidFill>
                <a:effectLst>
                  <a:outerShdw blurRad="38100" dist="38100" dir="2700000" algn="tl">
                    <a:srgbClr val="C0C0C0"/>
                  </a:outerShdw>
                </a:effectLst>
              </a:rPr>
              <a:t>cluster correlations</a:t>
            </a:r>
            <a:r>
              <a:rPr kumimoji="1" lang="en-US" sz="1600" b="1" baseline="0">
                <a:solidFill>
                  <a:schemeClr val="tx2"/>
                </a:solidFill>
                <a:effectLst>
                  <a:outerShdw blurRad="38100" dist="38100" dir="2700000" algn="tl">
                    <a:srgbClr val="C0C0C0"/>
                  </a:outerShdw>
                </a:effectLst>
              </a:rPr>
              <a:t> </a:t>
            </a:r>
            <a:r>
              <a:rPr kumimoji="1" lang="en-US" sz="1600" baseline="0">
                <a:solidFill>
                  <a:schemeClr val="tx2"/>
                </a:solidFill>
                <a:effectLst>
                  <a:outerShdw blurRad="38100" dist="38100" dir="2700000" algn="tl">
                    <a:srgbClr val="C0C0C0"/>
                  </a:outerShdw>
                </a:effectLst>
              </a:rPr>
              <a:t>.79 to .85 over a period of 7 to 10 days</a:t>
            </a:r>
          </a:p>
          <a:p>
            <a:pPr marL="342900" indent="-342900">
              <a:lnSpc>
                <a:spcPct val="80000"/>
              </a:lnSpc>
              <a:buClr>
                <a:schemeClr val="accent2"/>
              </a:buClr>
              <a:buFontTx/>
              <a:buNone/>
            </a:pPr>
            <a:endParaRPr kumimoji="1" lang="en-US" baseline="0">
              <a:solidFill>
                <a:schemeClr val="tx2"/>
              </a:solidFill>
              <a:effectLst>
                <a:outerShdw blurRad="38100" dist="38100" dir="2700000" algn="tl">
                  <a:srgbClr val="C0C0C0"/>
                </a:outerShdw>
              </a:effectLst>
            </a:endParaRPr>
          </a:p>
          <a:p>
            <a:pPr marL="342900" indent="-342900">
              <a:lnSpc>
                <a:spcPct val="80000"/>
              </a:lnSpc>
              <a:buClr>
                <a:schemeClr val="accent2"/>
              </a:buClr>
              <a:buFontTx/>
              <a:buNone/>
            </a:pPr>
            <a:r>
              <a:rPr kumimoji="1" lang="en-US" sz="1600" b="1" baseline="0">
                <a:solidFill>
                  <a:srgbClr val="0000FF"/>
                </a:solidFill>
                <a:effectLst/>
              </a:rPr>
              <a:t>                                                          </a:t>
            </a:r>
            <a:r>
              <a:rPr kumimoji="1" lang="en-US" sz="1600" baseline="0">
                <a:solidFill>
                  <a:schemeClr val="tx1"/>
                </a:solidFill>
                <a:effectLst>
                  <a:outerShdw blurRad="38100" dist="38100" dir="2700000" algn="tl">
                    <a:srgbClr val="C0C0C0"/>
                  </a:outerShdw>
                </a:effectLst>
              </a:rPr>
              <a:t>       </a:t>
            </a:r>
            <a:r>
              <a:rPr kumimoji="1" lang="en-US" sz="1600" baseline="0">
                <a:solidFill>
                  <a:schemeClr val="tx2"/>
                </a:solidFill>
                <a:effectLst>
                  <a:outerShdw blurRad="38100" dist="38100" dir="2700000" algn="tl">
                    <a:srgbClr val="C0C0C0"/>
                  </a:outerShdw>
                </a:effectLst>
              </a:rPr>
              <a:t>demonstrated via expected correlation to 			Achenbach CBCL, BASC2, CAD, &amp; RADS2 among others.</a:t>
            </a:r>
          </a:p>
          <a:p>
            <a:pPr marL="342900" indent="-342900">
              <a:lnSpc>
                <a:spcPct val="80000"/>
              </a:lnSpc>
              <a:buClr>
                <a:schemeClr val="accent2"/>
              </a:buClr>
              <a:buFontTx/>
              <a:buNone/>
            </a:pPr>
            <a:endParaRPr kumimoji="1" lang="en-US" sz="1600" b="1" baseline="0">
              <a:solidFill>
                <a:schemeClr val="tx2"/>
              </a:solidFill>
              <a:effectLst>
                <a:outerShdw blurRad="38100" dist="38100" dir="2700000" algn="tl">
                  <a:srgbClr val="C0C0C0"/>
                </a:outerShdw>
              </a:effectLst>
            </a:endParaRPr>
          </a:p>
          <a:p>
            <a:pPr marL="342900" indent="-342900">
              <a:lnSpc>
                <a:spcPct val="80000"/>
              </a:lnSpc>
              <a:buClr>
                <a:schemeClr val="accent2"/>
              </a:buClr>
              <a:buFontTx/>
              <a:buNone/>
            </a:pPr>
            <a:r>
              <a:rPr kumimoji="1" lang="en-US" sz="1600" b="1" baseline="0">
                <a:solidFill>
                  <a:srgbClr val="0000FF"/>
                </a:solidFill>
                <a:effectLst/>
              </a:rPr>
              <a:t>                                            </a:t>
            </a:r>
            <a:r>
              <a:rPr kumimoji="1" lang="en-US" sz="1600" b="1" baseline="0">
                <a:solidFill>
                  <a:schemeClr val="tx1"/>
                </a:solidFill>
                <a:effectLst>
                  <a:outerShdw blurRad="38100" dist="38100" dir="2700000" algn="tl">
                    <a:srgbClr val="C0C0C0"/>
                  </a:outerShdw>
                </a:effectLst>
              </a:rPr>
              <a:t> </a:t>
            </a:r>
            <a:r>
              <a:rPr kumimoji="1" lang="en-US" sz="1600" baseline="0">
                <a:solidFill>
                  <a:schemeClr val="tx2"/>
                </a:solidFill>
                <a:effectLst>
                  <a:outerShdw blurRad="38100" dist="38100" dir="2700000" algn="tl">
                    <a:srgbClr val="C0C0C0"/>
                  </a:outerShdw>
                </a:effectLst>
              </a:rPr>
              <a:t>demonstrated validity among..</a:t>
            </a:r>
          </a:p>
          <a:p>
            <a:pPr marL="742950" lvl="1" indent="-285750">
              <a:lnSpc>
                <a:spcPct val="80000"/>
              </a:lnSpc>
              <a:buClr>
                <a:schemeClr val="accent2"/>
              </a:buClr>
              <a:buFontTx/>
              <a:buNone/>
            </a:pPr>
            <a:r>
              <a:rPr kumimoji="1" lang="en-US" sz="1600" baseline="0">
                <a:solidFill>
                  <a:schemeClr val="tx2"/>
                </a:solidFill>
                <a:effectLst>
                  <a:outerShdw blurRad="38100" dist="38100" dir="2700000" algn="tl">
                    <a:srgbClr val="C0C0C0"/>
                  </a:outerShdw>
                </a:effectLst>
              </a:rPr>
              <a:t>(a) Out patient psychiatric group (</a:t>
            </a:r>
            <a:r>
              <a:rPr kumimoji="1" lang="en-US" sz="1600" i="1" baseline="0">
                <a:solidFill>
                  <a:schemeClr val="tx2"/>
                </a:solidFill>
                <a:effectLst>
                  <a:outerShdw blurRad="38100" dist="38100" dir="2700000" algn="tl">
                    <a:srgbClr val="C0C0C0"/>
                  </a:outerShdw>
                </a:effectLst>
              </a:rPr>
              <a:t>n</a:t>
            </a:r>
            <a:r>
              <a:rPr kumimoji="1" lang="en-US" sz="1600" baseline="0">
                <a:solidFill>
                  <a:schemeClr val="tx2"/>
                </a:solidFill>
                <a:effectLst>
                  <a:outerShdw blurRad="38100" dist="38100" dir="2700000" algn="tl">
                    <a:srgbClr val="C0C0C0"/>
                  </a:outerShdw>
                </a:effectLst>
              </a:rPr>
              <a:t> = 29) to demographically-matched sample</a:t>
            </a:r>
          </a:p>
          <a:p>
            <a:pPr marL="742950" lvl="1" indent="-285750">
              <a:lnSpc>
                <a:spcPct val="80000"/>
              </a:lnSpc>
              <a:buClr>
                <a:schemeClr val="accent2"/>
              </a:buClr>
              <a:buFontTx/>
              <a:buNone/>
            </a:pPr>
            <a:r>
              <a:rPr kumimoji="1" lang="en-US" sz="1600" baseline="0">
                <a:solidFill>
                  <a:schemeClr val="tx2"/>
                </a:solidFill>
                <a:effectLst>
                  <a:outerShdw blurRad="38100" dist="38100" dir="2700000" algn="tl">
                    <a:srgbClr val="C0C0C0"/>
                  </a:outerShdw>
                </a:effectLst>
              </a:rPr>
              <a:t>(b) Full time SED (n=60) and their general education peers.</a:t>
            </a:r>
          </a:p>
          <a:p>
            <a:pPr marL="742950" lvl="1" indent="-285750">
              <a:lnSpc>
                <a:spcPct val="80000"/>
              </a:lnSpc>
              <a:buClr>
                <a:schemeClr val="accent2"/>
              </a:buClr>
              <a:buFontTx/>
              <a:buNone/>
            </a:pPr>
            <a:endParaRPr kumimoji="1" lang="en-US" sz="1400" baseline="0">
              <a:solidFill>
                <a:schemeClr val="tx2"/>
              </a:solidFill>
              <a:effectLst>
                <a:outerShdw blurRad="38100" dist="38100" dir="2700000" algn="tl">
                  <a:srgbClr val="C0C0C0"/>
                </a:outerShdw>
              </a:effectLst>
            </a:endParaRPr>
          </a:p>
          <a:p>
            <a:pPr marL="342900" indent="-342900">
              <a:lnSpc>
                <a:spcPct val="80000"/>
              </a:lnSpc>
              <a:spcBef>
                <a:spcPct val="20000"/>
              </a:spcBef>
              <a:buClr>
                <a:schemeClr val="accent2"/>
              </a:buClr>
              <a:buFontTx/>
              <a:buNone/>
            </a:pPr>
            <a:r>
              <a:rPr kumimoji="1" lang="en-US" sz="1600" b="1" baseline="0">
                <a:solidFill>
                  <a:srgbClr val="0000FF"/>
                </a:solidFill>
                <a:effectLst/>
              </a:rPr>
              <a:t>                                              </a:t>
            </a:r>
            <a:r>
              <a:rPr kumimoji="1" lang="en-US" sz="1600" baseline="0">
                <a:solidFill>
                  <a:schemeClr val="tx1"/>
                </a:solidFill>
                <a:effectLst>
                  <a:outerShdw blurRad="38100" dist="38100" dir="2700000" algn="tl">
                    <a:srgbClr val="C0C0C0"/>
                  </a:outerShdw>
                </a:effectLst>
              </a:rPr>
              <a:t>  </a:t>
            </a:r>
            <a:r>
              <a:rPr kumimoji="1" lang="en-US" sz="1600" baseline="0">
                <a:solidFill>
                  <a:schemeClr val="tx2"/>
                </a:solidFill>
                <a:effectLst>
                  <a:outerShdw blurRad="38100" dist="38100" dir="2700000" algn="tl">
                    <a:srgbClr val="C0C0C0"/>
                  </a:outerShdw>
                </a:effectLst>
              </a:rPr>
              <a:t>School psychologist, guidance counselor, clinical social</a:t>
            </a:r>
            <a:r>
              <a:rPr kumimoji="1" lang="en-US" sz="1600" baseline="0">
                <a:solidFill>
                  <a:schemeClr val="tx1"/>
                </a:solidFill>
                <a:effectLst>
                  <a:outerShdw blurRad="38100" dist="38100" dir="2700000" algn="tl">
                    <a:srgbClr val="C0C0C0"/>
                  </a:outerShdw>
                </a:effectLst>
              </a:rPr>
              <a:t> </a:t>
            </a:r>
            <a:r>
              <a:rPr kumimoji="1" lang="en-US" sz="1600" baseline="0">
                <a:solidFill>
                  <a:schemeClr val="tx2"/>
                </a:solidFill>
                <a:effectLst>
                  <a:outerShdw blurRad="38100" dist="38100" dir="2700000" algn="tl">
                    <a:srgbClr val="C0C0C0"/>
                  </a:outerShdw>
                </a:effectLst>
              </a:rPr>
              <a:t>worker.</a:t>
            </a:r>
          </a:p>
          <a:p>
            <a:pPr marL="342900" indent="-342900">
              <a:lnSpc>
                <a:spcPct val="80000"/>
              </a:lnSpc>
              <a:spcBef>
                <a:spcPct val="20000"/>
              </a:spcBef>
              <a:buClr>
                <a:schemeClr val="accent2"/>
              </a:buClr>
              <a:buFontTx/>
              <a:buNone/>
            </a:pPr>
            <a:endParaRPr kumimoji="1" lang="en-US" sz="1600" baseline="0">
              <a:solidFill>
                <a:schemeClr val="tx2"/>
              </a:solidFill>
              <a:effectLst>
                <a:outerShdw blurRad="38100" dist="38100" dir="2700000" algn="tl">
                  <a:srgbClr val="C0C0C0"/>
                </a:outerShdw>
              </a:effectLst>
            </a:endParaRPr>
          </a:p>
          <a:p>
            <a:pPr marL="342900" indent="-342900">
              <a:lnSpc>
                <a:spcPct val="80000"/>
              </a:lnSpc>
              <a:spcBef>
                <a:spcPct val="20000"/>
              </a:spcBef>
              <a:buClr>
                <a:schemeClr val="accent2"/>
              </a:buClr>
              <a:buFontTx/>
              <a:buNone/>
            </a:pPr>
            <a:r>
              <a:rPr kumimoji="1" lang="en-US" sz="1600" b="1" baseline="0">
                <a:solidFill>
                  <a:srgbClr val="0000FF"/>
                </a:solidFill>
                <a:effectLst/>
              </a:rPr>
              <a:t>                         </a:t>
            </a:r>
            <a:r>
              <a:rPr kumimoji="1" lang="en-US" sz="1600" baseline="0">
                <a:solidFill>
                  <a:schemeClr val="tx1"/>
                </a:solidFill>
                <a:effectLst>
                  <a:outerShdw blurRad="38100" dist="38100" dir="2700000" algn="tl">
                    <a:srgbClr val="C0C0C0"/>
                  </a:outerShdw>
                </a:effectLst>
              </a:rPr>
              <a:t> </a:t>
            </a:r>
            <a:r>
              <a:rPr kumimoji="1" lang="en-US" sz="1600" baseline="0">
                <a:solidFill>
                  <a:schemeClr val="tx2"/>
                </a:solidFill>
                <a:effectLst>
                  <a:outerShdw blurRad="38100" dist="38100" dir="2700000" algn="tl">
                    <a:srgbClr val="C0C0C0"/>
                  </a:outerShdw>
                </a:effectLst>
              </a:rPr>
              <a:t>(20 minutes) Rating form, Professional manual, profile/score forms.</a:t>
            </a:r>
          </a:p>
        </p:txBody>
      </p:sp>
      <p:sp>
        <p:nvSpPr>
          <p:cNvPr id="466949" name="Text Box 5"/>
          <p:cNvSpPr txBox="1">
            <a:spLocks noChangeArrowheads="1"/>
          </p:cNvSpPr>
          <p:nvPr/>
        </p:nvSpPr>
        <p:spPr bwMode="auto">
          <a:xfrm>
            <a:off x="3886200" y="1143000"/>
            <a:ext cx="510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ClrTx/>
              <a:buFontTx/>
              <a:buNone/>
            </a:pPr>
            <a:r>
              <a:rPr lang="en-US" sz="1000" baseline="0">
                <a:solidFill>
                  <a:schemeClr val="tx1"/>
                </a:solidFill>
                <a:effectLst/>
                <a:latin typeface="Georgia" pitchFamily="18" charset="0"/>
              </a:rPr>
              <a:t>J. Schneller  © PAR (2005)</a:t>
            </a:r>
          </a:p>
        </p:txBody>
      </p:sp>
      <p:sp>
        <p:nvSpPr>
          <p:cNvPr id="466950" name="_s1028"/>
          <p:cNvSpPr>
            <a:spLocks noChangeArrowheads="1" noTextEdit="1"/>
          </p:cNvSpPr>
          <p:nvPr/>
        </p:nvSpPr>
        <p:spPr bwMode="auto">
          <a:xfrm>
            <a:off x="8372475" y="2971800"/>
            <a:ext cx="1543050" cy="1546225"/>
          </a:xfrm>
          <a:prstGeom prst="ellipse">
            <a:avLst/>
          </a:prstGeom>
          <a:solidFill>
            <a:schemeClr val="accent2">
              <a:alpha val="50000"/>
            </a:schemeClr>
          </a:solidFill>
          <a:ln w="4699">
            <a:solidFill>
              <a:srgbClr val="FF9900"/>
            </a:solidFill>
            <a:round/>
            <a:headEnd/>
            <a:tailEnd/>
          </a:ln>
        </p:spPr>
        <p:txBody>
          <a:bodyPr anchor="ctr"/>
          <a:lstStyle/>
          <a:p>
            <a:endParaRPr lang="en-US"/>
          </a:p>
        </p:txBody>
      </p:sp>
      <p:sp>
        <p:nvSpPr>
          <p:cNvPr id="466951" name="Rectangle 7"/>
          <p:cNvSpPr>
            <a:spLocks noChangeArrowheads="1"/>
          </p:cNvSpPr>
          <p:nvPr/>
        </p:nvSpPr>
        <p:spPr bwMode="auto">
          <a:xfrm>
            <a:off x="52388" y="6613525"/>
            <a:ext cx="9091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66946"/>
                                        </p:tgtEl>
                                        <p:attrNameLst>
                                          <p:attrName>style.visibility</p:attrName>
                                        </p:attrNameLst>
                                      </p:cBhvr>
                                      <p:to>
                                        <p:strVal val="visible"/>
                                      </p:to>
                                    </p:set>
                                    <p:animEffect transition="in" filter="dissolve">
                                      <p:cBhvr>
                                        <p:cTn id="7" dur="300"/>
                                        <p:tgtEl>
                                          <p:spTgt spid="4669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6949"/>
                                        </p:tgtEl>
                                        <p:attrNameLst>
                                          <p:attrName>style.visibility</p:attrName>
                                        </p:attrNameLst>
                                      </p:cBhvr>
                                      <p:to>
                                        <p:strVal val="visible"/>
                                      </p:to>
                                    </p:set>
                                    <p:animEffect transition="in" filter="dissolve">
                                      <p:cBhvr>
                                        <p:cTn id="10" dur="500"/>
                                        <p:tgtEl>
                                          <p:spTgt spid="466949"/>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66947">
                                            <p:txEl>
                                              <p:pRg st="0" end="0"/>
                                            </p:txEl>
                                          </p:spTgt>
                                        </p:tgtEl>
                                        <p:attrNameLst>
                                          <p:attrName>style.visibility</p:attrName>
                                        </p:attrNameLst>
                                      </p:cBhvr>
                                      <p:to>
                                        <p:strVal val="visible"/>
                                      </p:to>
                                    </p:set>
                                    <p:animEffect transition="in" filter="dissolve">
                                      <p:cBhvr>
                                        <p:cTn id="14" dur="300"/>
                                        <p:tgtEl>
                                          <p:spTgt spid="466947">
                                            <p:txEl>
                                              <p:pRg st="0" end="0"/>
                                            </p:txEl>
                                          </p:spTgt>
                                        </p:tgtEl>
                                      </p:cBhvr>
                                    </p:animEffect>
                                  </p:childTnLst>
                                </p:cTn>
                              </p:par>
                            </p:childTnLst>
                          </p:cTn>
                        </p:par>
                        <p:par>
                          <p:cTn id="15" fill="hold" nodeType="afterGroup">
                            <p:stCondLst>
                              <p:cond delay="800"/>
                            </p:stCondLst>
                            <p:childTnLst>
                              <p:par>
                                <p:cTn id="16" presetID="9" presetClass="entr" presetSubtype="0" fill="hold" grpId="0" nodeType="afterEffect">
                                  <p:stCondLst>
                                    <p:cond delay="0"/>
                                  </p:stCondLst>
                                  <p:childTnLst>
                                    <p:set>
                                      <p:cBhvr>
                                        <p:cTn id="17" dur="1" fill="hold">
                                          <p:stCondLst>
                                            <p:cond delay="0"/>
                                          </p:stCondLst>
                                        </p:cTn>
                                        <p:tgtEl>
                                          <p:spTgt spid="466947">
                                            <p:txEl>
                                              <p:pRg st="2" end="2"/>
                                            </p:txEl>
                                          </p:spTgt>
                                        </p:tgtEl>
                                        <p:attrNameLst>
                                          <p:attrName>style.visibility</p:attrName>
                                        </p:attrNameLst>
                                      </p:cBhvr>
                                      <p:to>
                                        <p:strVal val="visible"/>
                                      </p:to>
                                    </p:set>
                                    <p:animEffect transition="in" filter="dissolve">
                                      <p:cBhvr>
                                        <p:cTn id="18" dur="300"/>
                                        <p:tgtEl>
                                          <p:spTgt spid="466947">
                                            <p:txEl>
                                              <p:pRg st="2" end="2"/>
                                            </p:txEl>
                                          </p:spTgt>
                                        </p:tgtEl>
                                      </p:cBhvr>
                                    </p:animEffect>
                                  </p:childTnLst>
                                </p:cTn>
                              </p:par>
                            </p:childTnLst>
                          </p:cTn>
                        </p:par>
                        <p:par>
                          <p:cTn id="19" fill="hold" nodeType="afterGroup">
                            <p:stCondLst>
                              <p:cond delay="1100"/>
                            </p:stCondLst>
                            <p:childTnLst>
                              <p:par>
                                <p:cTn id="20" presetID="9" presetClass="entr" presetSubtype="0" fill="hold" grpId="0" nodeType="afterEffect">
                                  <p:stCondLst>
                                    <p:cond delay="0"/>
                                  </p:stCondLst>
                                  <p:childTnLst>
                                    <p:set>
                                      <p:cBhvr>
                                        <p:cTn id="21" dur="1" fill="hold">
                                          <p:stCondLst>
                                            <p:cond delay="0"/>
                                          </p:stCondLst>
                                        </p:cTn>
                                        <p:tgtEl>
                                          <p:spTgt spid="466947">
                                            <p:txEl>
                                              <p:pRg st="4" end="4"/>
                                            </p:txEl>
                                          </p:spTgt>
                                        </p:tgtEl>
                                        <p:attrNameLst>
                                          <p:attrName>style.visibility</p:attrName>
                                        </p:attrNameLst>
                                      </p:cBhvr>
                                      <p:to>
                                        <p:strVal val="visible"/>
                                      </p:to>
                                    </p:set>
                                    <p:animEffect transition="in" filter="dissolve">
                                      <p:cBhvr>
                                        <p:cTn id="22" dur="300"/>
                                        <p:tgtEl>
                                          <p:spTgt spid="466947">
                                            <p:txEl>
                                              <p:pRg st="4" end="4"/>
                                            </p:txEl>
                                          </p:spTgt>
                                        </p:tgtEl>
                                      </p:cBhvr>
                                    </p:animEffect>
                                  </p:childTnLst>
                                </p:cTn>
                              </p:par>
                            </p:childTnLst>
                          </p:cTn>
                        </p:par>
                        <p:par>
                          <p:cTn id="23" fill="hold" nodeType="afterGroup">
                            <p:stCondLst>
                              <p:cond delay="1400"/>
                            </p:stCondLst>
                            <p:childTnLst>
                              <p:par>
                                <p:cTn id="24" presetID="9" presetClass="entr" presetSubtype="0" fill="hold" grpId="0" nodeType="afterEffect">
                                  <p:stCondLst>
                                    <p:cond delay="0"/>
                                  </p:stCondLst>
                                  <p:childTnLst>
                                    <p:set>
                                      <p:cBhvr>
                                        <p:cTn id="25" dur="1" fill="hold">
                                          <p:stCondLst>
                                            <p:cond delay="0"/>
                                          </p:stCondLst>
                                        </p:cTn>
                                        <p:tgtEl>
                                          <p:spTgt spid="466947">
                                            <p:txEl>
                                              <p:pRg st="6" end="6"/>
                                            </p:txEl>
                                          </p:spTgt>
                                        </p:tgtEl>
                                        <p:attrNameLst>
                                          <p:attrName>style.visibility</p:attrName>
                                        </p:attrNameLst>
                                      </p:cBhvr>
                                      <p:to>
                                        <p:strVal val="visible"/>
                                      </p:to>
                                    </p:set>
                                    <p:animEffect transition="in" filter="dissolve">
                                      <p:cBhvr>
                                        <p:cTn id="26" dur="300"/>
                                        <p:tgtEl>
                                          <p:spTgt spid="466947">
                                            <p:txEl>
                                              <p:pRg st="6" end="6"/>
                                            </p:txEl>
                                          </p:spTgt>
                                        </p:tgtEl>
                                      </p:cBhvr>
                                    </p:animEffect>
                                  </p:childTnLst>
                                </p:cTn>
                              </p:par>
                            </p:childTnLst>
                          </p:cTn>
                        </p:par>
                        <p:par>
                          <p:cTn id="27" fill="hold" nodeType="afterGroup">
                            <p:stCondLst>
                              <p:cond delay="1700"/>
                            </p:stCondLst>
                            <p:childTnLst>
                              <p:par>
                                <p:cTn id="28" presetID="9" presetClass="entr" presetSubtype="0" fill="hold" grpId="0" nodeType="afterEffect">
                                  <p:stCondLst>
                                    <p:cond delay="0"/>
                                  </p:stCondLst>
                                  <p:childTnLst>
                                    <p:set>
                                      <p:cBhvr>
                                        <p:cTn id="29" dur="1" fill="hold">
                                          <p:stCondLst>
                                            <p:cond delay="0"/>
                                          </p:stCondLst>
                                        </p:cTn>
                                        <p:tgtEl>
                                          <p:spTgt spid="466947">
                                            <p:txEl>
                                              <p:pRg st="9" end="9"/>
                                            </p:txEl>
                                          </p:spTgt>
                                        </p:tgtEl>
                                        <p:attrNameLst>
                                          <p:attrName>style.visibility</p:attrName>
                                        </p:attrNameLst>
                                      </p:cBhvr>
                                      <p:to>
                                        <p:strVal val="visible"/>
                                      </p:to>
                                    </p:set>
                                    <p:animEffect transition="in" filter="dissolve">
                                      <p:cBhvr>
                                        <p:cTn id="30" dur="300"/>
                                        <p:tgtEl>
                                          <p:spTgt spid="466947">
                                            <p:txEl>
                                              <p:pRg st="9" end="9"/>
                                            </p:txEl>
                                          </p:spTgt>
                                        </p:tgtEl>
                                      </p:cBhvr>
                                    </p:animEffect>
                                  </p:childTnLst>
                                </p:cTn>
                              </p:par>
                            </p:childTnLst>
                          </p:cTn>
                        </p:par>
                        <p:par>
                          <p:cTn id="31" fill="hold" nodeType="afterGroup">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466947">
                                            <p:txEl>
                                              <p:pRg st="11" end="11"/>
                                            </p:txEl>
                                          </p:spTgt>
                                        </p:tgtEl>
                                        <p:attrNameLst>
                                          <p:attrName>style.visibility</p:attrName>
                                        </p:attrNameLst>
                                      </p:cBhvr>
                                      <p:to>
                                        <p:strVal val="visible"/>
                                      </p:to>
                                    </p:set>
                                    <p:animEffect transition="in" filter="dissolve">
                                      <p:cBhvr>
                                        <p:cTn id="34" dur="300"/>
                                        <p:tgtEl>
                                          <p:spTgt spid="466947">
                                            <p:txEl>
                                              <p:pRg st="11" end="11"/>
                                            </p:txEl>
                                          </p:spTgt>
                                        </p:tgtEl>
                                      </p:cBhvr>
                                    </p:animEffect>
                                  </p:childTnLst>
                                </p:cTn>
                              </p:par>
                            </p:childTnLst>
                          </p:cTn>
                        </p:par>
                        <p:par>
                          <p:cTn id="35" fill="hold" nodeType="afterGroup">
                            <p:stCondLst>
                              <p:cond delay="2300"/>
                            </p:stCondLst>
                            <p:childTnLst>
                              <p:par>
                                <p:cTn id="36" presetID="9" presetClass="entr" presetSubtype="0" fill="hold" grpId="0" nodeType="afterEffect">
                                  <p:stCondLst>
                                    <p:cond delay="0"/>
                                  </p:stCondLst>
                                  <p:childTnLst>
                                    <p:set>
                                      <p:cBhvr>
                                        <p:cTn id="37" dur="1" fill="hold">
                                          <p:stCondLst>
                                            <p:cond delay="0"/>
                                          </p:stCondLst>
                                        </p:cTn>
                                        <p:tgtEl>
                                          <p:spTgt spid="466947">
                                            <p:txEl>
                                              <p:pRg st="13" end="13"/>
                                            </p:txEl>
                                          </p:spTgt>
                                        </p:tgtEl>
                                        <p:attrNameLst>
                                          <p:attrName>style.visibility</p:attrName>
                                        </p:attrNameLst>
                                      </p:cBhvr>
                                      <p:to>
                                        <p:strVal val="visible"/>
                                      </p:to>
                                    </p:set>
                                    <p:animEffect transition="in" filter="dissolve">
                                      <p:cBhvr>
                                        <p:cTn id="38" dur="300"/>
                                        <p:tgtEl>
                                          <p:spTgt spid="466947">
                                            <p:txEl>
                                              <p:pRg st="13" end="13"/>
                                            </p:txEl>
                                          </p:spTgt>
                                        </p:tgtEl>
                                      </p:cBhvr>
                                    </p:animEffect>
                                  </p:childTnLst>
                                </p:cTn>
                              </p:par>
                            </p:childTnLst>
                          </p:cTn>
                        </p:par>
                        <p:par>
                          <p:cTn id="39" fill="hold" nodeType="afterGroup">
                            <p:stCondLst>
                              <p:cond delay="2600"/>
                            </p:stCondLst>
                            <p:childTnLst>
                              <p:par>
                                <p:cTn id="40" presetID="9" presetClass="entr" presetSubtype="0" fill="hold" grpId="0" nodeType="afterEffect">
                                  <p:stCondLst>
                                    <p:cond delay="0"/>
                                  </p:stCondLst>
                                  <p:childTnLst>
                                    <p:set>
                                      <p:cBhvr>
                                        <p:cTn id="41" dur="1" fill="hold">
                                          <p:stCondLst>
                                            <p:cond delay="0"/>
                                          </p:stCondLst>
                                        </p:cTn>
                                        <p:tgtEl>
                                          <p:spTgt spid="466947">
                                            <p:txEl>
                                              <p:pRg st="16" end="16"/>
                                            </p:txEl>
                                          </p:spTgt>
                                        </p:tgtEl>
                                        <p:attrNameLst>
                                          <p:attrName>style.visibility</p:attrName>
                                        </p:attrNameLst>
                                      </p:cBhvr>
                                      <p:to>
                                        <p:strVal val="visible"/>
                                      </p:to>
                                    </p:set>
                                    <p:animEffect transition="in" filter="dissolve">
                                      <p:cBhvr>
                                        <p:cTn id="42" dur="300"/>
                                        <p:tgtEl>
                                          <p:spTgt spid="466947">
                                            <p:txEl>
                                              <p:pRg st="16" end="16"/>
                                            </p:txEl>
                                          </p:spTgt>
                                        </p:tgtEl>
                                      </p:cBhvr>
                                    </p:animEffect>
                                  </p:childTnLst>
                                </p:cTn>
                              </p:par>
                            </p:childTnLst>
                          </p:cTn>
                        </p:par>
                        <p:par>
                          <p:cTn id="43" fill="hold" nodeType="afterGroup">
                            <p:stCondLst>
                              <p:cond delay="2900"/>
                            </p:stCondLst>
                            <p:childTnLst>
                              <p:par>
                                <p:cTn id="44" presetID="9" presetClass="entr" presetSubtype="0" fill="hold" grpId="0" nodeType="afterEffect">
                                  <p:stCondLst>
                                    <p:cond delay="0"/>
                                  </p:stCondLst>
                                  <p:childTnLst>
                                    <p:set>
                                      <p:cBhvr>
                                        <p:cTn id="45" dur="1" fill="hold">
                                          <p:stCondLst>
                                            <p:cond delay="0"/>
                                          </p:stCondLst>
                                        </p:cTn>
                                        <p:tgtEl>
                                          <p:spTgt spid="466947">
                                            <p:txEl>
                                              <p:pRg st="18" end="18"/>
                                            </p:txEl>
                                          </p:spTgt>
                                        </p:tgtEl>
                                        <p:attrNameLst>
                                          <p:attrName>style.visibility</p:attrName>
                                        </p:attrNameLst>
                                      </p:cBhvr>
                                      <p:to>
                                        <p:strVal val="visible"/>
                                      </p:to>
                                    </p:set>
                                    <p:animEffect transition="in" filter="dissolve">
                                      <p:cBhvr>
                                        <p:cTn id="46" dur="300"/>
                                        <p:tgtEl>
                                          <p:spTgt spid="466947">
                                            <p:txEl>
                                              <p:pRg st="18" end="18"/>
                                            </p:txEl>
                                          </p:spTgt>
                                        </p:tgtEl>
                                      </p:cBhvr>
                                    </p:animEffect>
                                  </p:childTnLst>
                                </p:cTn>
                              </p:par>
                            </p:childTnLst>
                          </p:cTn>
                        </p:par>
                        <p:par>
                          <p:cTn id="47" fill="hold" nodeType="afterGroup">
                            <p:stCondLst>
                              <p:cond delay="3200"/>
                            </p:stCondLst>
                            <p:childTnLst>
                              <p:par>
                                <p:cTn id="48" presetID="9" presetClass="entr" presetSubtype="0" fill="hold" grpId="0" nodeType="afterEffect">
                                  <p:stCondLst>
                                    <p:cond delay="0"/>
                                  </p:stCondLst>
                                  <p:iterate type="wd">
                                    <p:tmPct val="3000"/>
                                  </p:iterate>
                                  <p:childTnLst>
                                    <p:set>
                                      <p:cBhvr>
                                        <p:cTn id="49" dur="1" fill="hold">
                                          <p:stCondLst>
                                            <p:cond delay="0"/>
                                          </p:stCondLst>
                                        </p:cTn>
                                        <p:tgtEl>
                                          <p:spTgt spid="466948">
                                            <p:txEl>
                                              <p:pRg st="0" end="0"/>
                                            </p:txEl>
                                          </p:spTgt>
                                        </p:tgtEl>
                                        <p:attrNameLst>
                                          <p:attrName>style.visibility</p:attrName>
                                        </p:attrNameLst>
                                      </p:cBhvr>
                                      <p:to>
                                        <p:strVal val="visible"/>
                                      </p:to>
                                    </p:set>
                                    <p:animEffect transition="in" filter="dissolve">
                                      <p:cBhvr>
                                        <p:cTn id="50" dur="500"/>
                                        <p:tgtEl>
                                          <p:spTgt spid="466948">
                                            <p:txEl>
                                              <p:pRg st="0" end="0"/>
                                            </p:txEl>
                                          </p:spTgt>
                                        </p:tgtEl>
                                      </p:cBhvr>
                                    </p:animEffect>
                                  </p:childTnLst>
                                </p:cTn>
                              </p:par>
                            </p:childTnLst>
                          </p:cTn>
                        </p:par>
                        <p:par>
                          <p:cTn id="51" fill="hold" nodeType="afterGroup">
                            <p:stCondLst>
                              <p:cond delay="3850"/>
                            </p:stCondLst>
                            <p:childTnLst>
                              <p:par>
                                <p:cTn id="52" presetID="9" presetClass="entr" presetSubtype="0" fill="hold" grpId="0" nodeType="afterEffect">
                                  <p:stCondLst>
                                    <p:cond delay="0"/>
                                  </p:stCondLst>
                                  <p:iterate type="wd">
                                    <p:tmPct val="3000"/>
                                  </p:iterate>
                                  <p:childTnLst>
                                    <p:set>
                                      <p:cBhvr>
                                        <p:cTn id="53" dur="1" fill="hold">
                                          <p:stCondLst>
                                            <p:cond delay="0"/>
                                          </p:stCondLst>
                                        </p:cTn>
                                        <p:tgtEl>
                                          <p:spTgt spid="466948">
                                            <p:txEl>
                                              <p:pRg st="2" end="2"/>
                                            </p:txEl>
                                          </p:spTgt>
                                        </p:tgtEl>
                                        <p:attrNameLst>
                                          <p:attrName>style.visibility</p:attrName>
                                        </p:attrNameLst>
                                      </p:cBhvr>
                                      <p:to>
                                        <p:strVal val="visible"/>
                                      </p:to>
                                    </p:set>
                                    <p:animEffect transition="in" filter="dissolve">
                                      <p:cBhvr>
                                        <p:cTn id="54" dur="500"/>
                                        <p:tgtEl>
                                          <p:spTgt spid="466948">
                                            <p:txEl>
                                              <p:pRg st="2" end="2"/>
                                            </p:txEl>
                                          </p:spTgt>
                                        </p:tgtEl>
                                      </p:cBhvr>
                                    </p:animEffect>
                                  </p:childTnLst>
                                </p:cTn>
                              </p:par>
                            </p:childTnLst>
                          </p:cTn>
                        </p:par>
                        <p:par>
                          <p:cTn id="55" fill="hold" nodeType="afterGroup">
                            <p:stCondLst>
                              <p:cond delay="4545"/>
                            </p:stCondLst>
                            <p:childTnLst>
                              <p:par>
                                <p:cTn id="56" presetID="9" presetClass="entr" presetSubtype="0" fill="hold" grpId="0" nodeType="afterEffect">
                                  <p:stCondLst>
                                    <p:cond delay="0"/>
                                  </p:stCondLst>
                                  <p:iterate type="wd">
                                    <p:tmPct val="3000"/>
                                  </p:iterate>
                                  <p:childTnLst>
                                    <p:set>
                                      <p:cBhvr>
                                        <p:cTn id="57" dur="1" fill="hold">
                                          <p:stCondLst>
                                            <p:cond delay="0"/>
                                          </p:stCondLst>
                                        </p:cTn>
                                        <p:tgtEl>
                                          <p:spTgt spid="466948">
                                            <p:txEl>
                                              <p:pRg st="4" end="4"/>
                                            </p:txEl>
                                          </p:spTgt>
                                        </p:tgtEl>
                                        <p:attrNameLst>
                                          <p:attrName>style.visibility</p:attrName>
                                        </p:attrNameLst>
                                      </p:cBhvr>
                                      <p:to>
                                        <p:strVal val="visible"/>
                                      </p:to>
                                    </p:set>
                                    <p:animEffect transition="in" filter="dissolve">
                                      <p:cBhvr>
                                        <p:cTn id="58" dur="500"/>
                                        <p:tgtEl>
                                          <p:spTgt spid="466948">
                                            <p:txEl>
                                              <p:pRg st="4" end="4"/>
                                            </p:txEl>
                                          </p:spTgt>
                                        </p:tgtEl>
                                      </p:cBhvr>
                                    </p:animEffect>
                                  </p:childTnLst>
                                </p:cTn>
                              </p:par>
                            </p:childTnLst>
                          </p:cTn>
                        </p:par>
                        <p:par>
                          <p:cTn id="59" fill="hold" nodeType="afterGroup">
                            <p:stCondLst>
                              <p:cond delay="5225"/>
                            </p:stCondLst>
                            <p:childTnLst>
                              <p:par>
                                <p:cTn id="60" presetID="9" presetClass="entr" presetSubtype="0" fill="hold" grpId="0" nodeType="afterEffect">
                                  <p:stCondLst>
                                    <p:cond delay="2000"/>
                                  </p:stCondLst>
                                  <p:iterate type="wd">
                                    <p:tmPct val="3000"/>
                                  </p:iterate>
                                  <p:childTnLst>
                                    <p:set>
                                      <p:cBhvr>
                                        <p:cTn id="61" dur="1" fill="hold">
                                          <p:stCondLst>
                                            <p:cond delay="0"/>
                                          </p:stCondLst>
                                        </p:cTn>
                                        <p:tgtEl>
                                          <p:spTgt spid="466948">
                                            <p:txEl>
                                              <p:pRg st="6" end="6"/>
                                            </p:txEl>
                                          </p:spTgt>
                                        </p:tgtEl>
                                        <p:attrNameLst>
                                          <p:attrName>style.visibility</p:attrName>
                                        </p:attrNameLst>
                                      </p:cBhvr>
                                      <p:to>
                                        <p:strVal val="visible"/>
                                      </p:to>
                                    </p:set>
                                    <p:animEffect transition="in" filter="dissolve">
                                      <p:cBhvr>
                                        <p:cTn id="62" dur="500"/>
                                        <p:tgtEl>
                                          <p:spTgt spid="466948">
                                            <p:txEl>
                                              <p:pRg st="6" end="6"/>
                                            </p:txEl>
                                          </p:spTgt>
                                        </p:tgtEl>
                                      </p:cBhvr>
                                    </p:animEffect>
                                  </p:childTnLst>
                                </p:cTn>
                              </p:par>
                            </p:childTnLst>
                          </p:cTn>
                        </p:par>
                        <p:par>
                          <p:cTn id="63" fill="hold" nodeType="afterGroup">
                            <p:stCondLst>
                              <p:cond delay="7770"/>
                            </p:stCondLst>
                            <p:childTnLst>
                              <p:par>
                                <p:cTn id="64" presetID="9" presetClass="entr" presetSubtype="0" fill="hold" grpId="0" nodeType="afterEffect">
                                  <p:stCondLst>
                                    <p:cond delay="0"/>
                                  </p:stCondLst>
                                  <p:iterate type="wd">
                                    <p:tmPct val="3000"/>
                                  </p:iterate>
                                  <p:childTnLst>
                                    <p:set>
                                      <p:cBhvr>
                                        <p:cTn id="65" dur="1" fill="hold">
                                          <p:stCondLst>
                                            <p:cond delay="0"/>
                                          </p:stCondLst>
                                        </p:cTn>
                                        <p:tgtEl>
                                          <p:spTgt spid="466948">
                                            <p:txEl>
                                              <p:pRg st="7" end="7"/>
                                            </p:txEl>
                                          </p:spTgt>
                                        </p:tgtEl>
                                        <p:attrNameLst>
                                          <p:attrName>style.visibility</p:attrName>
                                        </p:attrNameLst>
                                      </p:cBhvr>
                                      <p:to>
                                        <p:strVal val="visible"/>
                                      </p:to>
                                    </p:set>
                                    <p:animEffect transition="in" filter="dissolve">
                                      <p:cBhvr>
                                        <p:cTn id="66" dur="500"/>
                                        <p:tgtEl>
                                          <p:spTgt spid="466948">
                                            <p:txEl>
                                              <p:pRg st="7" end="7"/>
                                            </p:txEl>
                                          </p:spTgt>
                                        </p:tgtEl>
                                      </p:cBhvr>
                                    </p:animEffect>
                                  </p:childTnLst>
                                </p:cTn>
                              </p:par>
                            </p:childTnLst>
                          </p:cTn>
                        </p:par>
                        <p:par>
                          <p:cTn id="67" fill="hold" nodeType="afterGroup">
                            <p:stCondLst>
                              <p:cond delay="8585"/>
                            </p:stCondLst>
                            <p:childTnLst>
                              <p:par>
                                <p:cTn id="68" presetID="9" presetClass="entr" presetSubtype="0" fill="hold" grpId="0" nodeType="afterEffect">
                                  <p:stCondLst>
                                    <p:cond delay="0"/>
                                  </p:stCondLst>
                                  <p:iterate type="wd">
                                    <p:tmPct val="3000"/>
                                  </p:iterate>
                                  <p:childTnLst>
                                    <p:set>
                                      <p:cBhvr>
                                        <p:cTn id="69" dur="1" fill="hold">
                                          <p:stCondLst>
                                            <p:cond delay="0"/>
                                          </p:stCondLst>
                                        </p:cTn>
                                        <p:tgtEl>
                                          <p:spTgt spid="466948">
                                            <p:txEl>
                                              <p:pRg st="10" end="10"/>
                                            </p:txEl>
                                          </p:spTgt>
                                        </p:tgtEl>
                                        <p:attrNameLst>
                                          <p:attrName>style.visibility</p:attrName>
                                        </p:attrNameLst>
                                      </p:cBhvr>
                                      <p:to>
                                        <p:strVal val="visible"/>
                                      </p:to>
                                    </p:set>
                                    <p:animEffect transition="in" filter="dissolve">
                                      <p:cBhvr>
                                        <p:cTn id="70" dur="500"/>
                                        <p:tgtEl>
                                          <p:spTgt spid="466948">
                                            <p:txEl>
                                              <p:pRg st="10" end="10"/>
                                            </p:txEl>
                                          </p:spTgt>
                                        </p:tgtEl>
                                      </p:cBhvr>
                                    </p:animEffect>
                                  </p:childTnLst>
                                </p:cTn>
                              </p:par>
                            </p:childTnLst>
                          </p:cTn>
                        </p:par>
                        <p:par>
                          <p:cTn id="71" fill="hold" nodeType="afterGroup">
                            <p:stCondLst>
                              <p:cond delay="9295"/>
                            </p:stCondLst>
                            <p:childTnLst>
                              <p:par>
                                <p:cTn id="72" presetID="9" presetClass="entr" presetSubtype="0" fill="hold" grpId="0" nodeType="afterEffect">
                                  <p:stCondLst>
                                    <p:cond delay="0"/>
                                  </p:stCondLst>
                                  <p:iterate type="wd">
                                    <p:tmPct val="3000"/>
                                  </p:iterate>
                                  <p:childTnLst>
                                    <p:set>
                                      <p:cBhvr>
                                        <p:cTn id="73" dur="1" fill="hold">
                                          <p:stCondLst>
                                            <p:cond delay="0"/>
                                          </p:stCondLst>
                                        </p:cTn>
                                        <p:tgtEl>
                                          <p:spTgt spid="466948">
                                            <p:txEl>
                                              <p:pRg st="12" end="12"/>
                                            </p:txEl>
                                          </p:spTgt>
                                        </p:tgtEl>
                                        <p:attrNameLst>
                                          <p:attrName>style.visibility</p:attrName>
                                        </p:attrNameLst>
                                      </p:cBhvr>
                                      <p:to>
                                        <p:strVal val="visible"/>
                                      </p:to>
                                    </p:set>
                                    <p:animEffect transition="in" filter="dissolve">
                                      <p:cBhvr>
                                        <p:cTn id="74" dur="500"/>
                                        <p:tgtEl>
                                          <p:spTgt spid="466948">
                                            <p:txEl>
                                              <p:pRg st="12" end="12"/>
                                            </p:txEl>
                                          </p:spTgt>
                                        </p:tgtEl>
                                      </p:cBhvr>
                                    </p:animEffect>
                                  </p:childTnLst>
                                </p:cTn>
                              </p:par>
                            </p:childTnLst>
                          </p:cTn>
                        </p:par>
                        <p:par>
                          <p:cTn id="75" fill="hold" nodeType="afterGroup">
                            <p:stCondLst>
                              <p:cond delay="10035"/>
                            </p:stCondLst>
                            <p:childTnLst>
                              <p:par>
                                <p:cTn id="76" presetID="9" presetClass="entr" presetSubtype="0" fill="hold" grpId="0" nodeType="afterEffect">
                                  <p:stCondLst>
                                    <p:cond delay="2000"/>
                                  </p:stCondLst>
                                  <p:iterate type="wd">
                                    <p:tmPct val="3000"/>
                                  </p:iterate>
                                  <p:childTnLst>
                                    <p:set>
                                      <p:cBhvr>
                                        <p:cTn id="77" dur="1" fill="hold">
                                          <p:stCondLst>
                                            <p:cond delay="0"/>
                                          </p:stCondLst>
                                        </p:cTn>
                                        <p:tgtEl>
                                          <p:spTgt spid="466948">
                                            <p:txEl>
                                              <p:pRg st="14" end="14"/>
                                            </p:txEl>
                                          </p:spTgt>
                                        </p:tgtEl>
                                        <p:attrNameLst>
                                          <p:attrName>style.visibility</p:attrName>
                                        </p:attrNameLst>
                                      </p:cBhvr>
                                      <p:to>
                                        <p:strVal val="visible"/>
                                      </p:to>
                                    </p:set>
                                    <p:animEffect transition="in" filter="dissolve">
                                      <p:cBhvr>
                                        <p:cTn id="78" dur="500"/>
                                        <p:tgtEl>
                                          <p:spTgt spid="466948">
                                            <p:txEl>
                                              <p:pRg st="14" end="14"/>
                                            </p:txEl>
                                          </p:spTgt>
                                        </p:tgtEl>
                                      </p:cBhvr>
                                    </p:animEffect>
                                  </p:childTnLst>
                                </p:cTn>
                              </p:par>
                            </p:childTnLst>
                          </p:cTn>
                        </p:par>
                        <p:par>
                          <p:cTn id="79" fill="hold" nodeType="afterGroup">
                            <p:stCondLst>
                              <p:cond delay="12580"/>
                            </p:stCondLst>
                            <p:childTnLst>
                              <p:par>
                                <p:cTn id="80" presetID="9" presetClass="entr" presetSubtype="0" fill="hold" grpId="0" nodeType="afterEffect">
                                  <p:stCondLst>
                                    <p:cond delay="0"/>
                                  </p:stCondLst>
                                  <p:iterate type="wd">
                                    <p:tmPct val="3000"/>
                                  </p:iterate>
                                  <p:childTnLst>
                                    <p:set>
                                      <p:cBhvr>
                                        <p:cTn id="81" dur="1" fill="hold">
                                          <p:stCondLst>
                                            <p:cond delay="0"/>
                                          </p:stCondLst>
                                        </p:cTn>
                                        <p:tgtEl>
                                          <p:spTgt spid="466948">
                                            <p:txEl>
                                              <p:pRg st="15" end="15"/>
                                            </p:txEl>
                                          </p:spTgt>
                                        </p:tgtEl>
                                        <p:attrNameLst>
                                          <p:attrName>style.visibility</p:attrName>
                                        </p:attrNameLst>
                                      </p:cBhvr>
                                      <p:to>
                                        <p:strVal val="visible"/>
                                      </p:to>
                                    </p:set>
                                    <p:animEffect transition="in" filter="dissolve">
                                      <p:cBhvr>
                                        <p:cTn id="82" dur="500"/>
                                        <p:tgtEl>
                                          <p:spTgt spid="466948">
                                            <p:txEl>
                                              <p:pRg st="15" end="15"/>
                                            </p:txEl>
                                          </p:spTgt>
                                        </p:tgtEl>
                                      </p:cBhvr>
                                    </p:animEffect>
                                  </p:childTnLst>
                                </p:cTn>
                              </p:par>
                            </p:childTnLst>
                          </p:cTn>
                        </p:par>
                        <p:par>
                          <p:cTn id="83" fill="hold" nodeType="afterGroup">
                            <p:stCondLst>
                              <p:cond delay="13290"/>
                            </p:stCondLst>
                            <p:childTnLst>
                              <p:par>
                                <p:cTn id="84" presetID="9" presetClass="entr" presetSubtype="0" fill="hold" grpId="0" nodeType="afterEffect">
                                  <p:stCondLst>
                                    <p:cond delay="0"/>
                                  </p:stCondLst>
                                  <p:iterate type="wd">
                                    <p:tmPct val="3000"/>
                                  </p:iterate>
                                  <p:childTnLst>
                                    <p:set>
                                      <p:cBhvr>
                                        <p:cTn id="85" dur="1" fill="hold">
                                          <p:stCondLst>
                                            <p:cond delay="0"/>
                                          </p:stCondLst>
                                        </p:cTn>
                                        <p:tgtEl>
                                          <p:spTgt spid="466948">
                                            <p:txEl>
                                              <p:pRg st="16" end="16"/>
                                            </p:txEl>
                                          </p:spTgt>
                                        </p:tgtEl>
                                        <p:attrNameLst>
                                          <p:attrName>style.visibility</p:attrName>
                                        </p:attrNameLst>
                                      </p:cBhvr>
                                      <p:to>
                                        <p:strVal val="visible"/>
                                      </p:to>
                                    </p:set>
                                    <p:animEffect transition="in" filter="dissolve">
                                      <p:cBhvr>
                                        <p:cTn id="86" dur="500"/>
                                        <p:tgtEl>
                                          <p:spTgt spid="466948">
                                            <p:txEl>
                                              <p:pRg st="16" end="16"/>
                                            </p:txEl>
                                          </p:spTgt>
                                        </p:tgtEl>
                                      </p:cBhvr>
                                    </p:animEffect>
                                  </p:childTnLst>
                                </p:cTn>
                              </p:par>
                            </p:childTnLst>
                          </p:cTn>
                        </p:par>
                        <p:par>
                          <p:cTn id="87" fill="hold" nodeType="afterGroup">
                            <p:stCondLst>
                              <p:cond delay="14000"/>
                            </p:stCondLst>
                            <p:childTnLst>
                              <p:par>
                                <p:cTn id="88" presetID="9" presetClass="entr" presetSubtype="0" fill="hold" grpId="0" nodeType="afterEffect">
                                  <p:stCondLst>
                                    <p:cond delay="0"/>
                                  </p:stCondLst>
                                  <p:iterate type="wd">
                                    <p:tmPct val="3000"/>
                                  </p:iterate>
                                  <p:childTnLst>
                                    <p:set>
                                      <p:cBhvr>
                                        <p:cTn id="89" dur="1" fill="hold">
                                          <p:stCondLst>
                                            <p:cond delay="0"/>
                                          </p:stCondLst>
                                        </p:cTn>
                                        <p:tgtEl>
                                          <p:spTgt spid="466948">
                                            <p:txEl>
                                              <p:pRg st="18" end="18"/>
                                            </p:txEl>
                                          </p:spTgt>
                                        </p:tgtEl>
                                        <p:attrNameLst>
                                          <p:attrName>style.visibility</p:attrName>
                                        </p:attrNameLst>
                                      </p:cBhvr>
                                      <p:to>
                                        <p:strVal val="visible"/>
                                      </p:to>
                                    </p:set>
                                    <p:animEffect transition="in" filter="dissolve">
                                      <p:cBhvr>
                                        <p:cTn id="90" dur="500"/>
                                        <p:tgtEl>
                                          <p:spTgt spid="466948">
                                            <p:txEl>
                                              <p:pRg st="18" end="18"/>
                                            </p:txEl>
                                          </p:spTgt>
                                        </p:tgtEl>
                                      </p:cBhvr>
                                    </p:animEffect>
                                  </p:childTnLst>
                                </p:cTn>
                              </p:par>
                            </p:childTnLst>
                          </p:cTn>
                        </p:par>
                        <p:par>
                          <p:cTn id="91" fill="hold" nodeType="afterGroup">
                            <p:stCondLst>
                              <p:cond delay="14635"/>
                            </p:stCondLst>
                            <p:childTnLst>
                              <p:par>
                                <p:cTn id="92" presetID="9" presetClass="entr" presetSubtype="0" fill="hold" grpId="0" nodeType="afterEffect">
                                  <p:stCondLst>
                                    <p:cond delay="0"/>
                                  </p:stCondLst>
                                  <p:iterate type="wd">
                                    <p:tmPct val="3000"/>
                                  </p:iterate>
                                  <p:childTnLst>
                                    <p:set>
                                      <p:cBhvr>
                                        <p:cTn id="93" dur="1" fill="hold">
                                          <p:stCondLst>
                                            <p:cond delay="0"/>
                                          </p:stCondLst>
                                        </p:cTn>
                                        <p:tgtEl>
                                          <p:spTgt spid="466948">
                                            <p:txEl>
                                              <p:pRg st="20" end="20"/>
                                            </p:txEl>
                                          </p:spTgt>
                                        </p:tgtEl>
                                        <p:attrNameLst>
                                          <p:attrName>style.visibility</p:attrName>
                                        </p:attrNameLst>
                                      </p:cBhvr>
                                      <p:to>
                                        <p:strVal val="visible"/>
                                      </p:to>
                                    </p:set>
                                    <p:animEffect transition="in" filter="dissolve">
                                      <p:cBhvr>
                                        <p:cTn id="94" dur="500"/>
                                        <p:tgtEl>
                                          <p:spTgt spid="466948">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p:bldP spid="466947" grpId="0" uiExpand="1" build="p"/>
      <p:bldP spid="466948" grpId="0" uiExpand="1" build="p"/>
      <p:bldP spid="4669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143000"/>
            <a:ext cx="3429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5677744" cy="6858000"/>
          </a:xfrm>
        </p:spPr>
      </p:pic>
      <p:sp>
        <p:nvSpPr>
          <p:cNvPr id="3" name="Rectangle 2"/>
          <p:cNvSpPr>
            <a:spLocks noGrp="1" noChangeArrowheads="1"/>
          </p:cNvSpPr>
          <p:nvPr>
            <p:ph type="title"/>
          </p:nvPr>
        </p:nvSpPr>
        <p:spPr>
          <a:xfrm>
            <a:off x="5638800" y="0"/>
            <a:ext cx="3657600" cy="609600"/>
          </a:xfrm>
        </p:spPr>
        <p:txBody>
          <a:bodyPr/>
          <a:lstStyle/>
          <a:p>
            <a:r>
              <a:rPr lang="en-US" sz="2400" u="sng">
                <a:effectLst>
                  <a:outerShdw blurRad="38100" dist="38100" dir="2700000" algn="tl">
                    <a:srgbClr val="C0C0C0"/>
                  </a:outerShdw>
                </a:effectLst>
                <a:latin typeface="Georgia" pitchFamily="18" charset="0"/>
              </a:rPr>
              <a:t>PETRA Scoring Template</a:t>
            </a:r>
            <a:endParaRPr lang="en-US" sz="2000" u="sng">
              <a:effectLst>
                <a:outerShdw blurRad="38100" dist="38100" dir="2700000" algn="tl">
                  <a:srgbClr val="C0C0C0"/>
                </a:outerShdw>
              </a:effectLst>
              <a:latin typeface="Georgia" pitchFamily="18" charset="0"/>
            </a:endParaRPr>
          </a:p>
        </p:txBody>
      </p:sp>
      <p:sp>
        <p:nvSpPr>
          <p:cNvPr id="5" name="Rectangle 3702"/>
          <p:cNvSpPr>
            <a:spLocks noChangeArrowheads="1"/>
          </p:cNvSpPr>
          <p:nvPr/>
        </p:nvSpPr>
        <p:spPr bwMode="auto">
          <a:xfrm>
            <a:off x="5638800" y="685800"/>
            <a:ext cx="3157538" cy="567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endParaRPr kumimoji="1" lang="en-US" sz="2400" b="1" dirty="0">
              <a:solidFill>
                <a:srgbClr val="0000FF"/>
              </a:solidFill>
              <a:effectLst>
                <a:outerShdw blurRad="38100" dist="38100" dir="2700000" algn="tl">
                  <a:srgbClr val="C0C0C0"/>
                </a:outerShdw>
              </a:effectLst>
            </a:endParaRPr>
          </a:p>
          <a:p>
            <a:pPr>
              <a:buFontTx/>
              <a:buNone/>
            </a:pPr>
            <a:r>
              <a:rPr kumimoji="1" lang="en-US" sz="2400" b="1" dirty="0">
                <a:solidFill>
                  <a:srgbClr val="0000FF"/>
                </a:solidFill>
                <a:effectLst>
                  <a:outerShdw blurRad="38100" dist="38100" dir="2700000" algn="tl">
                    <a:srgbClr val="C0C0C0"/>
                  </a:outerShdw>
                </a:effectLst>
              </a:rPr>
              <a:t>Automated scoring</a:t>
            </a:r>
            <a:br>
              <a:rPr kumimoji="1" lang="en-US" sz="2400" b="1" dirty="0">
                <a:solidFill>
                  <a:srgbClr val="0000FF"/>
                </a:solidFill>
                <a:effectLst>
                  <a:outerShdw blurRad="38100" dist="38100" dir="2700000" algn="tl">
                    <a:srgbClr val="C0C0C0"/>
                  </a:outerShdw>
                </a:effectLst>
              </a:rPr>
            </a:br>
            <a:br>
              <a:rPr kumimoji="1" lang="en-US" sz="2400" b="1" dirty="0">
                <a:solidFill>
                  <a:srgbClr val="0000FF"/>
                </a:solidFill>
                <a:effectLst>
                  <a:outerShdw blurRad="38100" dist="38100" dir="2700000" algn="tl">
                    <a:srgbClr val="C0C0C0"/>
                  </a:outerShdw>
                </a:effectLst>
              </a:rPr>
            </a:br>
            <a:br>
              <a:rPr kumimoji="1" lang="en-US" sz="2400" b="1" dirty="0">
                <a:solidFill>
                  <a:srgbClr val="0000FF"/>
                </a:solidFill>
                <a:effectLst>
                  <a:outerShdw blurRad="38100" dist="38100" dir="2700000" algn="tl">
                    <a:srgbClr val="C0C0C0"/>
                  </a:outerShdw>
                </a:effectLst>
              </a:rPr>
            </a:br>
            <a:br>
              <a:rPr kumimoji="1" lang="en-US" sz="2400" b="1" dirty="0">
                <a:solidFill>
                  <a:srgbClr val="0000FF"/>
                </a:solidFill>
                <a:effectLst>
                  <a:outerShdw blurRad="38100" dist="38100" dir="2700000" algn="tl">
                    <a:srgbClr val="C0C0C0"/>
                  </a:outerShdw>
                </a:effectLst>
              </a:rPr>
            </a:br>
            <a:r>
              <a:rPr kumimoji="1" lang="en-US" sz="2400" b="1" dirty="0">
                <a:solidFill>
                  <a:srgbClr val="0000FF"/>
                </a:solidFill>
                <a:effectLst>
                  <a:outerShdw blurRad="38100" dist="38100" dir="2700000" algn="tl">
                    <a:srgbClr val="C0C0C0"/>
                  </a:outerShdw>
                </a:effectLst>
              </a:rPr>
              <a:t>Intuitive interpretation</a:t>
            </a:r>
            <a:br>
              <a:rPr kumimoji="1" lang="en-US" sz="2400" b="1" dirty="0">
                <a:solidFill>
                  <a:srgbClr val="0000FF"/>
                </a:solidFill>
                <a:effectLst>
                  <a:outerShdw blurRad="38100" dist="38100" dir="2700000" algn="tl">
                    <a:srgbClr val="C0C0C0"/>
                  </a:outerShdw>
                </a:effectLst>
              </a:rPr>
            </a:br>
            <a:br>
              <a:rPr kumimoji="1" lang="en-US" sz="2400" b="1" dirty="0">
                <a:solidFill>
                  <a:srgbClr val="0000FF"/>
                </a:solidFill>
                <a:effectLst>
                  <a:outerShdw blurRad="38100" dist="38100" dir="2700000" algn="tl">
                    <a:srgbClr val="C0C0C0"/>
                  </a:outerShdw>
                </a:effectLst>
              </a:rPr>
            </a:br>
            <a:br>
              <a:rPr kumimoji="1" lang="en-US" sz="2400" b="1" dirty="0">
                <a:solidFill>
                  <a:srgbClr val="0000FF"/>
                </a:solidFill>
                <a:effectLst>
                  <a:outerShdw blurRad="38100" dist="38100" dir="2700000" algn="tl">
                    <a:srgbClr val="C0C0C0"/>
                  </a:outerShdw>
                </a:effectLst>
              </a:rPr>
            </a:br>
            <a:br>
              <a:rPr kumimoji="1" lang="en-US" sz="2400" b="1" dirty="0">
                <a:solidFill>
                  <a:srgbClr val="0000FF"/>
                </a:solidFill>
                <a:effectLst>
                  <a:outerShdw blurRad="38100" dist="38100" dir="2700000" algn="tl">
                    <a:srgbClr val="C0C0C0"/>
                  </a:outerShdw>
                </a:effectLst>
              </a:rPr>
            </a:br>
            <a:r>
              <a:rPr kumimoji="1" lang="en-US" sz="2400" b="1" dirty="0">
                <a:solidFill>
                  <a:srgbClr val="0000FF"/>
                </a:solidFill>
                <a:effectLst>
                  <a:outerShdw blurRad="38100" dist="38100" dir="2700000" algn="tl">
                    <a:srgbClr val="C0C0C0"/>
                  </a:outerShdw>
                </a:effectLst>
              </a:rPr>
              <a:t>Domain-level classifications</a:t>
            </a:r>
            <a:br>
              <a:rPr kumimoji="1" lang="en-US" sz="2400" b="1" dirty="0">
                <a:solidFill>
                  <a:srgbClr val="0000FF"/>
                </a:solidFill>
                <a:effectLst>
                  <a:outerShdw blurRad="38100" dist="38100" dir="2700000" algn="tl">
                    <a:srgbClr val="C0C0C0"/>
                  </a:outerShdw>
                </a:effectLst>
              </a:rPr>
            </a:br>
            <a:endParaRPr kumimoji="1" lang="en-US" sz="2400" b="1" dirty="0">
              <a:solidFill>
                <a:srgbClr val="0000FF"/>
              </a:solidFill>
              <a:effectLst>
                <a:outerShdw blurRad="38100" dist="38100" dir="2700000" algn="tl">
                  <a:srgbClr val="C0C0C0"/>
                </a:outerShdw>
              </a:effectLst>
            </a:endParaRPr>
          </a:p>
          <a:p>
            <a:pPr>
              <a:buFontTx/>
              <a:buNone/>
            </a:pPr>
            <a:r>
              <a:rPr kumimoji="1" lang="en-US" sz="2400" b="1" dirty="0">
                <a:solidFill>
                  <a:srgbClr val="0000FF"/>
                </a:solidFill>
                <a:effectLst>
                  <a:outerShdw blurRad="38100" dist="38100" dir="2700000" algn="tl">
                    <a:srgbClr val="C0C0C0"/>
                  </a:outerShdw>
                </a:effectLst>
              </a:rPr>
              <a:t> </a:t>
            </a:r>
            <a:br>
              <a:rPr kumimoji="1" lang="en-US" sz="2400" b="1" dirty="0">
                <a:solidFill>
                  <a:srgbClr val="0000FF"/>
                </a:solidFill>
                <a:effectLst>
                  <a:outerShdw blurRad="38100" dist="38100" dir="2700000" algn="tl">
                    <a:srgbClr val="C0C0C0"/>
                  </a:outerShdw>
                </a:effectLst>
              </a:rPr>
            </a:br>
            <a:br>
              <a:rPr kumimoji="1" lang="en-US" sz="2400" b="1" dirty="0">
                <a:solidFill>
                  <a:srgbClr val="0000FF"/>
                </a:solidFill>
                <a:effectLst>
                  <a:outerShdw blurRad="38100" dist="38100" dir="2700000" algn="tl">
                    <a:srgbClr val="C0C0C0"/>
                  </a:outerShdw>
                </a:effectLst>
              </a:rPr>
            </a:br>
            <a:r>
              <a:rPr kumimoji="1" lang="en-US" sz="2400" b="1" dirty="0">
                <a:solidFill>
                  <a:srgbClr val="0000FF"/>
                </a:solidFill>
                <a:effectLst>
                  <a:outerShdw blurRad="38100" dist="38100" dir="2700000" algn="tl">
                    <a:srgbClr val="C0C0C0"/>
                  </a:outerShdw>
                </a:effectLst>
              </a:rPr>
              <a:t>Critical item markers</a:t>
            </a:r>
            <a:br>
              <a:rPr kumimoji="1" lang="en-US" sz="2400" b="1" dirty="0">
                <a:solidFill>
                  <a:srgbClr val="0000FF"/>
                </a:solidFill>
                <a:effectLst>
                  <a:outerShdw blurRad="38100" dist="38100" dir="2700000" algn="tl">
                    <a:srgbClr val="C0C0C0"/>
                  </a:outerShdw>
                </a:effectLst>
              </a:rPr>
            </a:br>
            <a:br>
              <a:rPr kumimoji="1" lang="en-US" sz="2400" b="1" dirty="0">
                <a:solidFill>
                  <a:srgbClr val="0000FF"/>
                </a:solidFill>
                <a:effectLst>
                  <a:outerShdw blurRad="38100" dist="38100" dir="2700000" algn="tl">
                    <a:srgbClr val="C0C0C0"/>
                  </a:outerShdw>
                </a:effectLst>
              </a:rPr>
            </a:br>
            <a:br>
              <a:rPr kumimoji="1" lang="en-US" sz="2400" b="1" dirty="0">
                <a:solidFill>
                  <a:srgbClr val="0000FF"/>
                </a:solidFill>
                <a:effectLst>
                  <a:outerShdw blurRad="38100" dist="38100" dir="2700000" algn="tl">
                    <a:srgbClr val="C0C0C0"/>
                  </a:outerShdw>
                </a:effectLst>
              </a:rPr>
            </a:br>
            <a:br>
              <a:rPr kumimoji="1" lang="en-US" sz="2400" b="1" dirty="0">
                <a:solidFill>
                  <a:srgbClr val="0000FF"/>
                </a:solidFill>
                <a:effectLst>
                  <a:outerShdw blurRad="38100" dist="38100" dir="2700000" algn="tl">
                    <a:srgbClr val="C0C0C0"/>
                  </a:outerShdw>
                </a:effectLst>
              </a:rPr>
            </a:br>
            <a:r>
              <a:rPr kumimoji="1" lang="en-US" sz="2400" b="1" dirty="0">
                <a:solidFill>
                  <a:srgbClr val="0000FF"/>
                </a:solidFill>
                <a:effectLst>
                  <a:outerShdw blurRad="38100" dist="38100" dir="2700000" algn="tl">
                    <a:srgbClr val="C0C0C0"/>
                  </a:outerShdw>
                </a:effectLst>
              </a:rPr>
              <a:t>Elevated item markers</a:t>
            </a:r>
            <a:br>
              <a:rPr kumimoji="1" lang="en-US" sz="2400" b="1" dirty="0">
                <a:solidFill>
                  <a:srgbClr val="0000FF"/>
                </a:solidFill>
                <a:effectLst>
                  <a:outerShdw blurRad="38100" dist="38100" dir="2700000" algn="tl">
                    <a:srgbClr val="C0C0C0"/>
                  </a:outerShdw>
                </a:effectLst>
              </a:rPr>
            </a:br>
            <a:endParaRPr kumimoji="1" lang="en-US" sz="2400" b="1" dirty="0">
              <a:solidFill>
                <a:srgbClr val="0000FF"/>
              </a:solidFill>
              <a:effectLst>
                <a:outerShdw blurRad="38100" dist="38100" dir="2700000" algn="tl">
                  <a:srgbClr val="C0C0C0"/>
                </a:outerShdw>
              </a:effectLst>
            </a:endParaRPr>
          </a:p>
        </p:txBody>
      </p:sp>
    </p:spTree>
    <p:extLst>
      <p:ext uri="{BB962C8B-B14F-4D97-AF65-F5344CB8AC3E}">
        <p14:creationId xmlns:p14="http://schemas.microsoft.com/office/powerpoint/2010/main" val="2497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090" name="Picture 2" descr="summary"/>
          <p:cNvPicPr>
            <a:picLocks noChangeAspect="1" noChangeArrowheads="1"/>
          </p:cNvPicPr>
          <p:nvPr/>
        </p:nvPicPr>
        <p:blipFill>
          <a:blip r:embed="rId3">
            <a:extLst>
              <a:ext uri="{28A0092B-C50C-407E-A947-70E740481C1C}">
                <a14:useLocalDpi xmlns:a14="http://schemas.microsoft.com/office/drawing/2010/main" val="0"/>
              </a:ext>
            </a:extLst>
          </a:blip>
          <a:srcRect t="2470" b="14771"/>
          <a:stretch>
            <a:fillRect/>
          </a:stretch>
        </p:blipFill>
        <p:spPr bwMode="auto">
          <a:xfrm>
            <a:off x="-228600" y="1143000"/>
            <a:ext cx="5097463"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73091" name="Picture 3" descr="profile"/>
          <p:cNvPicPr>
            <a:picLocks noChangeAspect="1" noChangeArrowheads="1"/>
          </p:cNvPicPr>
          <p:nvPr/>
        </p:nvPicPr>
        <p:blipFill>
          <a:blip r:embed="rId4">
            <a:extLst>
              <a:ext uri="{28A0092B-C50C-407E-A947-70E740481C1C}">
                <a14:useLocalDpi xmlns:a14="http://schemas.microsoft.com/office/drawing/2010/main" val="0"/>
              </a:ext>
            </a:extLst>
          </a:blip>
          <a:srcRect t="4878" r="8224" b="10976"/>
          <a:stretch>
            <a:fillRect/>
          </a:stretch>
        </p:blipFill>
        <p:spPr bwMode="auto">
          <a:xfrm>
            <a:off x="4832350" y="1143000"/>
            <a:ext cx="4311650" cy="5334000"/>
          </a:xfrm>
          <a:prstGeom prst="rect">
            <a:avLst/>
          </a:prstGeom>
          <a:noFill/>
          <a:extLst>
            <a:ext uri="{909E8E84-426E-40DD-AFC4-6F175D3DCCD1}">
              <a14:hiddenFill xmlns:a14="http://schemas.microsoft.com/office/drawing/2010/main">
                <a:solidFill>
                  <a:srgbClr val="FFFFFF"/>
                </a:solidFill>
              </a14:hiddenFill>
            </a:ext>
          </a:extLst>
        </p:spPr>
      </p:pic>
      <p:sp>
        <p:nvSpPr>
          <p:cNvPr id="473092" name="Rectangle 4"/>
          <p:cNvSpPr>
            <a:spLocks noChangeArrowheads="1"/>
          </p:cNvSpPr>
          <p:nvPr/>
        </p:nvSpPr>
        <p:spPr bwMode="auto">
          <a:xfrm>
            <a:off x="406400" y="228600"/>
            <a:ext cx="8051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a:lnSpc>
                <a:spcPct val="100000"/>
              </a:lnSpc>
              <a:buClrTx/>
              <a:buFontTx/>
              <a:buNone/>
            </a:pPr>
            <a:r>
              <a:rPr kumimoji="1" lang="en-US" sz="4000" u="sng" baseline="0">
                <a:solidFill>
                  <a:schemeClr val="tx2"/>
                </a:solidFill>
                <a:effectLst>
                  <a:outerShdw blurRad="38100" dist="38100" dir="2700000" algn="tl">
                    <a:srgbClr val="C0C0C0"/>
                  </a:outerShdw>
                </a:effectLst>
                <a:latin typeface="Georgia" pitchFamily="18" charset="0"/>
              </a:rPr>
              <a:t>PETRA Score Summary Forms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73092"/>
                                        </p:tgtEl>
                                        <p:attrNameLst>
                                          <p:attrName>style.visibility</p:attrName>
                                        </p:attrNameLst>
                                      </p:cBhvr>
                                      <p:to>
                                        <p:strVal val="visible"/>
                                      </p:to>
                                    </p:set>
                                    <p:animEffect transition="in" filter="dissolve">
                                      <p:cBhvr>
                                        <p:cTn id="7" dur="500"/>
                                        <p:tgtEl>
                                          <p:spTgt spid="47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406400" y="381000"/>
            <a:ext cx="8737600" cy="838200"/>
          </a:xfrm>
        </p:spPr>
        <p:txBody>
          <a:bodyPr/>
          <a:lstStyle/>
          <a:p>
            <a:r>
              <a:rPr lang="en-US">
                <a:effectLst>
                  <a:outerShdw blurRad="38100" dist="38100" dir="2700000" algn="tl">
                    <a:srgbClr val="C0C0C0"/>
                  </a:outerShdw>
                </a:effectLst>
                <a:latin typeface="Georgia" pitchFamily="18" charset="0"/>
              </a:rPr>
              <a:t>Inconsistency Indicators</a:t>
            </a:r>
          </a:p>
        </p:txBody>
      </p:sp>
      <p:sp>
        <p:nvSpPr>
          <p:cNvPr id="475139" name="Rectangle 3"/>
          <p:cNvSpPr>
            <a:spLocks noChangeArrowheads="1"/>
          </p:cNvSpPr>
          <p:nvPr/>
        </p:nvSpPr>
        <p:spPr bwMode="auto">
          <a:xfrm>
            <a:off x="4800600" y="1676400"/>
            <a:ext cx="4343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do not like conflict. </a:t>
            </a:r>
          </a:p>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like to fight.</a:t>
            </a:r>
          </a:p>
          <a:p>
            <a:pPr marL="342900" indent="-342900">
              <a:lnSpc>
                <a:spcPct val="80000"/>
              </a:lnSpc>
              <a:spcBef>
                <a:spcPct val="20000"/>
              </a:spcBef>
              <a:buClr>
                <a:schemeClr val="accent2"/>
              </a:buClr>
              <a:buFontTx/>
              <a:buNone/>
            </a:pPr>
            <a:endParaRPr kumimoji="1" lang="en-US" sz="1800" baseline="0" dirty="0">
              <a:solidFill>
                <a:schemeClr val="tx1"/>
              </a:solidFill>
              <a:effectLst>
                <a:outerShdw blurRad="38100" dist="38100" dir="2700000" algn="tl">
                  <a:srgbClr val="C0C0C0"/>
                </a:outerShdw>
              </a:effectLst>
            </a:endParaRPr>
          </a:p>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am happy most of the time. </a:t>
            </a:r>
          </a:p>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feel sad or depressed most of the time.</a:t>
            </a:r>
          </a:p>
          <a:p>
            <a:pPr marL="342900" indent="-342900">
              <a:lnSpc>
                <a:spcPct val="80000"/>
              </a:lnSpc>
              <a:spcBef>
                <a:spcPct val="20000"/>
              </a:spcBef>
              <a:buClr>
                <a:schemeClr val="accent2"/>
              </a:buClr>
              <a:buFontTx/>
              <a:buNone/>
            </a:pPr>
            <a:endParaRPr kumimoji="1" lang="en-US" sz="1800" baseline="0" dirty="0">
              <a:solidFill>
                <a:schemeClr val="tx1"/>
              </a:solidFill>
              <a:effectLst>
                <a:outerShdw blurRad="38100" dist="38100" dir="2700000" algn="tl">
                  <a:srgbClr val="C0C0C0"/>
                </a:outerShdw>
              </a:effectLst>
            </a:endParaRPr>
          </a:p>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take my time to make a decision.</a:t>
            </a:r>
          </a:p>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am quick to make a decision.</a:t>
            </a:r>
          </a:p>
          <a:p>
            <a:pPr marL="342900" indent="-342900">
              <a:lnSpc>
                <a:spcPct val="80000"/>
              </a:lnSpc>
              <a:spcBef>
                <a:spcPct val="20000"/>
              </a:spcBef>
              <a:buClr>
                <a:schemeClr val="accent2"/>
              </a:buClr>
              <a:buFontTx/>
              <a:buNone/>
            </a:pPr>
            <a:endParaRPr kumimoji="1" lang="en-US" sz="1800" baseline="0" dirty="0">
              <a:solidFill>
                <a:schemeClr val="tx1"/>
              </a:solidFill>
              <a:effectLst>
                <a:outerShdw blurRad="38100" dist="38100" dir="2700000" algn="tl">
                  <a:srgbClr val="C0C0C0"/>
                </a:outerShdw>
              </a:effectLst>
            </a:endParaRPr>
          </a:p>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have never been abused.</a:t>
            </a:r>
          </a:p>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have been abused.</a:t>
            </a:r>
          </a:p>
          <a:p>
            <a:pPr marL="342900" indent="-342900">
              <a:lnSpc>
                <a:spcPct val="80000"/>
              </a:lnSpc>
              <a:spcBef>
                <a:spcPct val="20000"/>
              </a:spcBef>
              <a:buClr>
                <a:schemeClr val="accent2"/>
              </a:buClr>
              <a:buFontTx/>
              <a:buNone/>
            </a:pPr>
            <a:endParaRPr kumimoji="1" lang="en-US" sz="1800" baseline="0" dirty="0">
              <a:solidFill>
                <a:schemeClr val="tx1"/>
              </a:solidFill>
              <a:effectLst>
                <a:outerShdw blurRad="38100" dist="38100" dir="2700000" algn="tl">
                  <a:srgbClr val="C0C0C0"/>
                </a:outerShdw>
              </a:effectLst>
            </a:endParaRPr>
          </a:p>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get mad quickly.</a:t>
            </a:r>
          </a:p>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never get angry.</a:t>
            </a:r>
          </a:p>
          <a:p>
            <a:pPr marL="342900" indent="-342900">
              <a:lnSpc>
                <a:spcPct val="80000"/>
              </a:lnSpc>
              <a:spcBef>
                <a:spcPct val="20000"/>
              </a:spcBef>
              <a:buClr>
                <a:schemeClr val="accent2"/>
              </a:buClr>
              <a:buFontTx/>
              <a:buNone/>
            </a:pPr>
            <a:endParaRPr kumimoji="1" lang="en-US" sz="1800" baseline="0" dirty="0">
              <a:solidFill>
                <a:schemeClr val="tx1"/>
              </a:solidFill>
              <a:effectLst>
                <a:outerShdw blurRad="38100" dist="38100" dir="2700000" algn="tl">
                  <a:srgbClr val="C0C0C0"/>
                </a:outerShdw>
              </a:effectLst>
            </a:endParaRPr>
          </a:p>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sometimes think of hurting others.</a:t>
            </a:r>
          </a:p>
          <a:p>
            <a:pPr marL="342900" indent="-342900">
              <a:lnSpc>
                <a:spcPct val="80000"/>
              </a:lnSpc>
              <a:spcBef>
                <a:spcPct val="20000"/>
              </a:spcBef>
              <a:buClr>
                <a:schemeClr val="accent2"/>
              </a:buClr>
              <a:buFontTx/>
              <a:buNone/>
            </a:pPr>
            <a:r>
              <a:rPr kumimoji="1" lang="en-US" sz="1800" baseline="0" dirty="0">
                <a:solidFill>
                  <a:schemeClr val="tx1"/>
                </a:solidFill>
                <a:effectLst>
                  <a:outerShdw blurRad="38100" dist="38100" dir="2700000" algn="tl">
                    <a:srgbClr val="C0C0C0"/>
                  </a:outerShdw>
                </a:effectLst>
              </a:rPr>
              <a:t>I </a:t>
            </a:r>
            <a:r>
              <a:rPr kumimoji="1" lang="en-US" sz="1800" baseline="0" dirty="0">
                <a:solidFill>
                  <a:srgbClr val="FF0000"/>
                </a:solidFill>
                <a:effectLst>
                  <a:outerShdw blurRad="38100" dist="38100" dir="2700000" algn="tl">
                    <a:srgbClr val="C0C0C0"/>
                  </a:outerShdw>
                </a:effectLst>
              </a:rPr>
              <a:t>seldom</a:t>
            </a:r>
            <a:r>
              <a:rPr kumimoji="1" lang="en-US" sz="1800" baseline="0" dirty="0">
                <a:solidFill>
                  <a:schemeClr val="tx1"/>
                </a:solidFill>
                <a:effectLst>
                  <a:outerShdw blurRad="38100" dist="38100" dir="2700000" algn="tl">
                    <a:srgbClr val="C0C0C0"/>
                  </a:outerShdw>
                </a:effectLst>
              </a:rPr>
              <a:t> think of hurting others. </a:t>
            </a:r>
          </a:p>
        </p:txBody>
      </p:sp>
      <p:sp>
        <p:nvSpPr>
          <p:cNvPr id="475140" name="Rectangle 4"/>
          <p:cNvSpPr>
            <a:spLocks noGrp="1" noChangeArrowheads="1"/>
          </p:cNvSpPr>
          <p:nvPr>
            <p:ph type="body" idx="1"/>
          </p:nvPr>
        </p:nvSpPr>
        <p:spPr>
          <a:xfrm>
            <a:off x="3352800" y="1676400"/>
            <a:ext cx="1524000" cy="4876800"/>
          </a:xfrm>
        </p:spPr>
        <p:txBody>
          <a:bodyPr/>
          <a:lstStyle/>
          <a:p>
            <a:pPr>
              <a:lnSpc>
                <a:spcPct val="80000"/>
              </a:lnSpc>
              <a:buFontTx/>
              <a:buNone/>
            </a:pPr>
            <a:r>
              <a:rPr lang="en-US" sz="1800">
                <a:solidFill>
                  <a:srgbClr val="0000FF"/>
                </a:solidFill>
                <a:effectLst>
                  <a:outerShdw blurRad="38100" dist="38100" dir="2700000" algn="tl">
                    <a:srgbClr val="C0C0C0"/>
                  </a:outerShdw>
                </a:effectLst>
              </a:rPr>
              <a:t>Conflict:</a:t>
            </a:r>
            <a:endParaRPr lang="en-US" sz="1800">
              <a:effectLst>
                <a:outerShdw blurRad="38100" dist="38100" dir="2700000" algn="tl">
                  <a:srgbClr val="C0C0C0"/>
                </a:outerShdw>
              </a:effectLst>
            </a:endParaRPr>
          </a:p>
          <a:p>
            <a:pPr>
              <a:lnSpc>
                <a:spcPct val="80000"/>
              </a:lnSpc>
              <a:buFontTx/>
              <a:buNone/>
            </a:pPr>
            <a:r>
              <a:rPr lang="en-US" sz="1800">
                <a:effectLst>
                  <a:outerShdw blurRad="38100" dist="38100" dir="2700000" algn="tl">
                    <a:srgbClr val="C0C0C0"/>
                  </a:outerShdw>
                </a:effectLst>
              </a:rPr>
              <a:t>	</a:t>
            </a:r>
          </a:p>
          <a:p>
            <a:pPr>
              <a:lnSpc>
                <a:spcPct val="80000"/>
              </a:lnSpc>
              <a:buFontTx/>
              <a:buNone/>
            </a:pPr>
            <a:endParaRPr lang="en-US" sz="1800">
              <a:effectLst>
                <a:outerShdw blurRad="38100" dist="38100" dir="2700000" algn="tl">
                  <a:srgbClr val="C0C0C0"/>
                </a:outerShdw>
              </a:effectLst>
            </a:endParaRPr>
          </a:p>
          <a:p>
            <a:pPr>
              <a:lnSpc>
                <a:spcPct val="80000"/>
              </a:lnSpc>
              <a:buFontTx/>
              <a:buNone/>
            </a:pPr>
            <a:r>
              <a:rPr lang="en-US" sz="1800">
                <a:solidFill>
                  <a:srgbClr val="0000FF"/>
                </a:solidFill>
                <a:effectLst>
                  <a:outerShdw blurRad="38100" dist="38100" dir="2700000" algn="tl">
                    <a:srgbClr val="C0C0C0"/>
                  </a:outerShdw>
                </a:effectLst>
              </a:rPr>
              <a:t>Sadness:</a:t>
            </a:r>
            <a:endParaRPr lang="en-US" sz="1800">
              <a:effectLst>
                <a:outerShdw blurRad="38100" dist="38100" dir="2700000" algn="tl">
                  <a:srgbClr val="C0C0C0"/>
                </a:outerShdw>
              </a:effectLst>
            </a:endParaRPr>
          </a:p>
          <a:p>
            <a:pPr>
              <a:lnSpc>
                <a:spcPct val="80000"/>
              </a:lnSpc>
              <a:buFontTx/>
              <a:buNone/>
            </a:pPr>
            <a:r>
              <a:rPr lang="en-US" sz="1800">
                <a:effectLst>
                  <a:outerShdw blurRad="38100" dist="38100" dir="2700000" algn="tl">
                    <a:srgbClr val="C0C0C0"/>
                  </a:outerShdw>
                </a:effectLst>
              </a:rPr>
              <a:t>	</a:t>
            </a:r>
          </a:p>
          <a:p>
            <a:pPr>
              <a:lnSpc>
                <a:spcPct val="80000"/>
              </a:lnSpc>
              <a:buFontTx/>
              <a:buNone/>
            </a:pPr>
            <a:endParaRPr lang="en-US" sz="1800">
              <a:effectLst>
                <a:outerShdw blurRad="38100" dist="38100" dir="2700000" algn="tl">
                  <a:srgbClr val="C0C0C0"/>
                </a:outerShdw>
              </a:effectLst>
            </a:endParaRPr>
          </a:p>
          <a:p>
            <a:pPr>
              <a:lnSpc>
                <a:spcPct val="80000"/>
              </a:lnSpc>
              <a:buFontTx/>
              <a:buNone/>
            </a:pPr>
            <a:r>
              <a:rPr lang="en-US" sz="1800">
                <a:solidFill>
                  <a:srgbClr val="0000FF"/>
                </a:solidFill>
                <a:effectLst>
                  <a:outerShdw blurRad="38100" dist="38100" dir="2700000" algn="tl">
                    <a:srgbClr val="C0C0C0"/>
                  </a:outerShdw>
                </a:effectLst>
              </a:rPr>
              <a:t>Coping:</a:t>
            </a:r>
            <a:endParaRPr lang="en-US" sz="1800">
              <a:effectLst>
                <a:outerShdw blurRad="38100" dist="38100" dir="2700000" algn="tl">
                  <a:srgbClr val="C0C0C0"/>
                </a:outerShdw>
              </a:effectLst>
            </a:endParaRPr>
          </a:p>
          <a:p>
            <a:pPr>
              <a:lnSpc>
                <a:spcPct val="80000"/>
              </a:lnSpc>
              <a:buFontTx/>
              <a:buNone/>
            </a:pPr>
            <a:endParaRPr lang="en-US" sz="1800">
              <a:effectLst>
                <a:outerShdw blurRad="38100" dist="38100" dir="2700000" algn="tl">
                  <a:srgbClr val="C0C0C0"/>
                </a:outerShdw>
              </a:effectLst>
            </a:endParaRPr>
          </a:p>
          <a:p>
            <a:pPr>
              <a:lnSpc>
                <a:spcPct val="80000"/>
              </a:lnSpc>
              <a:buFontTx/>
              <a:buNone/>
            </a:pPr>
            <a:endParaRPr lang="en-US" sz="1800">
              <a:effectLst>
                <a:outerShdw blurRad="38100" dist="38100" dir="2700000" algn="tl">
                  <a:srgbClr val="C0C0C0"/>
                </a:outerShdw>
              </a:effectLst>
            </a:endParaRPr>
          </a:p>
          <a:p>
            <a:pPr>
              <a:lnSpc>
                <a:spcPct val="80000"/>
              </a:lnSpc>
              <a:buFontTx/>
              <a:buNone/>
            </a:pPr>
            <a:r>
              <a:rPr lang="en-US" sz="1800">
                <a:solidFill>
                  <a:srgbClr val="0000FF"/>
                </a:solidFill>
                <a:effectLst>
                  <a:outerShdw blurRad="38100" dist="38100" dir="2700000" algn="tl">
                    <a:srgbClr val="C0C0C0"/>
                  </a:outerShdw>
                </a:effectLst>
              </a:rPr>
              <a:t>Stress:</a:t>
            </a:r>
            <a:endParaRPr lang="en-US" sz="1800">
              <a:effectLst>
                <a:outerShdw blurRad="38100" dist="38100" dir="2700000" algn="tl">
                  <a:srgbClr val="C0C0C0"/>
                </a:outerShdw>
              </a:effectLst>
            </a:endParaRPr>
          </a:p>
          <a:p>
            <a:pPr>
              <a:lnSpc>
                <a:spcPct val="80000"/>
              </a:lnSpc>
              <a:buFontTx/>
              <a:buNone/>
            </a:pPr>
            <a:r>
              <a:rPr lang="en-US" sz="1800">
                <a:effectLst>
                  <a:outerShdw blurRad="38100" dist="38100" dir="2700000" algn="tl">
                    <a:srgbClr val="C0C0C0"/>
                  </a:outerShdw>
                </a:effectLst>
              </a:rPr>
              <a:t>	</a:t>
            </a:r>
          </a:p>
          <a:p>
            <a:pPr>
              <a:lnSpc>
                <a:spcPct val="80000"/>
              </a:lnSpc>
              <a:buFontTx/>
              <a:buNone/>
            </a:pPr>
            <a:endParaRPr lang="en-US" sz="1800">
              <a:effectLst>
                <a:outerShdw blurRad="38100" dist="38100" dir="2700000" algn="tl">
                  <a:srgbClr val="C0C0C0"/>
                </a:outerShdw>
              </a:effectLst>
            </a:endParaRPr>
          </a:p>
          <a:p>
            <a:pPr>
              <a:lnSpc>
                <a:spcPct val="80000"/>
              </a:lnSpc>
              <a:buFontTx/>
              <a:buNone/>
            </a:pPr>
            <a:r>
              <a:rPr lang="en-US" sz="1800">
                <a:solidFill>
                  <a:srgbClr val="0000FF"/>
                </a:solidFill>
                <a:effectLst>
                  <a:outerShdw blurRad="38100" dist="38100" dir="2700000" algn="tl">
                    <a:srgbClr val="C0C0C0"/>
                  </a:outerShdw>
                </a:effectLst>
              </a:rPr>
              <a:t>Anger mgt.:</a:t>
            </a:r>
            <a:endParaRPr lang="en-US" sz="1800">
              <a:effectLst>
                <a:outerShdw blurRad="38100" dist="38100" dir="2700000" algn="tl">
                  <a:srgbClr val="C0C0C0"/>
                </a:outerShdw>
              </a:effectLst>
            </a:endParaRPr>
          </a:p>
          <a:p>
            <a:pPr>
              <a:lnSpc>
                <a:spcPct val="80000"/>
              </a:lnSpc>
              <a:buFontTx/>
              <a:buNone/>
            </a:pPr>
            <a:r>
              <a:rPr lang="en-US" sz="1800">
                <a:effectLst>
                  <a:outerShdw blurRad="38100" dist="38100" dir="2700000" algn="tl">
                    <a:srgbClr val="C0C0C0"/>
                  </a:outerShdw>
                </a:effectLst>
              </a:rPr>
              <a:t>	</a:t>
            </a:r>
          </a:p>
          <a:p>
            <a:pPr>
              <a:lnSpc>
                <a:spcPct val="80000"/>
              </a:lnSpc>
              <a:buFontTx/>
              <a:buNone/>
            </a:pPr>
            <a:endParaRPr lang="en-US" sz="1800">
              <a:effectLst>
                <a:outerShdw blurRad="38100" dist="38100" dir="2700000" algn="tl">
                  <a:srgbClr val="C0C0C0"/>
                </a:outerShdw>
              </a:effectLst>
            </a:endParaRPr>
          </a:p>
          <a:p>
            <a:pPr>
              <a:lnSpc>
                <a:spcPct val="80000"/>
              </a:lnSpc>
              <a:buFontTx/>
              <a:buNone/>
            </a:pPr>
            <a:r>
              <a:rPr lang="en-US" sz="1800">
                <a:solidFill>
                  <a:srgbClr val="0000FF"/>
                </a:solidFill>
                <a:effectLst>
                  <a:outerShdw blurRad="38100" dist="38100" dir="2700000" algn="tl">
                    <a:srgbClr val="C0C0C0"/>
                  </a:outerShdw>
                </a:effectLst>
              </a:rPr>
              <a:t>Aggression:</a:t>
            </a:r>
            <a:endParaRPr lang="en-US" sz="1600">
              <a:effectLst>
                <a:outerShdw blurRad="38100" dist="38100" dir="2700000" algn="tl">
                  <a:srgbClr val="C0C0C0"/>
                </a:outerShdw>
              </a:effectLst>
              <a:latin typeface="Arial" charset="0"/>
            </a:endParaRPr>
          </a:p>
        </p:txBody>
      </p:sp>
      <p:pic>
        <p:nvPicPr>
          <p:cNvPr id="475141" name="Picture 5" descr="gun in p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2954338" cy="4648200"/>
          </a:xfrm>
          <a:prstGeom prst="rect">
            <a:avLst/>
          </a:prstGeom>
          <a:noFill/>
          <a:extLst>
            <a:ext uri="{909E8E84-426E-40DD-AFC4-6F175D3DCCD1}">
              <a14:hiddenFill xmlns:a14="http://schemas.microsoft.com/office/drawing/2010/main">
                <a:solidFill>
                  <a:srgbClr val="FFFFFF"/>
                </a:solidFill>
              </a14:hiddenFill>
            </a:ext>
          </a:extLst>
        </p:spPr>
      </p:pic>
      <p:sp>
        <p:nvSpPr>
          <p:cNvPr id="475142" name="Rectangle 6"/>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a:solidFill>
                  <a:schemeClr val="tx2"/>
                </a:solidFill>
                <a:effectLst>
                  <a:outerShdw blurRad="38100" dist="38100" dir="2700000" algn="tl">
                    <a:srgbClr val="C0C0C0"/>
                  </a:outerShdw>
                </a:effectLst>
                <a:latin typeface="Georgia" pitchFamily="18" charset="0"/>
              </a:rPr>
              <a:t>help to identify inconsistency among PETRA self-report responses</a:t>
            </a:r>
            <a:r>
              <a:rPr kumimoji="1" lang="en-US" sz="3600" baseline="0">
                <a:solidFill>
                  <a:schemeClr val="tx2"/>
                </a:solidFill>
                <a:effectLst>
                  <a:outerShdw blurRad="38100" dist="38100" dir="2700000" algn="tl">
                    <a:srgbClr val="C0C0C0"/>
                  </a:outerShdw>
                </a:effectLst>
                <a:latin typeface="Georgia" pitchFamily="18" charset="0"/>
              </a:rPr>
              <a:t> </a:t>
            </a:r>
          </a:p>
        </p:txBody>
      </p:sp>
      <p:sp>
        <p:nvSpPr>
          <p:cNvPr id="475143" name="Rectangle 7"/>
          <p:cNvSpPr>
            <a:spLocks noChangeArrowheads="1"/>
          </p:cNvSpPr>
          <p:nvPr/>
        </p:nvSpPr>
        <p:spPr bwMode="auto">
          <a:xfrm>
            <a:off x="52388" y="6613525"/>
            <a:ext cx="9091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75138"/>
                                        </p:tgtEl>
                                        <p:attrNameLst>
                                          <p:attrName>style.visibility</p:attrName>
                                        </p:attrNameLst>
                                      </p:cBhvr>
                                      <p:to>
                                        <p:strVal val="visible"/>
                                      </p:to>
                                    </p:set>
                                    <p:animEffect transition="in" filter="dissolve">
                                      <p:cBhvr>
                                        <p:cTn id="7" dur="500"/>
                                        <p:tgtEl>
                                          <p:spTgt spid="4751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75142"/>
                                        </p:tgtEl>
                                        <p:attrNameLst>
                                          <p:attrName>style.visibility</p:attrName>
                                        </p:attrNameLst>
                                      </p:cBhvr>
                                      <p:to>
                                        <p:strVal val="visible"/>
                                      </p:to>
                                    </p:set>
                                    <p:animEffect transition="in" filter="dissolve">
                                      <p:cBhvr>
                                        <p:cTn id="11" dur="500"/>
                                        <p:tgtEl>
                                          <p:spTgt spid="47514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75140">
                                            <p:txEl>
                                              <p:pRg st="0" end="0"/>
                                            </p:txEl>
                                          </p:spTgt>
                                        </p:tgtEl>
                                        <p:attrNameLst>
                                          <p:attrName>style.visibility</p:attrName>
                                        </p:attrNameLst>
                                      </p:cBhvr>
                                      <p:to>
                                        <p:strVal val="visible"/>
                                      </p:to>
                                    </p:set>
                                    <p:animEffect transition="in" filter="dissolve">
                                      <p:cBhvr>
                                        <p:cTn id="14" dur="500"/>
                                        <p:tgtEl>
                                          <p:spTgt spid="475140">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75140">
                                            <p:txEl>
                                              <p:pRg st="1" end="1"/>
                                            </p:txEl>
                                          </p:spTgt>
                                        </p:tgtEl>
                                        <p:attrNameLst>
                                          <p:attrName>style.visibility</p:attrName>
                                        </p:attrNameLst>
                                      </p:cBhvr>
                                      <p:to>
                                        <p:strVal val="visible"/>
                                      </p:to>
                                    </p:set>
                                    <p:animEffect transition="in" filter="dissolve">
                                      <p:cBhvr>
                                        <p:cTn id="17" dur="500"/>
                                        <p:tgtEl>
                                          <p:spTgt spid="475140">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75140">
                                            <p:txEl>
                                              <p:pRg st="3" end="3"/>
                                            </p:txEl>
                                          </p:spTgt>
                                        </p:tgtEl>
                                        <p:attrNameLst>
                                          <p:attrName>style.visibility</p:attrName>
                                        </p:attrNameLst>
                                      </p:cBhvr>
                                      <p:to>
                                        <p:strVal val="visible"/>
                                      </p:to>
                                    </p:set>
                                    <p:animEffect transition="in" filter="dissolve">
                                      <p:cBhvr>
                                        <p:cTn id="20" dur="500"/>
                                        <p:tgtEl>
                                          <p:spTgt spid="475140">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75140">
                                            <p:txEl>
                                              <p:pRg st="4" end="4"/>
                                            </p:txEl>
                                          </p:spTgt>
                                        </p:tgtEl>
                                        <p:attrNameLst>
                                          <p:attrName>style.visibility</p:attrName>
                                        </p:attrNameLst>
                                      </p:cBhvr>
                                      <p:to>
                                        <p:strVal val="visible"/>
                                      </p:to>
                                    </p:set>
                                    <p:animEffect transition="in" filter="dissolve">
                                      <p:cBhvr>
                                        <p:cTn id="23" dur="500"/>
                                        <p:tgtEl>
                                          <p:spTgt spid="475140">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75140">
                                            <p:txEl>
                                              <p:pRg st="6" end="6"/>
                                            </p:txEl>
                                          </p:spTgt>
                                        </p:tgtEl>
                                        <p:attrNameLst>
                                          <p:attrName>style.visibility</p:attrName>
                                        </p:attrNameLst>
                                      </p:cBhvr>
                                      <p:to>
                                        <p:strVal val="visible"/>
                                      </p:to>
                                    </p:set>
                                    <p:animEffect transition="in" filter="dissolve">
                                      <p:cBhvr>
                                        <p:cTn id="26" dur="500"/>
                                        <p:tgtEl>
                                          <p:spTgt spid="475140">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75140">
                                            <p:txEl>
                                              <p:pRg st="9" end="9"/>
                                            </p:txEl>
                                          </p:spTgt>
                                        </p:tgtEl>
                                        <p:attrNameLst>
                                          <p:attrName>style.visibility</p:attrName>
                                        </p:attrNameLst>
                                      </p:cBhvr>
                                      <p:to>
                                        <p:strVal val="visible"/>
                                      </p:to>
                                    </p:set>
                                    <p:animEffect transition="in" filter="dissolve">
                                      <p:cBhvr>
                                        <p:cTn id="29" dur="500"/>
                                        <p:tgtEl>
                                          <p:spTgt spid="475140">
                                            <p:txEl>
                                              <p:pRg st="9" end="9"/>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75140">
                                            <p:txEl>
                                              <p:pRg st="10" end="10"/>
                                            </p:txEl>
                                          </p:spTgt>
                                        </p:tgtEl>
                                        <p:attrNameLst>
                                          <p:attrName>style.visibility</p:attrName>
                                        </p:attrNameLst>
                                      </p:cBhvr>
                                      <p:to>
                                        <p:strVal val="visible"/>
                                      </p:to>
                                    </p:set>
                                    <p:animEffect transition="in" filter="dissolve">
                                      <p:cBhvr>
                                        <p:cTn id="32" dur="500"/>
                                        <p:tgtEl>
                                          <p:spTgt spid="475140">
                                            <p:txEl>
                                              <p:pRg st="10" end="10"/>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75140">
                                            <p:txEl>
                                              <p:pRg st="12" end="12"/>
                                            </p:txEl>
                                          </p:spTgt>
                                        </p:tgtEl>
                                        <p:attrNameLst>
                                          <p:attrName>style.visibility</p:attrName>
                                        </p:attrNameLst>
                                      </p:cBhvr>
                                      <p:to>
                                        <p:strVal val="visible"/>
                                      </p:to>
                                    </p:set>
                                    <p:animEffect transition="in" filter="dissolve">
                                      <p:cBhvr>
                                        <p:cTn id="35" dur="500"/>
                                        <p:tgtEl>
                                          <p:spTgt spid="475140">
                                            <p:txEl>
                                              <p:pRg st="12" end="12"/>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75140">
                                            <p:txEl>
                                              <p:pRg st="13" end="13"/>
                                            </p:txEl>
                                          </p:spTgt>
                                        </p:tgtEl>
                                        <p:attrNameLst>
                                          <p:attrName>style.visibility</p:attrName>
                                        </p:attrNameLst>
                                      </p:cBhvr>
                                      <p:to>
                                        <p:strVal val="visible"/>
                                      </p:to>
                                    </p:set>
                                    <p:animEffect transition="in" filter="dissolve">
                                      <p:cBhvr>
                                        <p:cTn id="38" dur="500"/>
                                        <p:tgtEl>
                                          <p:spTgt spid="475140">
                                            <p:txEl>
                                              <p:pRg st="13" end="13"/>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75140">
                                            <p:txEl>
                                              <p:pRg st="15" end="15"/>
                                            </p:txEl>
                                          </p:spTgt>
                                        </p:tgtEl>
                                        <p:attrNameLst>
                                          <p:attrName>style.visibility</p:attrName>
                                        </p:attrNameLst>
                                      </p:cBhvr>
                                      <p:to>
                                        <p:strVal val="visible"/>
                                      </p:to>
                                    </p:set>
                                    <p:animEffect transition="in" filter="dissolve">
                                      <p:cBhvr>
                                        <p:cTn id="41" dur="500"/>
                                        <p:tgtEl>
                                          <p:spTgt spid="475140">
                                            <p:txEl>
                                              <p:pRg st="15" end="15"/>
                                            </p:txEl>
                                          </p:spTgt>
                                        </p:tgtEl>
                                      </p:cBhvr>
                                    </p:animEffect>
                                  </p:childTnLst>
                                </p:cTn>
                              </p:par>
                            </p:childTnLst>
                          </p:cTn>
                        </p:par>
                        <p:par>
                          <p:cTn id="42" fill="hold" nodeType="afterGroup">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475139">
                                            <p:txEl>
                                              <p:pRg st="0" end="0"/>
                                            </p:txEl>
                                          </p:spTgt>
                                        </p:tgtEl>
                                        <p:attrNameLst>
                                          <p:attrName>style.visibility</p:attrName>
                                        </p:attrNameLst>
                                      </p:cBhvr>
                                      <p:to>
                                        <p:strVal val="visible"/>
                                      </p:to>
                                    </p:set>
                                    <p:animEffect transition="in" filter="dissolve">
                                      <p:cBhvr>
                                        <p:cTn id="45" dur="500"/>
                                        <p:tgtEl>
                                          <p:spTgt spid="475139">
                                            <p:txEl>
                                              <p:pRg st="0" end="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75139">
                                            <p:txEl>
                                              <p:pRg st="1" end="1"/>
                                            </p:txEl>
                                          </p:spTgt>
                                        </p:tgtEl>
                                        <p:attrNameLst>
                                          <p:attrName>style.visibility</p:attrName>
                                        </p:attrNameLst>
                                      </p:cBhvr>
                                      <p:to>
                                        <p:strVal val="visible"/>
                                      </p:to>
                                    </p:set>
                                    <p:animEffect transition="in" filter="dissolve">
                                      <p:cBhvr>
                                        <p:cTn id="48" dur="500"/>
                                        <p:tgtEl>
                                          <p:spTgt spid="475139">
                                            <p:txEl>
                                              <p:pRg st="1" end="1"/>
                                            </p:txEl>
                                          </p:spTgt>
                                        </p:tgtEl>
                                      </p:cBhvr>
                                    </p:animEffect>
                                  </p:childTnLst>
                                </p:cTn>
                              </p:par>
                            </p:childTnLst>
                          </p:cTn>
                        </p:par>
                        <p:par>
                          <p:cTn id="49" fill="hold" nodeType="afterGroup">
                            <p:stCondLst>
                              <p:cond delay="1500"/>
                            </p:stCondLst>
                            <p:childTnLst>
                              <p:par>
                                <p:cTn id="50" presetID="9" presetClass="entr" presetSubtype="0" fill="hold" grpId="0" nodeType="afterEffect">
                                  <p:stCondLst>
                                    <p:cond delay="300"/>
                                  </p:stCondLst>
                                  <p:childTnLst>
                                    <p:set>
                                      <p:cBhvr>
                                        <p:cTn id="51" dur="1" fill="hold">
                                          <p:stCondLst>
                                            <p:cond delay="0"/>
                                          </p:stCondLst>
                                        </p:cTn>
                                        <p:tgtEl>
                                          <p:spTgt spid="475139">
                                            <p:txEl>
                                              <p:pRg st="3" end="3"/>
                                            </p:txEl>
                                          </p:spTgt>
                                        </p:tgtEl>
                                        <p:attrNameLst>
                                          <p:attrName>style.visibility</p:attrName>
                                        </p:attrNameLst>
                                      </p:cBhvr>
                                      <p:to>
                                        <p:strVal val="visible"/>
                                      </p:to>
                                    </p:set>
                                    <p:animEffect transition="in" filter="dissolve">
                                      <p:cBhvr>
                                        <p:cTn id="52" dur="500"/>
                                        <p:tgtEl>
                                          <p:spTgt spid="475139">
                                            <p:txEl>
                                              <p:pRg st="3" end="3"/>
                                            </p:txEl>
                                          </p:spTgt>
                                        </p:tgtEl>
                                      </p:cBhvr>
                                    </p:animEffect>
                                  </p:childTnLst>
                                </p:cTn>
                              </p:par>
                              <p:par>
                                <p:cTn id="53" presetID="9" presetClass="entr" presetSubtype="0" fill="hold" grpId="0" nodeType="withEffect">
                                  <p:stCondLst>
                                    <p:cond delay="300"/>
                                  </p:stCondLst>
                                  <p:childTnLst>
                                    <p:set>
                                      <p:cBhvr>
                                        <p:cTn id="54" dur="1" fill="hold">
                                          <p:stCondLst>
                                            <p:cond delay="0"/>
                                          </p:stCondLst>
                                        </p:cTn>
                                        <p:tgtEl>
                                          <p:spTgt spid="475139">
                                            <p:txEl>
                                              <p:pRg st="4" end="4"/>
                                            </p:txEl>
                                          </p:spTgt>
                                        </p:tgtEl>
                                        <p:attrNameLst>
                                          <p:attrName>style.visibility</p:attrName>
                                        </p:attrNameLst>
                                      </p:cBhvr>
                                      <p:to>
                                        <p:strVal val="visible"/>
                                      </p:to>
                                    </p:set>
                                    <p:animEffect transition="in" filter="dissolve">
                                      <p:cBhvr>
                                        <p:cTn id="55" dur="500"/>
                                        <p:tgtEl>
                                          <p:spTgt spid="475139">
                                            <p:txEl>
                                              <p:pRg st="4" end="4"/>
                                            </p:txEl>
                                          </p:spTgt>
                                        </p:tgtEl>
                                      </p:cBhvr>
                                    </p:animEffect>
                                  </p:childTnLst>
                                </p:cTn>
                              </p:par>
                            </p:childTnLst>
                          </p:cTn>
                        </p:par>
                        <p:par>
                          <p:cTn id="56" fill="hold" nodeType="afterGroup">
                            <p:stCondLst>
                              <p:cond delay="2300"/>
                            </p:stCondLst>
                            <p:childTnLst>
                              <p:par>
                                <p:cTn id="57" presetID="9" presetClass="entr" presetSubtype="0" fill="hold" grpId="0" nodeType="afterEffect">
                                  <p:stCondLst>
                                    <p:cond delay="300"/>
                                  </p:stCondLst>
                                  <p:childTnLst>
                                    <p:set>
                                      <p:cBhvr>
                                        <p:cTn id="58" dur="1" fill="hold">
                                          <p:stCondLst>
                                            <p:cond delay="0"/>
                                          </p:stCondLst>
                                        </p:cTn>
                                        <p:tgtEl>
                                          <p:spTgt spid="475139">
                                            <p:txEl>
                                              <p:pRg st="6" end="6"/>
                                            </p:txEl>
                                          </p:spTgt>
                                        </p:tgtEl>
                                        <p:attrNameLst>
                                          <p:attrName>style.visibility</p:attrName>
                                        </p:attrNameLst>
                                      </p:cBhvr>
                                      <p:to>
                                        <p:strVal val="visible"/>
                                      </p:to>
                                    </p:set>
                                    <p:animEffect transition="in" filter="dissolve">
                                      <p:cBhvr>
                                        <p:cTn id="59" dur="500"/>
                                        <p:tgtEl>
                                          <p:spTgt spid="475139">
                                            <p:txEl>
                                              <p:pRg st="6" end="6"/>
                                            </p:txEl>
                                          </p:spTgt>
                                        </p:tgtEl>
                                      </p:cBhvr>
                                    </p:animEffect>
                                  </p:childTnLst>
                                </p:cTn>
                              </p:par>
                              <p:par>
                                <p:cTn id="60" presetID="9" presetClass="entr" presetSubtype="0" fill="hold" grpId="0" nodeType="withEffect">
                                  <p:stCondLst>
                                    <p:cond delay="300"/>
                                  </p:stCondLst>
                                  <p:childTnLst>
                                    <p:set>
                                      <p:cBhvr>
                                        <p:cTn id="61" dur="1" fill="hold">
                                          <p:stCondLst>
                                            <p:cond delay="0"/>
                                          </p:stCondLst>
                                        </p:cTn>
                                        <p:tgtEl>
                                          <p:spTgt spid="475139">
                                            <p:txEl>
                                              <p:pRg st="7" end="7"/>
                                            </p:txEl>
                                          </p:spTgt>
                                        </p:tgtEl>
                                        <p:attrNameLst>
                                          <p:attrName>style.visibility</p:attrName>
                                        </p:attrNameLst>
                                      </p:cBhvr>
                                      <p:to>
                                        <p:strVal val="visible"/>
                                      </p:to>
                                    </p:set>
                                    <p:animEffect transition="in" filter="dissolve">
                                      <p:cBhvr>
                                        <p:cTn id="62" dur="500"/>
                                        <p:tgtEl>
                                          <p:spTgt spid="475139">
                                            <p:txEl>
                                              <p:pRg st="7" end="7"/>
                                            </p:txEl>
                                          </p:spTgt>
                                        </p:tgtEl>
                                      </p:cBhvr>
                                    </p:animEffect>
                                  </p:childTnLst>
                                </p:cTn>
                              </p:par>
                            </p:childTnLst>
                          </p:cTn>
                        </p:par>
                        <p:par>
                          <p:cTn id="63" fill="hold" nodeType="afterGroup">
                            <p:stCondLst>
                              <p:cond delay="3100"/>
                            </p:stCondLst>
                            <p:childTnLst>
                              <p:par>
                                <p:cTn id="64" presetID="9" presetClass="entr" presetSubtype="0" fill="hold" grpId="0" nodeType="afterEffect">
                                  <p:stCondLst>
                                    <p:cond delay="300"/>
                                  </p:stCondLst>
                                  <p:childTnLst>
                                    <p:set>
                                      <p:cBhvr>
                                        <p:cTn id="65" dur="1" fill="hold">
                                          <p:stCondLst>
                                            <p:cond delay="0"/>
                                          </p:stCondLst>
                                        </p:cTn>
                                        <p:tgtEl>
                                          <p:spTgt spid="475139">
                                            <p:txEl>
                                              <p:pRg st="9" end="9"/>
                                            </p:txEl>
                                          </p:spTgt>
                                        </p:tgtEl>
                                        <p:attrNameLst>
                                          <p:attrName>style.visibility</p:attrName>
                                        </p:attrNameLst>
                                      </p:cBhvr>
                                      <p:to>
                                        <p:strVal val="visible"/>
                                      </p:to>
                                    </p:set>
                                    <p:animEffect transition="in" filter="dissolve">
                                      <p:cBhvr>
                                        <p:cTn id="66" dur="500"/>
                                        <p:tgtEl>
                                          <p:spTgt spid="475139">
                                            <p:txEl>
                                              <p:pRg st="9" end="9"/>
                                            </p:txEl>
                                          </p:spTgt>
                                        </p:tgtEl>
                                      </p:cBhvr>
                                    </p:animEffect>
                                  </p:childTnLst>
                                </p:cTn>
                              </p:par>
                              <p:par>
                                <p:cTn id="67" presetID="9" presetClass="entr" presetSubtype="0" fill="hold" grpId="0" nodeType="withEffect">
                                  <p:stCondLst>
                                    <p:cond delay="300"/>
                                  </p:stCondLst>
                                  <p:childTnLst>
                                    <p:set>
                                      <p:cBhvr>
                                        <p:cTn id="68" dur="1" fill="hold">
                                          <p:stCondLst>
                                            <p:cond delay="0"/>
                                          </p:stCondLst>
                                        </p:cTn>
                                        <p:tgtEl>
                                          <p:spTgt spid="475139">
                                            <p:txEl>
                                              <p:pRg st="10" end="10"/>
                                            </p:txEl>
                                          </p:spTgt>
                                        </p:tgtEl>
                                        <p:attrNameLst>
                                          <p:attrName>style.visibility</p:attrName>
                                        </p:attrNameLst>
                                      </p:cBhvr>
                                      <p:to>
                                        <p:strVal val="visible"/>
                                      </p:to>
                                    </p:set>
                                    <p:animEffect transition="in" filter="dissolve">
                                      <p:cBhvr>
                                        <p:cTn id="69" dur="500"/>
                                        <p:tgtEl>
                                          <p:spTgt spid="475139">
                                            <p:txEl>
                                              <p:pRg st="10" end="10"/>
                                            </p:txEl>
                                          </p:spTgt>
                                        </p:tgtEl>
                                      </p:cBhvr>
                                    </p:animEffect>
                                  </p:childTnLst>
                                </p:cTn>
                              </p:par>
                            </p:childTnLst>
                          </p:cTn>
                        </p:par>
                        <p:par>
                          <p:cTn id="70" fill="hold" nodeType="afterGroup">
                            <p:stCondLst>
                              <p:cond delay="3900"/>
                            </p:stCondLst>
                            <p:childTnLst>
                              <p:par>
                                <p:cTn id="71" presetID="9" presetClass="entr" presetSubtype="0" fill="hold" grpId="0" nodeType="afterEffect">
                                  <p:stCondLst>
                                    <p:cond delay="300"/>
                                  </p:stCondLst>
                                  <p:childTnLst>
                                    <p:set>
                                      <p:cBhvr>
                                        <p:cTn id="72" dur="1" fill="hold">
                                          <p:stCondLst>
                                            <p:cond delay="0"/>
                                          </p:stCondLst>
                                        </p:cTn>
                                        <p:tgtEl>
                                          <p:spTgt spid="475139">
                                            <p:txEl>
                                              <p:pRg st="12" end="12"/>
                                            </p:txEl>
                                          </p:spTgt>
                                        </p:tgtEl>
                                        <p:attrNameLst>
                                          <p:attrName>style.visibility</p:attrName>
                                        </p:attrNameLst>
                                      </p:cBhvr>
                                      <p:to>
                                        <p:strVal val="visible"/>
                                      </p:to>
                                    </p:set>
                                    <p:animEffect transition="in" filter="dissolve">
                                      <p:cBhvr>
                                        <p:cTn id="73" dur="500"/>
                                        <p:tgtEl>
                                          <p:spTgt spid="475139">
                                            <p:txEl>
                                              <p:pRg st="12" end="12"/>
                                            </p:txEl>
                                          </p:spTgt>
                                        </p:tgtEl>
                                      </p:cBhvr>
                                    </p:animEffect>
                                  </p:childTnLst>
                                </p:cTn>
                              </p:par>
                              <p:par>
                                <p:cTn id="74" presetID="9" presetClass="entr" presetSubtype="0" fill="hold" grpId="0" nodeType="withEffect">
                                  <p:stCondLst>
                                    <p:cond delay="300"/>
                                  </p:stCondLst>
                                  <p:childTnLst>
                                    <p:set>
                                      <p:cBhvr>
                                        <p:cTn id="75" dur="1" fill="hold">
                                          <p:stCondLst>
                                            <p:cond delay="0"/>
                                          </p:stCondLst>
                                        </p:cTn>
                                        <p:tgtEl>
                                          <p:spTgt spid="475139">
                                            <p:txEl>
                                              <p:pRg st="13" end="13"/>
                                            </p:txEl>
                                          </p:spTgt>
                                        </p:tgtEl>
                                        <p:attrNameLst>
                                          <p:attrName>style.visibility</p:attrName>
                                        </p:attrNameLst>
                                      </p:cBhvr>
                                      <p:to>
                                        <p:strVal val="visible"/>
                                      </p:to>
                                    </p:set>
                                    <p:animEffect transition="in" filter="dissolve">
                                      <p:cBhvr>
                                        <p:cTn id="76" dur="500"/>
                                        <p:tgtEl>
                                          <p:spTgt spid="475139">
                                            <p:txEl>
                                              <p:pRg st="13" end="13"/>
                                            </p:txEl>
                                          </p:spTgt>
                                        </p:tgtEl>
                                      </p:cBhvr>
                                    </p:animEffect>
                                  </p:childTnLst>
                                </p:cTn>
                              </p:par>
                            </p:childTnLst>
                          </p:cTn>
                        </p:par>
                        <p:par>
                          <p:cTn id="77" fill="hold" nodeType="afterGroup">
                            <p:stCondLst>
                              <p:cond delay="4700"/>
                            </p:stCondLst>
                            <p:childTnLst>
                              <p:par>
                                <p:cTn id="78" presetID="9" presetClass="entr" presetSubtype="0" fill="hold" grpId="0" nodeType="afterEffect">
                                  <p:stCondLst>
                                    <p:cond delay="300"/>
                                  </p:stCondLst>
                                  <p:childTnLst>
                                    <p:set>
                                      <p:cBhvr>
                                        <p:cTn id="79" dur="1" fill="hold">
                                          <p:stCondLst>
                                            <p:cond delay="0"/>
                                          </p:stCondLst>
                                        </p:cTn>
                                        <p:tgtEl>
                                          <p:spTgt spid="475139">
                                            <p:txEl>
                                              <p:pRg st="15" end="15"/>
                                            </p:txEl>
                                          </p:spTgt>
                                        </p:tgtEl>
                                        <p:attrNameLst>
                                          <p:attrName>style.visibility</p:attrName>
                                        </p:attrNameLst>
                                      </p:cBhvr>
                                      <p:to>
                                        <p:strVal val="visible"/>
                                      </p:to>
                                    </p:set>
                                    <p:animEffect transition="in" filter="dissolve">
                                      <p:cBhvr>
                                        <p:cTn id="80" dur="500"/>
                                        <p:tgtEl>
                                          <p:spTgt spid="475139">
                                            <p:txEl>
                                              <p:pRg st="15" end="15"/>
                                            </p:txEl>
                                          </p:spTgt>
                                        </p:tgtEl>
                                      </p:cBhvr>
                                    </p:animEffect>
                                  </p:childTnLst>
                                </p:cTn>
                              </p:par>
                              <p:par>
                                <p:cTn id="81" presetID="9" presetClass="entr" presetSubtype="0" fill="hold" grpId="0" nodeType="withEffect">
                                  <p:stCondLst>
                                    <p:cond delay="300"/>
                                  </p:stCondLst>
                                  <p:childTnLst>
                                    <p:set>
                                      <p:cBhvr>
                                        <p:cTn id="82" dur="1" fill="hold">
                                          <p:stCondLst>
                                            <p:cond delay="0"/>
                                          </p:stCondLst>
                                        </p:cTn>
                                        <p:tgtEl>
                                          <p:spTgt spid="475139">
                                            <p:txEl>
                                              <p:pRg st="16" end="16"/>
                                            </p:txEl>
                                          </p:spTgt>
                                        </p:tgtEl>
                                        <p:attrNameLst>
                                          <p:attrName>style.visibility</p:attrName>
                                        </p:attrNameLst>
                                      </p:cBhvr>
                                      <p:to>
                                        <p:strVal val="visible"/>
                                      </p:to>
                                    </p:set>
                                    <p:animEffect transition="in" filter="dissolve">
                                      <p:cBhvr>
                                        <p:cTn id="83" dur="500"/>
                                        <p:tgtEl>
                                          <p:spTgt spid="47513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8" grpId="0"/>
      <p:bldP spid="475139" grpId="0" uiExpand="1" build="p"/>
      <p:bldP spid="475140" grpId="0" uiExpand="1" build="p"/>
      <p:bldP spid="4751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0" y="228600"/>
            <a:ext cx="9144000" cy="1143000"/>
          </a:xfrm>
        </p:spPr>
        <p:txBody>
          <a:bodyPr/>
          <a:lstStyle/>
          <a:p>
            <a:r>
              <a:rPr lang="en-US" sz="3600">
                <a:effectLst>
                  <a:outerShdw blurRad="38100" dist="38100" dir="2700000" algn="tl">
                    <a:srgbClr val="C0C0C0"/>
                  </a:outerShdw>
                </a:effectLst>
                <a:latin typeface="Georgia" pitchFamily="18" charset="0"/>
              </a:rPr>
              <a:t>PETRA Lie &amp; Social Desirability Indicators</a:t>
            </a:r>
          </a:p>
        </p:txBody>
      </p:sp>
      <p:sp>
        <p:nvSpPr>
          <p:cNvPr id="477187" name="Rectangle 3"/>
          <p:cNvSpPr>
            <a:spLocks noChangeArrowheads="1"/>
          </p:cNvSpPr>
          <p:nvPr/>
        </p:nvSpPr>
        <p:spPr bwMode="auto">
          <a:xfrm>
            <a:off x="4800600" y="4800600"/>
            <a:ext cx="2743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buClr>
                <a:schemeClr val="accent2"/>
              </a:buClr>
              <a:buFontTx/>
              <a:buNone/>
            </a:pPr>
            <a:endParaRPr kumimoji="1" lang="en-US" sz="1800" baseline="0">
              <a:solidFill>
                <a:schemeClr val="tx2"/>
              </a:solidFill>
              <a:effectLst/>
            </a:endParaRPr>
          </a:p>
        </p:txBody>
      </p:sp>
      <p:sp>
        <p:nvSpPr>
          <p:cNvPr id="477188" name="Rectangle 4"/>
          <p:cNvSpPr>
            <a:spLocks noChangeArrowheads="1"/>
          </p:cNvSpPr>
          <p:nvPr/>
        </p:nvSpPr>
        <p:spPr bwMode="auto">
          <a:xfrm>
            <a:off x="381000" y="1752600"/>
            <a:ext cx="48006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I have never met a person I did not like. 	</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I have never put anything off until later. 	</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I have never felt like cursing. </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I have not eaten in a week. 	</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I have never been sick.</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I have never told a lie.</a:t>
            </a:r>
          </a:p>
          <a:p>
            <a:pPr marL="342900" indent="-342900">
              <a:lnSpc>
                <a:spcPct val="100000"/>
              </a:lnSpc>
              <a:spcBef>
                <a:spcPct val="20000"/>
              </a:spcBef>
              <a:buClr>
                <a:schemeClr val="accent2"/>
              </a:buClr>
            </a:pPr>
            <a:endParaRPr kumimoji="1" lang="en-US" sz="1800" baseline="0">
              <a:solidFill>
                <a:schemeClr val="tx1"/>
              </a:solidFill>
              <a:effectLst>
                <a:outerShdw blurRad="38100" dist="38100" dir="2700000" algn="tl">
                  <a:srgbClr val="C0C0C0"/>
                </a:outerShdw>
              </a:effectLst>
            </a:endParaRPr>
          </a:p>
          <a:p>
            <a:pPr marL="342900" indent="-342900">
              <a:lnSpc>
                <a:spcPct val="100000"/>
              </a:lnSpc>
              <a:spcBef>
                <a:spcPct val="20000"/>
              </a:spcBef>
              <a:buClr>
                <a:schemeClr val="accent2"/>
              </a:buClr>
            </a:pPr>
            <a:r>
              <a:rPr kumimoji="1" lang="en-US" sz="1800" baseline="0">
                <a:solidFill>
                  <a:schemeClr val="tx1"/>
                </a:solidFill>
                <a:effectLst>
                  <a:outerShdw blurRad="38100" dist="38100" dir="2700000" algn="tl">
                    <a:srgbClr val="C0C0C0"/>
                  </a:outerShdw>
                </a:effectLst>
              </a:rPr>
              <a:t>I never get angry.</a:t>
            </a:r>
          </a:p>
          <a:p>
            <a:pPr marL="342900" indent="-342900">
              <a:lnSpc>
                <a:spcPct val="100000"/>
              </a:lnSpc>
              <a:spcBef>
                <a:spcPct val="20000"/>
              </a:spcBef>
              <a:buClr>
                <a:schemeClr val="accent2"/>
              </a:buClr>
              <a:buFontTx/>
              <a:buNone/>
            </a:pPr>
            <a:endParaRPr kumimoji="1" lang="en-US" sz="1600" baseline="0">
              <a:solidFill>
                <a:schemeClr val="tx1"/>
              </a:solidFill>
              <a:effectLst>
                <a:outerShdw blurRad="38100" dist="38100" dir="2700000" algn="tl">
                  <a:srgbClr val="C0C0C0"/>
                </a:outerShdw>
              </a:effectLst>
            </a:endParaRPr>
          </a:p>
        </p:txBody>
      </p:sp>
      <p:pic>
        <p:nvPicPr>
          <p:cNvPr id="477189" name="Picture 5" descr="kid 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700" y="1828800"/>
            <a:ext cx="3878263" cy="4648200"/>
          </a:xfrm>
          <a:prstGeom prst="rect">
            <a:avLst/>
          </a:prstGeom>
          <a:noFill/>
          <a:extLst>
            <a:ext uri="{909E8E84-426E-40DD-AFC4-6F175D3DCCD1}">
              <a14:hiddenFill xmlns:a14="http://schemas.microsoft.com/office/drawing/2010/main">
                <a:solidFill>
                  <a:srgbClr val="FFFFFF"/>
                </a:solidFill>
              </a14:hiddenFill>
            </a:ext>
          </a:extLst>
        </p:spPr>
      </p:pic>
      <p:sp>
        <p:nvSpPr>
          <p:cNvPr id="477190" name="Rectangle 6"/>
          <p:cNvSpPr>
            <a:spLocks noChangeArrowheads="1"/>
          </p:cNvSpPr>
          <p:nvPr/>
        </p:nvSpPr>
        <p:spPr bwMode="auto">
          <a:xfrm>
            <a:off x="52388" y="6613525"/>
            <a:ext cx="9091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a:solidFill>
                  <a:srgbClr val="CC6600"/>
                </a:solidFill>
                <a:effectLst>
                  <a:outerShdw blurRad="38100" dist="38100" dir="2700000" algn="tl">
                    <a:srgbClr val="C0C0C0"/>
                  </a:outerShdw>
                </a:effectLst>
                <a:latin typeface="Georgia" pitchFamily="18" charset="0"/>
              </a:rPr>
              <a:t>Schneller, J. (2005). </a:t>
            </a:r>
            <a:r>
              <a:rPr lang="en-US" sz="1000" i="1" baseline="0">
                <a:solidFill>
                  <a:srgbClr val="CC6600"/>
                </a:solidFill>
                <a:effectLst>
                  <a:outerShdw blurRad="38100" dist="38100" dir="2700000" algn="tl">
                    <a:srgbClr val="C0C0C0"/>
                  </a:outerShdw>
                </a:effectLst>
                <a:latin typeface="Georgia" pitchFamily="18" charset="0"/>
              </a:rPr>
              <a:t>Psychosocial Evaluation and Threat Risk Assessment</a:t>
            </a:r>
            <a:r>
              <a:rPr lang="en-US" sz="1000" baseline="0">
                <a:solidFill>
                  <a:srgbClr val="CC6600"/>
                </a:solidFill>
                <a:effectLst>
                  <a:outerShdw blurRad="38100" dist="38100" dir="2700000" algn="tl">
                    <a:srgbClr val="C0C0C0"/>
                  </a:outerShdw>
                </a:effectLst>
                <a:latin typeface="Georgia" pitchFamily="18" charset="0"/>
              </a:rPr>
              <a:t>. Psychological Assessment Resources, Inc. Lutz. FL                                          PETRA</a:t>
            </a:r>
            <a:endParaRPr kumimoji="1" lang="en-US" sz="1000" baseline="0">
              <a:solidFill>
                <a:srgbClr val="CC66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wd">
                                    <p:tmPct val="5000"/>
                                  </p:iterate>
                                  <p:childTnLst>
                                    <p:set>
                                      <p:cBhvr>
                                        <p:cTn id="6" dur="1" fill="hold">
                                          <p:stCondLst>
                                            <p:cond delay="0"/>
                                          </p:stCondLst>
                                        </p:cTn>
                                        <p:tgtEl>
                                          <p:spTgt spid="477186"/>
                                        </p:tgtEl>
                                        <p:attrNameLst>
                                          <p:attrName>style.visibility</p:attrName>
                                        </p:attrNameLst>
                                      </p:cBhvr>
                                      <p:to>
                                        <p:strVal val="visible"/>
                                      </p:to>
                                    </p:set>
                                    <p:animEffect transition="in" filter="dissolve">
                                      <p:cBhvr>
                                        <p:cTn id="7" dur="500"/>
                                        <p:tgtEl>
                                          <p:spTgt spid="477186"/>
                                        </p:tgtEl>
                                      </p:cBhvr>
                                    </p:animEffect>
                                  </p:childTnLst>
                                </p:cTn>
                              </p:par>
                            </p:childTnLst>
                          </p:cTn>
                        </p:par>
                        <p:par>
                          <p:cTn id="8" fill="hold" nodeType="afterGroup">
                            <p:stCondLst>
                              <p:cond delay="625"/>
                            </p:stCondLst>
                            <p:childTnLst>
                              <p:par>
                                <p:cTn id="9" presetID="9" presetClass="entr" presetSubtype="0" fill="hold" grpId="0" nodeType="afterEffect">
                                  <p:stCondLst>
                                    <p:cond delay="0"/>
                                  </p:stCondLst>
                                  <p:iterate type="wd">
                                    <p:tmPct val="5000"/>
                                  </p:iterate>
                                  <p:childTnLst>
                                    <p:set>
                                      <p:cBhvr>
                                        <p:cTn id="10" dur="1" fill="hold">
                                          <p:stCondLst>
                                            <p:cond delay="0"/>
                                          </p:stCondLst>
                                        </p:cTn>
                                        <p:tgtEl>
                                          <p:spTgt spid="477188">
                                            <p:txEl>
                                              <p:pRg st="0" end="0"/>
                                            </p:txEl>
                                          </p:spTgt>
                                        </p:tgtEl>
                                        <p:attrNameLst>
                                          <p:attrName>style.visibility</p:attrName>
                                        </p:attrNameLst>
                                      </p:cBhvr>
                                      <p:to>
                                        <p:strVal val="visible"/>
                                      </p:to>
                                    </p:set>
                                    <p:animEffect transition="in" filter="dissolve">
                                      <p:cBhvr>
                                        <p:cTn id="11" dur="500"/>
                                        <p:tgtEl>
                                          <p:spTgt spid="477188">
                                            <p:txEl>
                                              <p:pRg st="0" end="0"/>
                                            </p:txEl>
                                          </p:spTgt>
                                        </p:tgtEl>
                                      </p:cBhvr>
                                    </p:animEffect>
                                  </p:childTnLst>
                                </p:cTn>
                              </p:par>
                            </p:childTnLst>
                          </p:cTn>
                        </p:par>
                        <p:par>
                          <p:cTn id="12" fill="hold" nodeType="afterGroup">
                            <p:stCondLst>
                              <p:cond delay="1400"/>
                            </p:stCondLst>
                            <p:childTnLst>
                              <p:par>
                                <p:cTn id="13" presetID="9" presetClass="entr" presetSubtype="0" fill="hold" grpId="0" nodeType="afterEffect">
                                  <p:stCondLst>
                                    <p:cond delay="0"/>
                                  </p:stCondLst>
                                  <p:iterate type="wd">
                                    <p:tmPct val="5000"/>
                                  </p:iterate>
                                  <p:childTnLst>
                                    <p:set>
                                      <p:cBhvr>
                                        <p:cTn id="14" dur="1" fill="hold">
                                          <p:stCondLst>
                                            <p:cond delay="0"/>
                                          </p:stCondLst>
                                        </p:cTn>
                                        <p:tgtEl>
                                          <p:spTgt spid="477188">
                                            <p:txEl>
                                              <p:pRg st="2" end="2"/>
                                            </p:txEl>
                                          </p:spTgt>
                                        </p:tgtEl>
                                        <p:attrNameLst>
                                          <p:attrName>style.visibility</p:attrName>
                                        </p:attrNameLst>
                                      </p:cBhvr>
                                      <p:to>
                                        <p:strVal val="visible"/>
                                      </p:to>
                                    </p:set>
                                    <p:animEffect transition="in" filter="dissolve">
                                      <p:cBhvr>
                                        <p:cTn id="15" dur="500"/>
                                        <p:tgtEl>
                                          <p:spTgt spid="477188">
                                            <p:txEl>
                                              <p:pRg st="2" end="2"/>
                                            </p:txEl>
                                          </p:spTgt>
                                        </p:tgtEl>
                                      </p:cBhvr>
                                    </p:animEffect>
                                  </p:childTnLst>
                                </p:cTn>
                              </p:par>
                            </p:childTnLst>
                          </p:cTn>
                        </p:par>
                        <p:par>
                          <p:cTn id="16" fill="hold" nodeType="afterGroup">
                            <p:stCondLst>
                              <p:cond delay="2125"/>
                            </p:stCondLst>
                            <p:childTnLst>
                              <p:par>
                                <p:cTn id="17" presetID="9" presetClass="entr" presetSubtype="0" fill="hold" grpId="0" nodeType="afterEffect">
                                  <p:stCondLst>
                                    <p:cond delay="0"/>
                                  </p:stCondLst>
                                  <p:iterate type="wd">
                                    <p:tmPct val="5000"/>
                                  </p:iterate>
                                  <p:childTnLst>
                                    <p:set>
                                      <p:cBhvr>
                                        <p:cTn id="18" dur="1" fill="hold">
                                          <p:stCondLst>
                                            <p:cond delay="0"/>
                                          </p:stCondLst>
                                        </p:cTn>
                                        <p:tgtEl>
                                          <p:spTgt spid="477188">
                                            <p:txEl>
                                              <p:pRg st="4" end="4"/>
                                            </p:txEl>
                                          </p:spTgt>
                                        </p:tgtEl>
                                        <p:attrNameLst>
                                          <p:attrName>style.visibility</p:attrName>
                                        </p:attrNameLst>
                                      </p:cBhvr>
                                      <p:to>
                                        <p:strVal val="visible"/>
                                      </p:to>
                                    </p:set>
                                    <p:animEffect transition="in" filter="dissolve">
                                      <p:cBhvr>
                                        <p:cTn id="19" dur="500"/>
                                        <p:tgtEl>
                                          <p:spTgt spid="477188">
                                            <p:txEl>
                                              <p:pRg st="4" end="4"/>
                                            </p:txEl>
                                          </p:spTgt>
                                        </p:tgtEl>
                                      </p:cBhvr>
                                    </p:animEffect>
                                  </p:childTnLst>
                                </p:cTn>
                              </p:par>
                            </p:childTnLst>
                          </p:cTn>
                        </p:par>
                        <p:par>
                          <p:cTn id="20" fill="hold" nodeType="afterGroup">
                            <p:stCondLst>
                              <p:cond delay="2800"/>
                            </p:stCondLst>
                            <p:childTnLst>
                              <p:par>
                                <p:cTn id="21" presetID="9" presetClass="entr" presetSubtype="0" fill="hold" grpId="0" nodeType="afterEffect">
                                  <p:stCondLst>
                                    <p:cond delay="0"/>
                                  </p:stCondLst>
                                  <p:iterate type="wd">
                                    <p:tmPct val="5000"/>
                                  </p:iterate>
                                  <p:childTnLst>
                                    <p:set>
                                      <p:cBhvr>
                                        <p:cTn id="22" dur="1" fill="hold">
                                          <p:stCondLst>
                                            <p:cond delay="0"/>
                                          </p:stCondLst>
                                        </p:cTn>
                                        <p:tgtEl>
                                          <p:spTgt spid="477188">
                                            <p:txEl>
                                              <p:pRg st="6" end="6"/>
                                            </p:txEl>
                                          </p:spTgt>
                                        </p:tgtEl>
                                        <p:attrNameLst>
                                          <p:attrName>style.visibility</p:attrName>
                                        </p:attrNameLst>
                                      </p:cBhvr>
                                      <p:to>
                                        <p:strVal val="visible"/>
                                      </p:to>
                                    </p:set>
                                    <p:animEffect transition="in" filter="dissolve">
                                      <p:cBhvr>
                                        <p:cTn id="23" dur="500"/>
                                        <p:tgtEl>
                                          <p:spTgt spid="477188">
                                            <p:txEl>
                                              <p:pRg st="6" end="6"/>
                                            </p:txEl>
                                          </p:spTgt>
                                        </p:tgtEl>
                                      </p:cBhvr>
                                    </p:animEffect>
                                  </p:childTnLst>
                                </p:cTn>
                              </p:par>
                            </p:childTnLst>
                          </p:cTn>
                        </p:par>
                        <p:par>
                          <p:cTn id="24" fill="hold" nodeType="afterGroup">
                            <p:stCondLst>
                              <p:cond delay="3500"/>
                            </p:stCondLst>
                            <p:childTnLst>
                              <p:par>
                                <p:cTn id="25" presetID="9" presetClass="entr" presetSubtype="0" fill="hold" grpId="0" nodeType="afterEffect">
                                  <p:stCondLst>
                                    <p:cond delay="0"/>
                                  </p:stCondLst>
                                  <p:iterate type="wd">
                                    <p:tmPct val="5000"/>
                                  </p:iterate>
                                  <p:childTnLst>
                                    <p:set>
                                      <p:cBhvr>
                                        <p:cTn id="26" dur="1" fill="hold">
                                          <p:stCondLst>
                                            <p:cond delay="0"/>
                                          </p:stCondLst>
                                        </p:cTn>
                                        <p:tgtEl>
                                          <p:spTgt spid="477188">
                                            <p:txEl>
                                              <p:pRg st="8" end="8"/>
                                            </p:txEl>
                                          </p:spTgt>
                                        </p:tgtEl>
                                        <p:attrNameLst>
                                          <p:attrName>style.visibility</p:attrName>
                                        </p:attrNameLst>
                                      </p:cBhvr>
                                      <p:to>
                                        <p:strVal val="visible"/>
                                      </p:to>
                                    </p:set>
                                    <p:animEffect transition="in" filter="dissolve">
                                      <p:cBhvr>
                                        <p:cTn id="27" dur="500"/>
                                        <p:tgtEl>
                                          <p:spTgt spid="477188">
                                            <p:txEl>
                                              <p:pRg st="8" end="8"/>
                                            </p:txEl>
                                          </p:spTgt>
                                        </p:tgtEl>
                                      </p:cBhvr>
                                    </p:animEffect>
                                  </p:childTnLst>
                                </p:cTn>
                              </p:par>
                            </p:childTnLst>
                          </p:cTn>
                        </p:par>
                        <p:par>
                          <p:cTn id="28" fill="hold" nodeType="afterGroup">
                            <p:stCondLst>
                              <p:cond delay="4125"/>
                            </p:stCondLst>
                            <p:childTnLst>
                              <p:par>
                                <p:cTn id="29" presetID="9" presetClass="entr" presetSubtype="0" fill="hold" grpId="0" nodeType="afterEffect">
                                  <p:stCondLst>
                                    <p:cond delay="0"/>
                                  </p:stCondLst>
                                  <p:iterate type="wd">
                                    <p:tmPct val="5000"/>
                                  </p:iterate>
                                  <p:childTnLst>
                                    <p:set>
                                      <p:cBhvr>
                                        <p:cTn id="30" dur="1" fill="hold">
                                          <p:stCondLst>
                                            <p:cond delay="0"/>
                                          </p:stCondLst>
                                        </p:cTn>
                                        <p:tgtEl>
                                          <p:spTgt spid="477188">
                                            <p:txEl>
                                              <p:pRg st="10" end="10"/>
                                            </p:txEl>
                                          </p:spTgt>
                                        </p:tgtEl>
                                        <p:attrNameLst>
                                          <p:attrName>style.visibility</p:attrName>
                                        </p:attrNameLst>
                                      </p:cBhvr>
                                      <p:to>
                                        <p:strVal val="visible"/>
                                      </p:to>
                                    </p:set>
                                    <p:animEffect transition="in" filter="dissolve">
                                      <p:cBhvr>
                                        <p:cTn id="31" dur="500"/>
                                        <p:tgtEl>
                                          <p:spTgt spid="477188">
                                            <p:txEl>
                                              <p:pRg st="10" end="10"/>
                                            </p:txEl>
                                          </p:spTgt>
                                        </p:tgtEl>
                                      </p:cBhvr>
                                    </p:animEffect>
                                  </p:childTnLst>
                                </p:cTn>
                              </p:par>
                            </p:childTnLst>
                          </p:cTn>
                        </p:par>
                        <p:par>
                          <p:cTn id="32" fill="hold" nodeType="afterGroup">
                            <p:stCondLst>
                              <p:cond delay="4775"/>
                            </p:stCondLst>
                            <p:childTnLst>
                              <p:par>
                                <p:cTn id="33" presetID="9" presetClass="entr" presetSubtype="0" fill="hold" grpId="0" nodeType="afterEffect">
                                  <p:stCondLst>
                                    <p:cond delay="0"/>
                                  </p:stCondLst>
                                  <p:iterate type="wd">
                                    <p:tmPct val="5000"/>
                                  </p:iterate>
                                  <p:childTnLst>
                                    <p:set>
                                      <p:cBhvr>
                                        <p:cTn id="34" dur="1" fill="hold">
                                          <p:stCondLst>
                                            <p:cond delay="0"/>
                                          </p:stCondLst>
                                        </p:cTn>
                                        <p:tgtEl>
                                          <p:spTgt spid="477188">
                                            <p:txEl>
                                              <p:pRg st="12" end="12"/>
                                            </p:txEl>
                                          </p:spTgt>
                                        </p:tgtEl>
                                        <p:attrNameLst>
                                          <p:attrName>style.visibility</p:attrName>
                                        </p:attrNameLst>
                                      </p:cBhvr>
                                      <p:to>
                                        <p:strVal val="visible"/>
                                      </p:to>
                                    </p:set>
                                    <p:animEffect transition="in" filter="dissolve">
                                      <p:cBhvr>
                                        <p:cTn id="35" dur="500"/>
                                        <p:tgtEl>
                                          <p:spTgt spid="47718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p:bldP spid="477188"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81000" y="228600"/>
            <a:ext cx="7772400" cy="914400"/>
          </a:xfrm>
        </p:spPr>
        <p:txBody>
          <a:bodyPr/>
          <a:lstStyle/>
          <a:p>
            <a:r>
              <a:rPr lang="en-US" dirty="0">
                <a:effectLst>
                  <a:outerShdw blurRad="38100" dist="38100" dir="2700000" algn="tl">
                    <a:srgbClr val="C0C0C0"/>
                  </a:outerShdw>
                </a:effectLst>
                <a:latin typeface="Georgia" pitchFamily="18" charset="0"/>
              </a:rPr>
              <a:t>Suicidal Ideation?</a:t>
            </a:r>
            <a:endParaRPr lang="en-US" sz="1400" dirty="0">
              <a:effectLst>
                <a:outerShdw blurRad="38100" dist="38100" dir="2700000" algn="tl">
                  <a:srgbClr val="C0C0C0"/>
                </a:outerShdw>
              </a:effectLst>
              <a:latin typeface="Georgia" pitchFamily="18" charset="0"/>
            </a:endParaRPr>
          </a:p>
        </p:txBody>
      </p:sp>
      <p:sp>
        <p:nvSpPr>
          <p:cNvPr id="145420" name="Rectangle 12"/>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buNone/>
            </a:pPr>
            <a:r>
              <a:rPr kumimoji="1" lang="en-US" sz="1800" baseline="0" dirty="0">
                <a:solidFill>
                  <a:srgbClr val="800000"/>
                </a:solidFill>
                <a:effectLst>
                  <a:outerShdw blurRad="38100" dist="38100" dir="2700000" algn="tl">
                    <a:srgbClr val="C0C0C0"/>
                  </a:outerShdw>
                </a:effectLst>
                <a:latin typeface="Georgia" pitchFamily="18" charset="0"/>
              </a:rPr>
              <a:t>These are the emotional &amp; behavioral warning signs of acute suicide risk:</a:t>
            </a:r>
          </a:p>
        </p:txBody>
      </p:sp>
      <p:sp>
        <p:nvSpPr>
          <p:cNvPr id="145421" name="Rectangle 13"/>
          <p:cNvSpPr>
            <a:spLocks noChangeArrowheads="1"/>
          </p:cNvSpPr>
          <p:nvPr/>
        </p:nvSpPr>
        <p:spPr bwMode="auto">
          <a:xfrm>
            <a:off x="127793" y="6433901"/>
            <a:ext cx="89392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1" baseline="0" dirty="0">
                <a:solidFill>
                  <a:srgbClr val="CC6600"/>
                </a:solidFill>
                <a:effectLst>
                  <a:outerShdw blurRad="38100" dist="38100" dir="2700000" algn="tl">
                    <a:srgbClr val="C0C0C0"/>
                  </a:outerShdw>
                </a:effectLst>
                <a:latin typeface="Georgia" pitchFamily="18" charset="0"/>
              </a:rPr>
              <a:t>American Association of Suicidology : </a:t>
            </a:r>
            <a:r>
              <a:rPr lang="en-US" sz="1000" b="1" baseline="0" dirty="0">
                <a:solidFill>
                  <a:srgbClr val="CC6600"/>
                </a:solidFill>
                <a:effectLst>
                  <a:outerShdw blurRad="38100" dist="38100" dir="2700000" algn="tl">
                    <a:srgbClr val="C0C0C0"/>
                  </a:outerShdw>
                </a:effectLst>
                <a:latin typeface="Georgia" pitchFamily="18" charset="0"/>
                <a:hlinkClick r:id="rId3"/>
              </a:rPr>
              <a:t>www.suicidology.org/resources/warning</a:t>
            </a:r>
            <a:r>
              <a:rPr lang="en-US" sz="1000" b="1" baseline="0" dirty="0">
                <a:solidFill>
                  <a:srgbClr val="CC6600"/>
                </a:solidFill>
                <a:effectLst>
                  <a:outerShdw blurRad="38100" dist="38100" dir="2700000" algn="tl">
                    <a:srgbClr val="C0C0C0"/>
                  </a:outerShdw>
                </a:effectLst>
                <a:latin typeface="Georgia" pitchFamily="18" charset="0"/>
              </a:rPr>
              <a:t> signs</a:t>
            </a:r>
          </a:p>
          <a:p>
            <a:pPr>
              <a:lnSpc>
                <a:spcPct val="100000"/>
              </a:lnSpc>
              <a:buClrTx/>
              <a:buFontTx/>
              <a:buNone/>
            </a:pPr>
            <a:r>
              <a:rPr kumimoji="1" lang="en-US" sz="1000" b="1" baseline="0" dirty="0">
                <a:solidFill>
                  <a:srgbClr val="0000FF"/>
                </a:solidFill>
                <a:effectLst>
                  <a:outerShdw blurRad="38100" dist="38100" dir="2700000" algn="tl">
                    <a:srgbClr val="C0C0C0"/>
                  </a:outerShdw>
                </a:effectLst>
                <a:latin typeface="Georgia" pitchFamily="18" charset="0"/>
              </a:rPr>
              <a:t>Also see: http://www.integration.samhsa.gov/clinical-practice/Columbia_Suicide_Severity_Rating_Scale.pdf</a:t>
            </a:r>
          </a:p>
        </p:txBody>
      </p:sp>
      <p:sp>
        <p:nvSpPr>
          <p:cNvPr id="3" name="Rectangle 2"/>
          <p:cNvSpPr/>
          <p:nvPr/>
        </p:nvSpPr>
        <p:spPr>
          <a:xfrm>
            <a:off x="457200" y="3032392"/>
            <a:ext cx="2286000" cy="3440942"/>
          </a:xfrm>
          <a:prstGeom prst="rect">
            <a:avLst/>
          </a:prstGeom>
        </p:spPr>
        <p:txBody>
          <a:bodyPr wrap="square">
            <a:spAutoFit/>
          </a:bodyPr>
          <a:lstStyle/>
          <a:p>
            <a:pPr>
              <a:buNone/>
            </a:pPr>
            <a:r>
              <a:rPr lang="en-US" sz="2400" b="1" dirty="0">
                <a:solidFill>
                  <a:srgbClr val="800000"/>
                </a:solidFill>
                <a:latin typeface="Georgia" pitchFamily="18" charset="0"/>
              </a:rPr>
              <a:t>I</a:t>
            </a:r>
            <a:r>
              <a:rPr lang="en-US" sz="2400" b="1" dirty="0">
                <a:solidFill>
                  <a:srgbClr val="800000"/>
                </a:solidFill>
                <a:effectLst/>
                <a:latin typeface="Georgia" pitchFamily="18" charset="0"/>
              </a:rPr>
              <a:t>deation     </a:t>
            </a:r>
          </a:p>
          <a:p>
            <a:pPr>
              <a:buNone/>
            </a:pPr>
            <a:r>
              <a:rPr lang="en-US" sz="2400" b="1" dirty="0">
                <a:solidFill>
                  <a:srgbClr val="800000"/>
                </a:solidFill>
                <a:latin typeface="Georgia" pitchFamily="18" charset="0"/>
              </a:rPr>
              <a:t>S</a:t>
            </a:r>
            <a:r>
              <a:rPr lang="en-US" sz="2400" b="1" dirty="0">
                <a:solidFill>
                  <a:srgbClr val="800000"/>
                </a:solidFill>
                <a:effectLst/>
                <a:latin typeface="Georgia" pitchFamily="18" charset="0"/>
              </a:rPr>
              <a:t>ubstance Abuse</a:t>
            </a:r>
            <a:br>
              <a:rPr lang="en-US" sz="2400" b="1" dirty="0">
                <a:solidFill>
                  <a:srgbClr val="800000"/>
                </a:solidFill>
                <a:effectLst/>
                <a:latin typeface="Georgia" pitchFamily="18" charset="0"/>
              </a:rPr>
            </a:br>
            <a:endParaRPr lang="en-US" sz="1600" b="1" dirty="0">
              <a:solidFill>
                <a:srgbClr val="800000"/>
              </a:solidFill>
              <a:effectLst/>
              <a:latin typeface="Georgia" pitchFamily="18" charset="0"/>
            </a:endParaRPr>
          </a:p>
          <a:p>
            <a:pPr>
              <a:buNone/>
            </a:pPr>
            <a:r>
              <a:rPr lang="en-US" sz="2400" b="1" dirty="0">
                <a:solidFill>
                  <a:srgbClr val="800000"/>
                </a:solidFill>
                <a:latin typeface="Georgia" pitchFamily="18" charset="0"/>
              </a:rPr>
              <a:t>P</a:t>
            </a:r>
            <a:r>
              <a:rPr lang="en-US" sz="2400" b="1" dirty="0">
                <a:solidFill>
                  <a:srgbClr val="800000"/>
                </a:solidFill>
                <a:effectLst/>
                <a:latin typeface="Georgia" pitchFamily="18" charset="0"/>
              </a:rPr>
              <a:t>urposelessness</a:t>
            </a:r>
          </a:p>
          <a:p>
            <a:pPr>
              <a:buNone/>
            </a:pPr>
            <a:r>
              <a:rPr lang="en-US" sz="2400" b="1" dirty="0">
                <a:solidFill>
                  <a:srgbClr val="800000"/>
                </a:solidFill>
                <a:latin typeface="Georgia" pitchFamily="18" charset="0"/>
              </a:rPr>
              <a:t>A</a:t>
            </a:r>
            <a:r>
              <a:rPr lang="en-US" sz="2400" b="1" dirty="0">
                <a:solidFill>
                  <a:srgbClr val="800000"/>
                </a:solidFill>
                <a:effectLst/>
                <a:latin typeface="Georgia" pitchFamily="18" charset="0"/>
              </a:rPr>
              <a:t>nxiety	</a:t>
            </a:r>
          </a:p>
          <a:p>
            <a:pPr>
              <a:buNone/>
            </a:pPr>
            <a:r>
              <a:rPr lang="en-US" sz="2400" b="1" dirty="0">
                <a:solidFill>
                  <a:srgbClr val="800000"/>
                </a:solidFill>
                <a:latin typeface="Georgia" pitchFamily="18" charset="0"/>
              </a:rPr>
              <a:t>T</a:t>
            </a:r>
            <a:r>
              <a:rPr lang="en-US" sz="2400" b="1" dirty="0">
                <a:solidFill>
                  <a:srgbClr val="800000"/>
                </a:solidFill>
                <a:effectLst/>
                <a:latin typeface="Georgia" pitchFamily="18" charset="0"/>
              </a:rPr>
              <a:t>rapped	</a:t>
            </a:r>
          </a:p>
          <a:p>
            <a:pPr>
              <a:buNone/>
            </a:pPr>
            <a:r>
              <a:rPr lang="en-US" sz="2400" b="1" dirty="0">
                <a:solidFill>
                  <a:srgbClr val="800000"/>
                </a:solidFill>
                <a:latin typeface="Georgia" pitchFamily="18" charset="0"/>
              </a:rPr>
              <a:t>H</a:t>
            </a:r>
            <a:r>
              <a:rPr lang="en-US" sz="2400" b="1" dirty="0">
                <a:solidFill>
                  <a:srgbClr val="800000"/>
                </a:solidFill>
                <a:effectLst/>
                <a:latin typeface="Georgia" pitchFamily="18" charset="0"/>
              </a:rPr>
              <a:t>opelessness</a:t>
            </a:r>
            <a:br>
              <a:rPr lang="en-US" sz="2400" b="1" dirty="0">
                <a:solidFill>
                  <a:srgbClr val="800000"/>
                </a:solidFill>
                <a:effectLst/>
                <a:latin typeface="Georgia" pitchFamily="18" charset="0"/>
              </a:rPr>
            </a:br>
            <a:endParaRPr lang="en-US" sz="1600" b="1" dirty="0">
              <a:solidFill>
                <a:srgbClr val="800000"/>
              </a:solidFill>
              <a:effectLst/>
              <a:latin typeface="Georgia" pitchFamily="18" charset="0"/>
            </a:endParaRPr>
          </a:p>
          <a:p>
            <a:pPr>
              <a:buNone/>
            </a:pPr>
            <a:r>
              <a:rPr lang="en-US" sz="2400" b="1" dirty="0">
                <a:solidFill>
                  <a:srgbClr val="800000"/>
                </a:solidFill>
                <a:latin typeface="Georgia" pitchFamily="18" charset="0"/>
              </a:rPr>
              <a:t>W</a:t>
            </a:r>
            <a:r>
              <a:rPr lang="en-US" sz="2400" b="1" dirty="0">
                <a:solidFill>
                  <a:srgbClr val="800000"/>
                </a:solidFill>
                <a:effectLst/>
                <a:latin typeface="Georgia" pitchFamily="18" charset="0"/>
              </a:rPr>
              <a:t>ithdrawal</a:t>
            </a:r>
          </a:p>
          <a:p>
            <a:pPr>
              <a:buNone/>
            </a:pPr>
            <a:r>
              <a:rPr lang="en-US" sz="2400" b="1" dirty="0">
                <a:solidFill>
                  <a:srgbClr val="800000"/>
                </a:solidFill>
                <a:latin typeface="Georgia" pitchFamily="18" charset="0"/>
              </a:rPr>
              <a:t>A</a:t>
            </a:r>
            <a:r>
              <a:rPr lang="en-US" sz="2400" b="1" dirty="0">
                <a:solidFill>
                  <a:srgbClr val="800000"/>
                </a:solidFill>
                <a:effectLst/>
                <a:latin typeface="Georgia" pitchFamily="18" charset="0"/>
              </a:rPr>
              <a:t>nger	</a:t>
            </a:r>
          </a:p>
          <a:p>
            <a:pPr>
              <a:buNone/>
            </a:pPr>
            <a:r>
              <a:rPr lang="en-US" sz="2400" b="1" dirty="0">
                <a:solidFill>
                  <a:srgbClr val="800000"/>
                </a:solidFill>
                <a:latin typeface="Georgia" pitchFamily="18" charset="0"/>
              </a:rPr>
              <a:t>R</a:t>
            </a:r>
            <a:r>
              <a:rPr lang="en-US" sz="2400" b="1" dirty="0">
                <a:solidFill>
                  <a:srgbClr val="800000"/>
                </a:solidFill>
                <a:effectLst/>
                <a:latin typeface="Georgia" pitchFamily="18" charset="0"/>
              </a:rPr>
              <a:t>ecklessness</a:t>
            </a:r>
          </a:p>
          <a:p>
            <a:pPr>
              <a:buNone/>
            </a:pPr>
            <a:r>
              <a:rPr lang="en-US" sz="2400" b="1" dirty="0">
                <a:solidFill>
                  <a:srgbClr val="800000"/>
                </a:solidFill>
                <a:latin typeface="Georgia" pitchFamily="18" charset="0"/>
              </a:rPr>
              <a:t>M</a:t>
            </a:r>
            <a:r>
              <a:rPr lang="en-US" sz="2400" b="1" dirty="0">
                <a:solidFill>
                  <a:srgbClr val="800000"/>
                </a:solidFill>
                <a:effectLst/>
                <a:latin typeface="Georgia" pitchFamily="18" charset="0"/>
              </a:rPr>
              <a:t>ood Changes</a:t>
            </a:r>
            <a:endParaRPr lang="en-US" sz="2400" b="1" dirty="0">
              <a:solidFill>
                <a:srgbClr val="800000"/>
              </a:solidFill>
              <a:latin typeface="Georgia" pitchFamily="18" charset="0"/>
            </a:endParaRPr>
          </a:p>
        </p:txBody>
      </p:sp>
      <p:sp>
        <p:nvSpPr>
          <p:cNvPr id="4" name="Rectangle 3"/>
          <p:cNvSpPr/>
          <p:nvPr/>
        </p:nvSpPr>
        <p:spPr>
          <a:xfrm>
            <a:off x="495300" y="1635086"/>
            <a:ext cx="8634412" cy="1397306"/>
          </a:xfrm>
          <a:prstGeom prst="rect">
            <a:avLst/>
          </a:prstGeom>
        </p:spPr>
        <p:txBody>
          <a:bodyPr wrap="square">
            <a:spAutoFit/>
          </a:bodyPr>
          <a:lstStyle/>
          <a:p>
            <a:pPr>
              <a:buNone/>
            </a:pPr>
            <a:r>
              <a:rPr lang="en-US" sz="2200" dirty="0">
                <a:solidFill>
                  <a:srgbClr val="800000"/>
                </a:solidFill>
                <a:effectLst/>
                <a:latin typeface="Georgia" pitchFamily="18" charset="0"/>
              </a:rPr>
              <a:t>Threatening to hurt or kill self, or talking of wanting to hurt or kill him/herself; and or,</a:t>
            </a:r>
          </a:p>
          <a:p>
            <a:pPr>
              <a:buNone/>
            </a:pPr>
            <a:r>
              <a:rPr lang="en-US" sz="2200" dirty="0">
                <a:solidFill>
                  <a:srgbClr val="800000"/>
                </a:solidFill>
                <a:effectLst/>
                <a:latin typeface="Georgia" pitchFamily="18" charset="0"/>
              </a:rPr>
              <a:t>Looking for ways to kill themselves by seeking access to firearms, available pills, or other means; &amp;/or,</a:t>
            </a:r>
          </a:p>
          <a:p>
            <a:pPr>
              <a:buNone/>
            </a:pPr>
            <a:r>
              <a:rPr lang="en-US" sz="2200" dirty="0">
                <a:solidFill>
                  <a:srgbClr val="800000"/>
                </a:solidFill>
                <a:effectLst/>
                <a:latin typeface="Georgia" pitchFamily="18" charset="0"/>
              </a:rPr>
              <a:t>Talking or writing about death, dying or suicide, when these actions are out of the ordinary.</a:t>
            </a:r>
          </a:p>
          <a:p>
            <a:pPr lvl="0">
              <a:buClr>
                <a:srgbClr val="000000"/>
              </a:buClr>
              <a:buNone/>
            </a:pPr>
            <a:endParaRPr lang="en-US" b="1" u="sng" dirty="0">
              <a:solidFill>
                <a:srgbClr val="800000"/>
              </a:solidFill>
              <a:latin typeface="Georgia" pitchFamily="18" charset="0"/>
            </a:endParaRPr>
          </a:p>
          <a:p>
            <a:pPr lvl="0">
              <a:buClr>
                <a:srgbClr val="000000"/>
              </a:buClr>
              <a:buNone/>
            </a:pPr>
            <a:r>
              <a:rPr lang="en-US" b="1" u="sng" dirty="0">
                <a:solidFill>
                  <a:srgbClr val="800000"/>
                </a:solidFill>
                <a:latin typeface="Georgia" pitchFamily="18" charset="0"/>
              </a:rPr>
              <a:t>IS PATH WARM</a:t>
            </a:r>
            <a:r>
              <a:rPr lang="en-US" dirty="0">
                <a:solidFill>
                  <a:srgbClr val="800000"/>
                </a:solidFill>
                <a:effectLst/>
                <a:latin typeface="Georgia" pitchFamily="18" charset="0"/>
              </a:rPr>
              <a:t> </a:t>
            </a:r>
            <a:r>
              <a:rPr lang="en-US" b="1" dirty="0">
                <a:solidFill>
                  <a:srgbClr val="800000"/>
                </a:solidFill>
                <a:effectLst/>
                <a:latin typeface="Georgia" pitchFamily="18" charset="0"/>
              </a:rPr>
              <a:t>mnemonic to help you remember the Warning Signs of Suicide?</a:t>
            </a:r>
          </a:p>
        </p:txBody>
      </p:sp>
      <p:sp>
        <p:nvSpPr>
          <p:cNvPr id="12" name="Rectangle 11"/>
          <p:cNvSpPr/>
          <p:nvPr/>
        </p:nvSpPr>
        <p:spPr>
          <a:xfrm>
            <a:off x="2438400" y="3032392"/>
            <a:ext cx="7239000" cy="3736407"/>
          </a:xfrm>
          <a:prstGeom prst="rect">
            <a:avLst/>
          </a:prstGeom>
        </p:spPr>
        <p:txBody>
          <a:bodyPr wrap="square">
            <a:spAutoFit/>
          </a:bodyPr>
          <a:lstStyle/>
          <a:p>
            <a:pPr>
              <a:buNone/>
            </a:pPr>
            <a:r>
              <a:rPr lang="en-US" sz="2400" dirty="0">
                <a:solidFill>
                  <a:srgbClr val="800000"/>
                </a:solidFill>
                <a:effectLst/>
                <a:latin typeface="Georgia" pitchFamily="18" charset="0"/>
              </a:rPr>
              <a:t>Thoughts of self harm.  </a:t>
            </a:r>
          </a:p>
          <a:p>
            <a:pPr>
              <a:buNone/>
            </a:pPr>
            <a:r>
              <a:rPr lang="en-US" sz="2400" dirty="0">
                <a:solidFill>
                  <a:srgbClr val="800000"/>
                </a:solidFill>
                <a:effectLst/>
                <a:latin typeface="Georgia" pitchFamily="18" charset="0"/>
              </a:rPr>
              <a:t>Increased substance (alcohol or drug) use</a:t>
            </a:r>
            <a:br>
              <a:rPr lang="en-US" sz="2400" dirty="0">
                <a:solidFill>
                  <a:srgbClr val="800000"/>
                </a:solidFill>
                <a:effectLst/>
                <a:latin typeface="Georgia" pitchFamily="18" charset="0"/>
              </a:rPr>
            </a:br>
            <a:br>
              <a:rPr lang="en-US" sz="1600" dirty="0">
                <a:solidFill>
                  <a:srgbClr val="800000"/>
                </a:solidFill>
                <a:effectLst/>
                <a:latin typeface="Georgia" pitchFamily="18" charset="0"/>
              </a:rPr>
            </a:br>
            <a:r>
              <a:rPr lang="en-US" sz="2400" dirty="0">
                <a:solidFill>
                  <a:srgbClr val="800000"/>
                </a:solidFill>
                <a:effectLst/>
                <a:latin typeface="Georgia" pitchFamily="18" charset="0"/>
              </a:rPr>
              <a:t>No reason for living; no sense of purpose in life</a:t>
            </a:r>
          </a:p>
          <a:p>
            <a:pPr>
              <a:buNone/>
            </a:pPr>
            <a:r>
              <a:rPr lang="en-US" sz="2400" dirty="0">
                <a:solidFill>
                  <a:srgbClr val="800000"/>
                </a:solidFill>
                <a:effectLst/>
                <a:latin typeface="Georgia" pitchFamily="18" charset="0"/>
              </a:rPr>
              <a:t>Anxiety, agitation, unable to sleep or sleeping all of the time</a:t>
            </a:r>
          </a:p>
          <a:p>
            <a:pPr>
              <a:buNone/>
            </a:pPr>
            <a:r>
              <a:rPr lang="en-US" sz="2400" dirty="0">
                <a:solidFill>
                  <a:srgbClr val="800000"/>
                </a:solidFill>
                <a:effectLst/>
                <a:latin typeface="Georgia" pitchFamily="18" charset="0"/>
              </a:rPr>
              <a:t>Feeling trapped - like there's no way out</a:t>
            </a:r>
          </a:p>
          <a:p>
            <a:pPr>
              <a:buNone/>
            </a:pPr>
            <a:r>
              <a:rPr lang="en-US" sz="2400" dirty="0">
                <a:solidFill>
                  <a:srgbClr val="800000"/>
                </a:solidFill>
                <a:effectLst/>
                <a:latin typeface="Georgia" pitchFamily="18" charset="0"/>
              </a:rPr>
              <a:t>Hopelessness</a:t>
            </a:r>
            <a:br>
              <a:rPr lang="en-US" sz="2400" dirty="0">
                <a:solidFill>
                  <a:srgbClr val="800000"/>
                </a:solidFill>
                <a:effectLst/>
                <a:latin typeface="Georgia" pitchFamily="18" charset="0"/>
              </a:rPr>
            </a:br>
            <a:endParaRPr lang="en-US" sz="1600" dirty="0">
              <a:solidFill>
                <a:srgbClr val="800000"/>
              </a:solidFill>
              <a:effectLst/>
              <a:latin typeface="Georgia" pitchFamily="18" charset="0"/>
            </a:endParaRPr>
          </a:p>
          <a:p>
            <a:pPr>
              <a:buNone/>
            </a:pPr>
            <a:r>
              <a:rPr lang="en-US" sz="2400" dirty="0">
                <a:solidFill>
                  <a:srgbClr val="800000"/>
                </a:solidFill>
                <a:effectLst/>
                <a:latin typeface="Georgia" pitchFamily="18" charset="0"/>
              </a:rPr>
              <a:t>Withdrawal from friends, family and society</a:t>
            </a:r>
          </a:p>
          <a:p>
            <a:pPr>
              <a:buNone/>
            </a:pPr>
            <a:r>
              <a:rPr lang="en-US" sz="2400" dirty="0">
                <a:solidFill>
                  <a:srgbClr val="800000"/>
                </a:solidFill>
                <a:effectLst/>
                <a:latin typeface="Georgia" pitchFamily="18" charset="0"/>
              </a:rPr>
              <a:t>Rage, uncontrolled anger, seeking revenge</a:t>
            </a:r>
          </a:p>
          <a:p>
            <a:pPr>
              <a:buNone/>
            </a:pPr>
            <a:r>
              <a:rPr lang="en-US" sz="2400" dirty="0">
                <a:solidFill>
                  <a:srgbClr val="800000"/>
                </a:solidFill>
                <a:effectLst/>
                <a:latin typeface="Georgia" pitchFamily="18" charset="0"/>
              </a:rPr>
              <a:t>Acting reckless or engaging in risky activities, seemingly without thinking</a:t>
            </a:r>
          </a:p>
          <a:p>
            <a:pPr>
              <a:buNone/>
            </a:pPr>
            <a:r>
              <a:rPr lang="en-US" sz="2400" dirty="0">
                <a:solidFill>
                  <a:srgbClr val="800000"/>
                </a:solidFill>
                <a:effectLst/>
                <a:latin typeface="Georgia" pitchFamily="18" charset="0"/>
              </a:rPr>
              <a:t>Dramatic mood changes</a:t>
            </a:r>
          </a:p>
          <a:p>
            <a:pPr>
              <a:buNone/>
            </a:pPr>
            <a:endParaRPr lang="en-US" sz="2400" dirty="0">
              <a:solidFill>
                <a:srgbClr val="800000"/>
              </a:solidFill>
              <a:latin typeface="Georgia" pitchFamily="18" charset="0"/>
            </a:endParaRPr>
          </a:p>
        </p:txBody>
      </p:sp>
    </p:spTree>
    <p:extLst>
      <p:ext uri="{BB962C8B-B14F-4D97-AF65-F5344CB8AC3E}">
        <p14:creationId xmlns:p14="http://schemas.microsoft.com/office/powerpoint/2010/main" val="366026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10000"/>
                                  </p:iterate>
                                  <p:childTnLst>
                                    <p:set>
                                      <p:cBhvr>
                                        <p:cTn id="6" dur="1" fill="hold">
                                          <p:stCondLst>
                                            <p:cond delay="0"/>
                                          </p:stCondLst>
                                        </p:cTn>
                                        <p:tgtEl>
                                          <p:spTgt spid="145410"/>
                                        </p:tgtEl>
                                        <p:attrNameLst>
                                          <p:attrName>style.visibility</p:attrName>
                                        </p:attrNameLst>
                                      </p:cBhvr>
                                      <p:to>
                                        <p:strVal val="visible"/>
                                      </p:to>
                                    </p:set>
                                    <p:animEffect transition="in" filter="dissolve">
                                      <p:cBhvr>
                                        <p:cTn id="7" dur="500"/>
                                        <p:tgtEl>
                                          <p:spTgt spid="145410"/>
                                        </p:tgtEl>
                                      </p:cBhvr>
                                    </p:animEffect>
                                  </p:childTnLst>
                                </p:cTn>
                              </p:par>
                            </p:childTnLst>
                          </p:cTn>
                        </p:par>
                        <p:par>
                          <p:cTn id="8" fill="hold">
                            <p:stCondLst>
                              <p:cond delay="1300"/>
                            </p:stCondLst>
                            <p:childTnLst>
                              <p:par>
                                <p:cTn id="9" presetID="9" presetClass="entr" presetSubtype="0" fill="hold" nodeType="afterEffect">
                                  <p:stCondLst>
                                    <p:cond delay="0"/>
                                  </p:stCondLst>
                                  <p:iterate type="lt">
                                    <p:tmPct val="3000"/>
                                  </p:iterate>
                                  <p:childTnLst>
                                    <p:set>
                                      <p:cBhvr>
                                        <p:cTn id="10" dur="1" fill="hold">
                                          <p:stCondLst>
                                            <p:cond delay="0"/>
                                          </p:stCondLst>
                                        </p:cTn>
                                        <p:tgtEl>
                                          <p:spTgt spid="145420">
                                            <p:txEl>
                                              <p:pRg st="0" end="0"/>
                                            </p:txEl>
                                          </p:spTgt>
                                        </p:tgtEl>
                                        <p:attrNameLst>
                                          <p:attrName>style.visibility</p:attrName>
                                        </p:attrNameLst>
                                      </p:cBhvr>
                                      <p:to>
                                        <p:strVal val="visible"/>
                                      </p:to>
                                    </p:set>
                                    <p:animEffect transition="in" filter="dissolve">
                                      <p:cBhvr>
                                        <p:cTn id="11" dur="500"/>
                                        <p:tgtEl>
                                          <p:spTgt spid="145420">
                                            <p:txEl>
                                              <p:pRg st="0" end="0"/>
                                            </p:txEl>
                                          </p:spTgt>
                                        </p:tgtEl>
                                      </p:cBhvr>
                                    </p:animEffect>
                                  </p:childTnLst>
                                </p:cTn>
                              </p:par>
                            </p:childTnLst>
                          </p:cTn>
                        </p:par>
                        <p:par>
                          <p:cTn id="12" fill="hold">
                            <p:stCondLst>
                              <p:cond delay="2715"/>
                            </p:stCondLst>
                            <p:childTnLst>
                              <p:par>
                                <p:cTn id="13" presetID="9"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childTnLst>
                          </p:cTn>
                        </p:par>
                        <p:par>
                          <p:cTn id="16" fill="hold">
                            <p:stCondLst>
                              <p:cond delay="3215"/>
                            </p:stCondLst>
                            <p:childTnLst>
                              <p:par>
                                <p:cTn id="17" presetID="9"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dissolve">
                                      <p:cBhvr>
                                        <p:cTn id="19" dur="500"/>
                                        <p:tgtEl>
                                          <p:spTgt spid="4">
                                            <p:txEl>
                                              <p:pRg st="1" end="1"/>
                                            </p:txEl>
                                          </p:spTgt>
                                        </p:tgtEl>
                                      </p:cBhvr>
                                    </p:animEffect>
                                  </p:childTnLst>
                                </p:cTn>
                              </p:par>
                            </p:childTnLst>
                          </p:cTn>
                        </p:par>
                        <p:par>
                          <p:cTn id="20" fill="hold">
                            <p:stCondLst>
                              <p:cond delay="3715"/>
                            </p:stCondLst>
                            <p:childTnLst>
                              <p:par>
                                <p:cTn id="21" presetID="9"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ssolve">
                                      <p:cBhvr>
                                        <p:cTn id="23" dur="500"/>
                                        <p:tgtEl>
                                          <p:spTgt spid="4">
                                            <p:txEl>
                                              <p:pRg st="2" end="2"/>
                                            </p:txEl>
                                          </p:spTgt>
                                        </p:tgtEl>
                                      </p:cBhvr>
                                    </p:animEffect>
                                  </p:childTnLst>
                                </p:cTn>
                              </p:par>
                            </p:childTnLst>
                          </p:cTn>
                        </p:par>
                        <p:par>
                          <p:cTn id="24" fill="hold">
                            <p:stCondLst>
                              <p:cond delay="4215"/>
                            </p:stCondLst>
                            <p:childTnLst>
                              <p:par>
                                <p:cTn id="25" presetID="9" presetClass="entr" presetSubtype="0" fill="hold" nodeType="afterEffect">
                                  <p:stCondLst>
                                    <p:cond delay="300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par>
                          <p:cTn id="28" fill="hold">
                            <p:stCondLst>
                              <p:cond delay="7715"/>
                            </p:stCondLst>
                            <p:childTnLst>
                              <p:par>
                                <p:cTn id="29" presetID="9" presetClass="entr" presetSubtype="0"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ssolve">
                                      <p:cBhvr>
                                        <p:cTn id="31" dur="250"/>
                                        <p:tgtEl>
                                          <p:spTgt spid="3">
                                            <p:txEl>
                                              <p:pRg st="0" end="0"/>
                                            </p:txEl>
                                          </p:spTgt>
                                        </p:tgtEl>
                                      </p:cBhvr>
                                    </p:animEffect>
                                  </p:childTnLst>
                                </p:cTn>
                              </p:par>
                            </p:childTnLst>
                          </p:cTn>
                        </p:par>
                        <p:par>
                          <p:cTn id="32" fill="hold">
                            <p:stCondLst>
                              <p:cond delay="7965"/>
                            </p:stCondLst>
                            <p:childTnLst>
                              <p:par>
                                <p:cTn id="33" presetID="9" presetClass="entr" presetSubtype="0" fill="hold"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dissolve">
                                      <p:cBhvr>
                                        <p:cTn id="35" dur="250"/>
                                        <p:tgtEl>
                                          <p:spTgt spid="3">
                                            <p:txEl>
                                              <p:pRg st="1" end="1"/>
                                            </p:txEl>
                                          </p:spTgt>
                                        </p:tgtEl>
                                      </p:cBhvr>
                                    </p:animEffect>
                                  </p:childTnLst>
                                </p:cTn>
                              </p:par>
                            </p:childTnLst>
                          </p:cTn>
                        </p:par>
                        <p:par>
                          <p:cTn id="36" fill="hold">
                            <p:stCondLst>
                              <p:cond delay="8215"/>
                            </p:stCondLst>
                            <p:childTnLst>
                              <p:par>
                                <p:cTn id="37" presetID="9" presetClass="entr" presetSubtype="0" fill="hold"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dissolve">
                                      <p:cBhvr>
                                        <p:cTn id="39" dur="250"/>
                                        <p:tgtEl>
                                          <p:spTgt spid="3">
                                            <p:txEl>
                                              <p:pRg st="2" end="2"/>
                                            </p:txEl>
                                          </p:spTgt>
                                        </p:tgtEl>
                                      </p:cBhvr>
                                    </p:animEffect>
                                  </p:childTnLst>
                                </p:cTn>
                              </p:par>
                            </p:childTnLst>
                          </p:cTn>
                        </p:par>
                        <p:par>
                          <p:cTn id="40" fill="hold">
                            <p:stCondLst>
                              <p:cond delay="8465"/>
                            </p:stCondLst>
                            <p:childTnLst>
                              <p:par>
                                <p:cTn id="41" presetID="9" presetClass="entr" presetSubtype="0" fill="hold"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dissolve">
                                      <p:cBhvr>
                                        <p:cTn id="43" dur="250"/>
                                        <p:tgtEl>
                                          <p:spTgt spid="3">
                                            <p:txEl>
                                              <p:pRg st="3" end="3"/>
                                            </p:txEl>
                                          </p:spTgt>
                                        </p:tgtEl>
                                      </p:cBhvr>
                                    </p:animEffect>
                                  </p:childTnLst>
                                </p:cTn>
                              </p:par>
                            </p:childTnLst>
                          </p:cTn>
                        </p:par>
                        <p:par>
                          <p:cTn id="44" fill="hold">
                            <p:stCondLst>
                              <p:cond delay="8715"/>
                            </p:stCondLst>
                            <p:childTnLst>
                              <p:par>
                                <p:cTn id="45" presetID="9" presetClass="entr" presetSubtype="0" fill="hold"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dissolve">
                                      <p:cBhvr>
                                        <p:cTn id="47" dur="250"/>
                                        <p:tgtEl>
                                          <p:spTgt spid="3">
                                            <p:txEl>
                                              <p:pRg st="4" end="4"/>
                                            </p:txEl>
                                          </p:spTgt>
                                        </p:tgtEl>
                                      </p:cBhvr>
                                    </p:animEffect>
                                  </p:childTnLst>
                                </p:cTn>
                              </p:par>
                            </p:childTnLst>
                          </p:cTn>
                        </p:par>
                        <p:par>
                          <p:cTn id="48" fill="hold">
                            <p:stCondLst>
                              <p:cond delay="8965"/>
                            </p:stCondLst>
                            <p:childTnLst>
                              <p:par>
                                <p:cTn id="49" presetID="9" presetClass="entr" presetSubtype="0" fill="hold"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dissolve">
                                      <p:cBhvr>
                                        <p:cTn id="51" dur="250"/>
                                        <p:tgtEl>
                                          <p:spTgt spid="3">
                                            <p:txEl>
                                              <p:pRg st="5" end="5"/>
                                            </p:txEl>
                                          </p:spTgt>
                                        </p:tgtEl>
                                      </p:cBhvr>
                                    </p:animEffect>
                                  </p:childTnLst>
                                </p:cTn>
                              </p:par>
                            </p:childTnLst>
                          </p:cTn>
                        </p:par>
                        <p:par>
                          <p:cTn id="52" fill="hold">
                            <p:stCondLst>
                              <p:cond delay="9215"/>
                            </p:stCondLst>
                            <p:childTnLst>
                              <p:par>
                                <p:cTn id="53" presetID="9" presetClass="entr" presetSubtype="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dissolve">
                                      <p:cBhvr>
                                        <p:cTn id="55" dur="250"/>
                                        <p:tgtEl>
                                          <p:spTgt spid="3">
                                            <p:txEl>
                                              <p:pRg st="6" end="6"/>
                                            </p:txEl>
                                          </p:spTgt>
                                        </p:tgtEl>
                                      </p:cBhvr>
                                    </p:animEffect>
                                  </p:childTnLst>
                                </p:cTn>
                              </p:par>
                            </p:childTnLst>
                          </p:cTn>
                        </p:par>
                        <p:par>
                          <p:cTn id="56" fill="hold">
                            <p:stCondLst>
                              <p:cond delay="9465"/>
                            </p:stCondLst>
                            <p:childTnLst>
                              <p:par>
                                <p:cTn id="57" presetID="9" presetClass="entr" presetSubtype="0" fill="hold" nodeType="after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dissolve">
                                      <p:cBhvr>
                                        <p:cTn id="59" dur="250"/>
                                        <p:tgtEl>
                                          <p:spTgt spid="3">
                                            <p:txEl>
                                              <p:pRg st="7" end="7"/>
                                            </p:txEl>
                                          </p:spTgt>
                                        </p:tgtEl>
                                      </p:cBhvr>
                                    </p:animEffect>
                                  </p:childTnLst>
                                </p:cTn>
                              </p:par>
                            </p:childTnLst>
                          </p:cTn>
                        </p:par>
                        <p:par>
                          <p:cTn id="60" fill="hold">
                            <p:stCondLst>
                              <p:cond delay="9715"/>
                            </p:stCondLst>
                            <p:childTnLst>
                              <p:par>
                                <p:cTn id="61" presetID="9" presetClass="entr" presetSubtype="0" fill="hold"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dissolve">
                                      <p:cBhvr>
                                        <p:cTn id="63" dur="250"/>
                                        <p:tgtEl>
                                          <p:spTgt spid="3">
                                            <p:txEl>
                                              <p:pRg st="8" end="8"/>
                                            </p:txEl>
                                          </p:spTgt>
                                        </p:tgtEl>
                                      </p:cBhvr>
                                    </p:animEffect>
                                  </p:childTnLst>
                                </p:cTn>
                              </p:par>
                            </p:childTnLst>
                          </p:cTn>
                        </p:par>
                        <p:par>
                          <p:cTn id="64" fill="hold">
                            <p:stCondLst>
                              <p:cond delay="9965"/>
                            </p:stCondLst>
                            <p:childTnLst>
                              <p:par>
                                <p:cTn id="65" presetID="9" presetClass="entr" presetSubtype="0" fill="hold"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dissolve">
                                      <p:cBhvr>
                                        <p:cTn id="67" dur="250"/>
                                        <p:tgtEl>
                                          <p:spTgt spid="3">
                                            <p:txEl>
                                              <p:pRg st="9" end="9"/>
                                            </p:txEl>
                                          </p:spTgt>
                                        </p:tgtEl>
                                      </p:cBhvr>
                                    </p:animEffect>
                                  </p:childTnLst>
                                </p:cTn>
                              </p:par>
                            </p:childTnLst>
                          </p:cTn>
                        </p:par>
                        <p:par>
                          <p:cTn id="68" fill="hold">
                            <p:stCondLst>
                              <p:cond delay="10215"/>
                            </p:stCondLst>
                            <p:childTnLst>
                              <p:par>
                                <p:cTn id="69" presetID="9" presetClass="entr" presetSubtype="0" fill="hold" nodeType="afterEffect">
                                  <p:stCondLst>
                                    <p:cond delay="2000"/>
                                  </p:stCondLst>
                                  <p:childTnLst>
                                    <p:set>
                                      <p:cBhvr>
                                        <p:cTn id="70" dur="1" fill="hold">
                                          <p:stCondLst>
                                            <p:cond delay="0"/>
                                          </p:stCondLst>
                                        </p:cTn>
                                        <p:tgtEl>
                                          <p:spTgt spid="12">
                                            <p:txEl>
                                              <p:pRg st="0" end="0"/>
                                            </p:txEl>
                                          </p:spTgt>
                                        </p:tgtEl>
                                        <p:attrNameLst>
                                          <p:attrName>style.visibility</p:attrName>
                                        </p:attrNameLst>
                                      </p:cBhvr>
                                      <p:to>
                                        <p:strVal val="visible"/>
                                      </p:to>
                                    </p:set>
                                    <p:animEffect transition="in" filter="dissolve">
                                      <p:cBhvr>
                                        <p:cTn id="71" dur="500"/>
                                        <p:tgtEl>
                                          <p:spTgt spid="12">
                                            <p:txEl>
                                              <p:pRg st="0" end="0"/>
                                            </p:txEl>
                                          </p:spTgt>
                                        </p:tgtEl>
                                      </p:cBhvr>
                                    </p:animEffect>
                                  </p:childTnLst>
                                </p:cTn>
                              </p:par>
                            </p:childTnLst>
                          </p:cTn>
                        </p:par>
                        <p:par>
                          <p:cTn id="72" fill="hold">
                            <p:stCondLst>
                              <p:cond delay="12715"/>
                            </p:stCondLst>
                            <p:childTnLst>
                              <p:par>
                                <p:cTn id="73" presetID="9" presetClass="entr" presetSubtype="0" fill="hold" nodeType="afterEffect">
                                  <p:stCondLst>
                                    <p:cond delay="0"/>
                                  </p:stCondLst>
                                  <p:childTnLst>
                                    <p:set>
                                      <p:cBhvr>
                                        <p:cTn id="74" dur="1" fill="hold">
                                          <p:stCondLst>
                                            <p:cond delay="0"/>
                                          </p:stCondLst>
                                        </p:cTn>
                                        <p:tgtEl>
                                          <p:spTgt spid="12">
                                            <p:txEl>
                                              <p:pRg st="1" end="1"/>
                                            </p:txEl>
                                          </p:spTgt>
                                        </p:tgtEl>
                                        <p:attrNameLst>
                                          <p:attrName>style.visibility</p:attrName>
                                        </p:attrNameLst>
                                      </p:cBhvr>
                                      <p:to>
                                        <p:strVal val="visible"/>
                                      </p:to>
                                    </p:set>
                                    <p:animEffect transition="in" filter="dissolve">
                                      <p:cBhvr>
                                        <p:cTn id="75" dur="500"/>
                                        <p:tgtEl>
                                          <p:spTgt spid="12">
                                            <p:txEl>
                                              <p:pRg st="1" end="1"/>
                                            </p:txEl>
                                          </p:spTgt>
                                        </p:tgtEl>
                                      </p:cBhvr>
                                    </p:animEffect>
                                  </p:childTnLst>
                                </p:cTn>
                              </p:par>
                            </p:childTnLst>
                          </p:cTn>
                        </p:par>
                        <p:par>
                          <p:cTn id="76" fill="hold">
                            <p:stCondLst>
                              <p:cond delay="13215"/>
                            </p:stCondLst>
                            <p:childTnLst>
                              <p:par>
                                <p:cTn id="77" presetID="9" presetClass="entr" presetSubtype="0" fill="hold" nodeType="afterEffect">
                                  <p:stCondLst>
                                    <p:cond delay="0"/>
                                  </p:stCondLst>
                                  <p:childTnLst>
                                    <p:set>
                                      <p:cBhvr>
                                        <p:cTn id="78" dur="1" fill="hold">
                                          <p:stCondLst>
                                            <p:cond delay="0"/>
                                          </p:stCondLst>
                                        </p:cTn>
                                        <p:tgtEl>
                                          <p:spTgt spid="12">
                                            <p:txEl>
                                              <p:pRg st="2" end="2"/>
                                            </p:txEl>
                                          </p:spTgt>
                                        </p:tgtEl>
                                        <p:attrNameLst>
                                          <p:attrName>style.visibility</p:attrName>
                                        </p:attrNameLst>
                                      </p:cBhvr>
                                      <p:to>
                                        <p:strVal val="visible"/>
                                      </p:to>
                                    </p:set>
                                    <p:animEffect transition="in" filter="dissolve">
                                      <p:cBhvr>
                                        <p:cTn id="79" dur="500"/>
                                        <p:tgtEl>
                                          <p:spTgt spid="12">
                                            <p:txEl>
                                              <p:pRg st="2" end="2"/>
                                            </p:txEl>
                                          </p:spTgt>
                                        </p:tgtEl>
                                      </p:cBhvr>
                                    </p:animEffect>
                                  </p:childTnLst>
                                </p:cTn>
                              </p:par>
                            </p:childTnLst>
                          </p:cTn>
                        </p:par>
                        <p:par>
                          <p:cTn id="80" fill="hold">
                            <p:stCondLst>
                              <p:cond delay="13715"/>
                            </p:stCondLst>
                            <p:childTnLst>
                              <p:par>
                                <p:cTn id="81" presetID="9" presetClass="entr" presetSubtype="0" fill="hold" nodeType="afterEffect">
                                  <p:stCondLst>
                                    <p:cond delay="0"/>
                                  </p:stCondLst>
                                  <p:childTnLst>
                                    <p:set>
                                      <p:cBhvr>
                                        <p:cTn id="82" dur="1" fill="hold">
                                          <p:stCondLst>
                                            <p:cond delay="0"/>
                                          </p:stCondLst>
                                        </p:cTn>
                                        <p:tgtEl>
                                          <p:spTgt spid="12">
                                            <p:txEl>
                                              <p:pRg st="3" end="3"/>
                                            </p:txEl>
                                          </p:spTgt>
                                        </p:tgtEl>
                                        <p:attrNameLst>
                                          <p:attrName>style.visibility</p:attrName>
                                        </p:attrNameLst>
                                      </p:cBhvr>
                                      <p:to>
                                        <p:strVal val="visible"/>
                                      </p:to>
                                    </p:set>
                                    <p:animEffect transition="in" filter="dissolve">
                                      <p:cBhvr>
                                        <p:cTn id="83" dur="500"/>
                                        <p:tgtEl>
                                          <p:spTgt spid="12">
                                            <p:txEl>
                                              <p:pRg st="3" end="3"/>
                                            </p:txEl>
                                          </p:spTgt>
                                        </p:tgtEl>
                                      </p:cBhvr>
                                    </p:animEffect>
                                  </p:childTnLst>
                                </p:cTn>
                              </p:par>
                            </p:childTnLst>
                          </p:cTn>
                        </p:par>
                        <p:par>
                          <p:cTn id="84" fill="hold">
                            <p:stCondLst>
                              <p:cond delay="14215"/>
                            </p:stCondLst>
                            <p:childTnLst>
                              <p:par>
                                <p:cTn id="85" presetID="9" presetClass="entr" presetSubtype="0" fill="hold" nodeType="afterEffect">
                                  <p:stCondLst>
                                    <p:cond delay="0"/>
                                  </p:stCondLst>
                                  <p:childTnLst>
                                    <p:set>
                                      <p:cBhvr>
                                        <p:cTn id="86" dur="1" fill="hold">
                                          <p:stCondLst>
                                            <p:cond delay="0"/>
                                          </p:stCondLst>
                                        </p:cTn>
                                        <p:tgtEl>
                                          <p:spTgt spid="12">
                                            <p:txEl>
                                              <p:pRg st="4" end="4"/>
                                            </p:txEl>
                                          </p:spTgt>
                                        </p:tgtEl>
                                        <p:attrNameLst>
                                          <p:attrName>style.visibility</p:attrName>
                                        </p:attrNameLst>
                                      </p:cBhvr>
                                      <p:to>
                                        <p:strVal val="visible"/>
                                      </p:to>
                                    </p:set>
                                    <p:animEffect transition="in" filter="dissolve">
                                      <p:cBhvr>
                                        <p:cTn id="87" dur="500"/>
                                        <p:tgtEl>
                                          <p:spTgt spid="12">
                                            <p:txEl>
                                              <p:pRg st="4" end="4"/>
                                            </p:txEl>
                                          </p:spTgt>
                                        </p:tgtEl>
                                      </p:cBhvr>
                                    </p:animEffect>
                                  </p:childTnLst>
                                </p:cTn>
                              </p:par>
                            </p:childTnLst>
                          </p:cTn>
                        </p:par>
                        <p:par>
                          <p:cTn id="88" fill="hold">
                            <p:stCondLst>
                              <p:cond delay="14715"/>
                            </p:stCondLst>
                            <p:childTnLst>
                              <p:par>
                                <p:cTn id="89" presetID="9" presetClass="entr" presetSubtype="0" fill="hold" nodeType="afterEffect">
                                  <p:stCondLst>
                                    <p:cond delay="0"/>
                                  </p:stCondLst>
                                  <p:childTnLst>
                                    <p:set>
                                      <p:cBhvr>
                                        <p:cTn id="90" dur="1" fill="hold">
                                          <p:stCondLst>
                                            <p:cond delay="0"/>
                                          </p:stCondLst>
                                        </p:cTn>
                                        <p:tgtEl>
                                          <p:spTgt spid="12">
                                            <p:txEl>
                                              <p:pRg st="5" end="5"/>
                                            </p:txEl>
                                          </p:spTgt>
                                        </p:tgtEl>
                                        <p:attrNameLst>
                                          <p:attrName>style.visibility</p:attrName>
                                        </p:attrNameLst>
                                      </p:cBhvr>
                                      <p:to>
                                        <p:strVal val="visible"/>
                                      </p:to>
                                    </p:set>
                                    <p:animEffect transition="in" filter="dissolve">
                                      <p:cBhvr>
                                        <p:cTn id="91" dur="500"/>
                                        <p:tgtEl>
                                          <p:spTgt spid="12">
                                            <p:txEl>
                                              <p:pRg st="5" end="5"/>
                                            </p:txEl>
                                          </p:spTgt>
                                        </p:tgtEl>
                                      </p:cBhvr>
                                    </p:animEffect>
                                  </p:childTnLst>
                                </p:cTn>
                              </p:par>
                            </p:childTnLst>
                          </p:cTn>
                        </p:par>
                        <p:par>
                          <p:cTn id="92" fill="hold">
                            <p:stCondLst>
                              <p:cond delay="15215"/>
                            </p:stCondLst>
                            <p:childTnLst>
                              <p:par>
                                <p:cTn id="93" presetID="9" presetClass="entr" presetSubtype="0" fill="hold" nodeType="afterEffect">
                                  <p:stCondLst>
                                    <p:cond delay="0"/>
                                  </p:stCondLst>
                                  <p:childTnLst>
                                    <p:set>
                                      <p:cBhvr>
                                        <p:cTn id="94" dur="1" fill="hold">
                                          <p:stCondLst>
                                            <p:cond delay="0"/>
                                          </p:stCondLst>
                                        </p:cTn>
                                        <p:tgtEl>
                                          <p:spTgt spid="12">
                                            <p:txEl>
                                              <p:pRg st="6" end="6"/>
                                            </p:txEl>
                                          </p:spTgt>
                                        </p:tgtEl>
                                        <p:attrNameLst>
                                          <p:attrName>style.visibility</p:attrName>
                                        </p:attrNameLst>
                                      </p:cBhvr>
                                      <p:to>
                                        <p:strVal val="visible"/>
                                      </p:to>
                                    </p:set>
                                    <p:animEffect transition="in" filter="dissolve">
                                      <p:cBhvr>
                                        <p:cTn id="95" dur="500"/>
                                        <p:tgtEl>
                                          <p:spTgt spid="12">
                                            <p:txEl>
                                              <p:pRg st="6" end="6"/>
                                            </p:txEl>
                                          </p:spTgt>
                                        </p:tgtEl>
                                      </p:cBhvr>
                                    </p:animEffect>
                                  </p:childTnLst>
                                </p:cTn>
                              </p:par>
                            </p:childTnLst>
                          </p:cTn>
                        </p:par>
                        <p:par>
                          <p:cTn id="96" fill="hold">
                            <p:stCondLst>
                              <p:cond delay="15715"/>
                            </p:stCondLst>
                            <p:childTnLst>
                              <p:par>
                                <p:cTn id="97" presetID="9" presetClass="entr" presetSubtype="0" fill="hold" nodeType="afterEffect">
                                  <p:stCondLst>
                                    <p:cond delay="0"/>
                                  </p:stCondLst>
                                  <p:childTnLst>
                                    <p:set>
                                      <p:cBhvr>
                                        <p:cTn id="98" dur="1" fill="hold">
                                          <p:stCondLst>
                                            <p:cond delay="0"/>
                                          </p:stCondLst>
                                        </p:cTn>
                                        <p:tgtEl>
                                          <p:spTgt spid="12">
                                            <p:txEl>
                                              <p:pRg st="7" end="7"/>
                                            </p:txEl>
                                          </p:spTgt>
                                        </p:tgtEl>
                                        <p:attrNameLst>
                                          <p:attrName>style.visibility</p:attrName>
                                        </p:attrNameLst>
                                      </p:cBhvr>
                                      <p:to>
                                        <p:strVal val="visible"/>
                                      </p:to>
                                    </p:set>
                                    <p:animEffect transition="in" filter="dissolve">
                                      <p:cBhvr>
                                        <p:cTn id="99" dur="500"/>
                                        <p:tgtEl>
                                          <p:spTgt spid="12">
                                            <p:txEl>
                                              <p:pRg st="7" end="7"/>
                                            </p:txEl>
                                          </p:spTgt>
                                        </p:tgtEl>
                                      </p:cBhvr>
                                    </p:animEffect>
                                  </p:childTnLst>
                                </p:cTn>
                              </p:par>
                            </p:childTnLst>
                          </p:cTn>
                        </p:par>
                        <p:par>
                          <p:cTn id="100" fill="hold">
                            <p:stCondLst>
                              <p:cond delay="16215"/>
                            </p:stCondLst>
                            <p:childTnLst>
                              <p:par>
                                <p:cTn id="101" presetID="9" presetClass="entr" presetSubtype="0" fill="hold" nodeType="afterEffect">
                                  <p:stCondLst>
                                    <p:cond delay="0"/>
                                  </p:stCondLst>
                                  <p:childTnLst>
                                    <p:set>
                                      <p:cBhvr>
                                        <p:cTn id="102" dur="1" fill="hold">
                                          <p:stCondLst>
                                            <p:cond delay="0"/>
                                          </p:stCondLst>
                                        </p:cTn>
                                        <p:tgtEl>
                                          <p:spTgt spid="12">
                                            <p:txEl>
                                              <p:pRg st="8" end="8"/>
                                            </p:txEl>
                                          </p:spTgt>
                                        </p:tgtEl>
                                        <p:attrNameLst>
                                          <p:attrName>style.visibility</p:attrName>
                                        </p:attrNameLst>
                                      </p:cBhvr>
                                      <p:to>
                                        <p:strVal val="visible"/>
                                      </p:to>
                                    </p:set>
                                    <p:animEffect transition="in" filter="dissolve">
                                      <p:cBhvr>
                                        <p:cTn id="103"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63844" cy="603556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859" y="0"/>
            <a:ext cx="4493141" cy="389568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222" y="3872236"/>
            <a:ext cx="3581400" cy="3685713"/>
          </a:xfrm>
          <a:prstGeom prst="rect">
            <a:avLst/>
          </a:prstGeom>
        </p:spPr>
      </p:pic>
      <p:sp>
        <p:nvSpPr>
          <p:cNvPr id="10" name="Rectangle 9"/>
          <p:cNvSpPr/>
          <p:nvPr/>
        </p:nvSpPr>
        <p:spPr>
          <a:xfrm>
            <a:off x="5862" y="6400800"/>
            <a:ext cx="6766156" cy="312137"/>
          </a:xfrm>
          <a:prstGeom prst="rect">
            <a:avLst/>
          </a:prstGeom>
        </p:spPr>
        <p:txBody>
          <a:bodyPr wrap="square">
            <a:spAutoFit/>
          </a:bodyPr>
          <a:lstStyle/>
          <a:p>
            <a:pPr>
              <a:buNone/>
            </a:pPr>
            <a:r>
              <a:rPr lang="en-US" dirty="0">
                <a:solidFill>
                  <a:srgbClr val="0000FF"/>
                </a:solidFill>
              </a:rPr>
              <a:t>http://www.integration.samhsa.gov/clinical-practice/screening-tools#suicide</a:t>
            </a:r>
          </a:p>
        </p:txBody>
      </p:sp>
    </p:spTree>
    <p:extLst>
      <p:ext uri="{BB962C8B-B14F-4D97-AF65-F5344CB8AC3E}">
        <p14:creationId xmlns:p14="http://schemas.microsoft.com/office/powerpoint/2010/main" val="1588074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152400" y="533400"/>
            <a:ext cx="8991600" cy="685800"/>
          </a:xfrm>
        </p:spPr>
        <p:txBody>
          <a:bodyPr/>
          <a:lstStyle/>
          <a:p>
            <a:r>
              <a:rPr lang="en-US" sz="3000" b="1" dirty="0">
                <a:effectLst>
                  <a:outerShdw blurRad="38100" dist="38100" dir="2700000" algn="tl">
                    <a:srgbClr val="C0C0C0"/>
                  </a:outerShdw>
                </a:effectLst>
                <a:latin typeface="Georgia" pitchFamily="18" charset="0"/>
              </a:rPr>
              <a:t>Suicidal Ideation Questionnaire</a:t>
            </a:r>
          </a:p>
        </p:txBody>
      </p:sp>
      <p:sp>
        <p:nvSpPr>
          <p:cNvPr id="405507" name="Rectangle 3"/>
          <p:cNvSpPr>
            <a:spLocks noGrp="1" noChangeArrowheads="1"/>
          </p:cNvSpPr>
          <p:nvPr>
            <p:ph type="body" idx="1"/>
          </p:nvPr>
        </p:nvSpPr>
        <p:spPr>
          <a:xfrm>
            <a:off x="0" y="1828800"/>
            <a:ext cx="9144000" cy="4591050"/>
          </a:xfrm>
        </p:spPr>
        <p:txBody>
          <a:bodyPr/>
          <a:lstStyle/>
          <a:p>
            <a:pPr>
              <a:lnSpc>
                <a:spcPct val="80000"/>
              </a:lnSpc>
              <a:spcBef>
                <a:spcPct val="0"/>
              </a:spcBef>
              <a:buFontTx/>
              <a:buChar char="•"/>
            </a:pPr>
            <a:r>
              <a:rPr lang="en-US" sz="1600" b="1" dirty="0">
                <a:solidFill>
                  <a:schemeClr val="tx2"/>
                </a:solidFill>
              </a:rPr>
              <a:t>           </a:t>
            </a:r>
            <a:r>
              <a:rPr lang="en-US" sz="1600" dirty="0">
                <a:solidFill>
                  <a:schemeClr val="tx2"/>
                </a:solidFill>
              </a:rPr>
              <a:t>   </a:t>
            </a:r>
            <a:r>
              <a:rPr lang="en-US" sz="1600" dirty="0">
                <a:solidFill>
                  <a:schemeClr val="tx2"/>
                </a:solidFill>
                <a:effectLst>
                  <a:outerShdw blurRad="38100" dist="38100" dir="2700000" algn="tl">
                    <a:srgbClr val="C0C0C0"/>
                  </a:outerShdw>
                </a:effectLst>
              </a:rPr>
              <a:t>30 Item HS Form &amp; 15 Item HS-JR Form.</a:t>
            </a:r>
          </a:p>
          <a:p>
            <a:pPr>
              <a:lnSpc>
                <a:spcPct val="80000"/>
              </a:lnSpc>
              <a:spcBef>
                <a:spcPct val="0"/>
              </a:spcBef>
              <a:buFontTx/>
              <a:buNone/>
            </a:pPr>
            <a:r>
              <a:rPr lang="en-US" sz="1600" dirty="0">
                <a:solidFill>
                  <a:schemeClr val="tx2"/>
                </a:solidFill>
                <a:effectLst>
                  <a:outerShdw blurRad="38100" dist="38100" dir="2700000" algn="tl">
                    <a:srgbClr val="C0C0C0"/>
                  </a:outerShdw>
                </a:effectLst>
              </a:rPr>
              <a:t> </a:t>
            </a:r>
          </a:p>
          <a:p>
            <a:pPr>
              <a:lnSpc>
                <a:spcPct val="80000"/>
              </a:lnSpc>
              <a:spcBef>
                <a:spcPct val="0"/>
              </a:spcBef>
              <a:buFontTx/>
              <a:buChar char="•"/>
            </a:pPr>
            <a:r>
              <a:rPr lang="en-US" sz="1600" b="1" dirty="0">
                <a:solidFill>
                  <a:schemeClr val="tx2"/>
                </a:solidFill>
                <a:effectLst>
                  <a:outerShdw blurRad="38100" dist="38100" dir="2700000" algn="tl">
                    <a:srgbClr val="C0C0C0"/>
                  </a:outerShdw>
                </a:effectLst>
              </a:rPr>
              <a:t>                        </a:t>
            </a:r>
            <a:r>
              <a:rPr lang="en-US" sz="1600" dirty="0">
                <a:solidFill>
                  <a:schemeClr val="tx2"/>
                </a:solidFill>
                <a:effectLst>
                  <a:outerShdw blurRad="38100" dist="38100" dir="2700000" algn="tl">
                    <a:srgbClr val="C0C0C0"/>
                  </a:outerShdw>
                </a:effectLst>
              </a:rPr>
              <a:t>     2180 subjects from grades 7-12 – Approximately 20% black &amp; 80% white 	with equal representation by sex.</a:t>
            </a:r>
          </a:p>
          <a:p>
            <a:pPr>
              <a:lnSpc>
                <a:spcPct val="80000"/>
              </a:lnSpc>
              <a:spcBef>
                <a:spcPct val="0"/>
              </a:spcBef>
              <a:buFontTx/>
              <a:buChar char="•"/>
            </a:pPr>
            <a:endParaRPr lang="en-US" sz="1600" b="1" dirty="0">
              <a:solidFill>
                <a:schemeClr val="tx2"/>
              </a:solidFill>
              <a:effectLst>
                <a:outerShdw blurRad="38100" dist="38100" dir="2700000" algn="tl">
                  <a:srgbClr val="C0C0C0"/>
                </a:outerShdw>
              </a:effectLst>
            </a:endParaRPr>
          </a:p>
          <a:p>
            <a:pPr>
              <a:lnSpc>
                <a:spcPct val="80000"/>
              </a:lnSpc>
              <a:spcBef>
                <a:spcPct val="0"/>
              </a:spcBef>
              <a:buFontTx/>
              <a:buChar char="•"/>
            </a:pPr>
            <a:r>
              <a:rPr lang="en-US" sz="1600" b="1" dirty="0">
                <a:solidFill>
                  <a:schemeClr val="tx2"/>
                </a:solidFill>
                <a:effectLst>
                  <a:outerShdw blurRad="38100" dist="38100" dir="2700000" algn="tl">
                    <a:srgbClr val="C0C0C0"/>
                  </a:outerShdw>
                </a:effectLst>
              </a:rPr>
              <a:t>                                     </a:t>
            </a:r>
            <a:r>
              <a:rPr lang="en-US" sz="1600" dirty="0">
                <a:solidFill>
                  <a:schemeClr val="tx2"/>
                </a:solidFill>
                <a:effectLst>
                  <a:outerShdw blurRad="38100" dist="38100" dir="2700000" algn="tl">
                    <a:srgbClr val="C0C0C0"/>
                  </a:outerShdw>
                </a:effectLst>
              </a:rPr>
              <a:t>High, Total score alpha coefficients  .93 -.97 depending on group</a:t>
            </a:r>
          </a:p>
          <a:p>
            <a:pPr>
              <a:lnSpc>
                <a:spcPct val="80000"/>
              </a:lnSpc>
              <a:spcBef>
                <a:spcPct val="0"/>
              </a:spcBef>
              <a:buFontTx/>
              <a:buChar char="•"/>
            </a:pPr>
            <a:r>
              <a:rPr lang="en-US" sz="1600" dirty="0">
                <a:solidFill>
                  <a:schemeClr val="tx2"/>
                </a:solidFill>
                <a:effectLst>
                  <a:outerShdw blurRad="38100" dist="38100" dir="2700000" algn="tl">
                    <a:srgbClr val="C0C0C0"/>
                  </a:outerShdw>
                </a:effectLst>
              </a:rPr>
              <a:t>                                                                           </a:t>
            </a:r>
          </a:p>
          <a:p>
            <a:pPr>
              <a:lnSpc>
                <a:spcPct val="80000"/>
              </a:lnSpc>
              <a:spcBef>
                <a:spcPct val="0"/>
              </a:spcBef>
              <a:buFontTx/>
              <a:buChar char="•"/>
            </a:pPr>
            <a:endParaRPr lang="en-US" sz="1600" b="1" dirty="0">
              <a:solidFill>
                <a:schemeClr val="tx2"/>
              </a:solidFill>
              <a:effectLst>
                <a:outerShdw blurRad="38100" dist="38100" dir="2700000" algn="tl">
                  <a:srgbClr val="C0C0C0"/>
                </a:outerShdw>
              </a:effectLst>
            </a:endParaRPr>
          </a:p>
          <a:p>
            <a:pPr>
              <a:lnSpc>
                <a:spcPct val="80000"/>
              </a:lnSpc>
              <a:spcBef>
                <a:spcPct val="0"/>
              </a:spcBef>
              <a:buFontTx/>
              <a:buChar char="•"/>
            </a:pPr>
            <a:r>
              <a:rPr lang="en-US" sz="1600" b="1" dirty="0">
                <a:solidFill>
                  <a:schemeClr val="tx2"/>
                </a:solidFill>
                <a:effectLst>
                  <a:outerShdw blurRad="38100" dist="38100" dir="2700000" algn="tl">
                    <a:srgbClr val="C0C0C0"/>
                  </a:outerShdw>
                </a:effectLst>
              </a:rPr>
              <a:t>                                       </a:t>
            </a:r>
            <a:r>
              <a:rPr lang="en-US" sz="1600" dirty="0">
                <a:solidFill>
                  <a:schemeClr val="tx2"/>
                </a:solidFill>
                <a:effectLst>
                  <a:outerShdw blurRad="38100" dist="38100" dir="2700000" algn="tl">
                    <a:srgbClr val="C0C0C0"/>
                  </a:outerShdw>
                </a:effectLst>
              </a:rPr>
              <a:t>N/A as self report</a:t>
            </a:r>
            <a:endParaRPr lang="en-US" sz="1600" b="1" dirty="0">
              <a:solidFill>
                <a:schemeClr val="tx2"/>
              </a:solidFill>
              <a:effectLst>
                <a:outerShdw blurRad="38100" dist="38100" dir="2700000" algn="tl">
                  <a:srgbClr val="C0C0C0"/>
                </a:outerShdw>
              </a:effectLst>
            </a:endParaRPr>
          </a:p>
          <a:p>
            <a:pPr>
              <a:lnSpc>
                <a:spcPct val="80000"/>
              </a:lnSpc>
              <a:spcBef>
                <a:spcPct val="0"/>
              </a:spcBef>
              <a:buFontTx/>
              <a:buChar char="•"/>
            </a:pPr>
            <a:endParaRPr lang="en-US" sz="1600" b="1" dirty="0">
              <a:solidFill>
                <a:schemeClr val="tx2"/>
              </a:solidFill>
              <a:effectLst>
                <a:outerShdw blurRad="38100" dist="38100" dir="2700000" algn="tl">
                  <a:srgbClr val="C0C0C0"/>
                </a:outerShdw>
              </a:effectLst>
            </a:endParaRPr>
          </a:p>
          <a:p>
            <a:pPr>
              <a:lnSpc>
                <a:spcPct val="80000"/>
              </a:lnSpc>
              <a:spcBef>
                <a:spcPct val="0"/>
              </a:spcBef>
              <a:buFontTx/>
              <a:buChar char="•"/>
            </a:pPr>
            <a:r>
              <a:rPr lang="en-US" sz="1600" b="1" dirty="0">
                <a:solidFill>
                  <a:schemeClr val="tx2"/>
                </a:solidFill>
                <a:effectLst>
                  <a:outerShdw blurRad="38100" dist="38100" dir="2700000" algn="tl">
                    <a:srgbClr val="C0C0C0"/>
                  </a:outerShdw>
                </a:effectLst>
              </a:rPr>
              <a:t>                     </a:t>
            </a:r>
            <a:r>
              <a:rPr lang="en-US" sz="1600" dirty="0">
                <a:solidFill>
                  <a:schemeClr val="tx2"/>
                </a:solidFill>
                <a:effectLst>
                  <a:outerShdw blurRad="38100" dist="38100" dir="2700000" algn="tl">
                    <a:srgbClr val="C0C0C0"/>
                  </a:outerShdw>
                </a:effectLst>
              </a:rPr>
              <a:t>.72 over 4 weeks which is moderately good for state vs. trait data.</a:t>
            </a:r>
          </a:p>
          <a:p>
            <a:pPr>
              <a:lnSpc>
                <a:spcPct val="80000"/>
              </a:lnSpc>
              <a:spcBef>
                <a:spcPct val="0"/>
              </a:spcBef>
              <a:buFontTx/>
              <a:buChar char="•"/>
            </a:pPr>
            <a:endParaRPr lang="en-US" sz="1600" b="1" dirty="0">
              <a:solidFill>
                <a:schemeClr val="tx2"/>
              </a:solidFill>
              <a:effectLst>
                <a:outerShdw blurRad="38100" dist="38100" dir="2700000" algn="tl">
                  <a:srgbClr val="C0C0C0"/>
                </a:outerShdw>
              </a:effectLst>
            </a:endParaRPr>
          </a:p>
          <a:p>
            <a:pPr>
              <a:lnSpc>
                <a:spcPct val="80000"/>
              </a:lnSpc>
              <a:spcBef>
                <a:spcPct val="0"/>
              </a:spcBef>
              <a:buFontTx/>
              <a:buChar char="•"/>
            </a:pPr>
            <a:r>
              <a:rPr lang="en-US" sz="1600" b="1" dirty="0">
                <a:solidFill>
                  <a:schemeClr val="tx2"/>
                </a:solidFill>
                <a:effectLst>
                  <a:outerShdw blurRad="38100" dist="38100" dir="2700000" algn="tl">
                    <a:srgbClr val="C0C0C0"/>
                  </a:outerShdw>
                </a:effectLst>
              </a:rPr>
              <a:t>                                                                 </a:t>
            </a:r>
            <a:r>
              <a:rPr lang="en-US" sz="1600" dirty="0">
                <a:solidFill>
                  <a:schemeClr val="tx2"/>
                </a:solidFill>
                <a:effectLst>
                  <a:outerShdw blurRad="38100" dist="38100" dir="2700000" algn="tl">
                    <a:srgbClr val="C0C0C0"/>
                  </a:outerShdw>
                </a:effectLst>
              </a:rPr>
              <a:t>demonstrated mod correlations with Beck 	Depression Inventory, Children’s Depression Inventory, &amp; Reynolds Adolescent 	Depression Scale</a:t>
            </a:r>
          </a:p>
          <a:p>
            <a:pPr>
              <a:lnSpc>
                <a:spcPct val="80000"/>
              </a:lnSpc>
              <a:spcBef>
                <a:spcPct val="0"/>
              </a:spcBef>
              <a:buFontTx/>
              <a:buChar char="•"/>
            </a:pPr>
            <a:endParaRPr lang="en-US" sz="1600" b="1" dirty="0">
              <a:solidFill>
                <a:schemeClr val="tx2"/>
              </a:solidFill>
              <a:effectLst>
                <a:outerShdw blurRad="38100" dist="38100" dir="2700000" algn="tl">
                  <a:srgbClr val="C0C0C0"/>
                </a:outerShdw>
              </a:effectLst>
            </a:endParaRPr>
          </a:p>
          <a:p>
            <a:pPr>
              <a:lnSpc>
                <a:spcPct val="80000"/>
              </a:lnSpc>
              <a:spcBef>
                <a:spcPct val="0"/>
              </a:spcBef>
              <a:buFontTx/>
              <a:buChar char="•"/>
            </a:pPr>
            <a:r>
              <a:rPr lang="en-US" sz="1600" b="1" dirty="0">
                <a:solidFill>
                  <a:schemeClr val="tx2"/>
                </a:solidFill>
                <a:effectLst>
                  <a:outerShdw blurRad="38100" dist="38100" dir="2700000" algn="tl">
                    <a:srgbClr val="C0C0C0"/>
                  </a:outerShdw>
                </a:effectLst>
              </a:rPr>
              <a:t>                                             </a:t>
            </a:r>
            <a:r>
              <a:rPr lang="en-US" sz="1600" dirty="0">
                <a:solidFill>
                  <a:schemeClr val="tx2"/>
                </a:solidFill>
                <a:effectLst>
                  <a:outerShdw blurRad="38100" dist="38100" dir="2700000" algn="tl">
                    <a:srgbClr val="C0C0C0"/>
                  </a:outerShdw>
                </a:effectLst>
              </a:rPr>
              <a:t>congruence with specified suicidal cognitions .7 to .9 </a:t>
            </a:r>
          </a:p>
          <a:p>
            <a:pPr>
              <a:lnSpc>
                <a:spcPct val="80000"/>
              </a:lnSpc>
              <a:spcBef>
                <a:spcPct val="0"/>
              </a:spcBef>
              <a:buFontTx/>
              <a:buChar char="•"/>
            </a:pPr>
            <a:endParaRPr lang="en-US" sz="1600" dirty="0">
              <a:solidFill>
                <a:schemeClr val="tx2"/>
              </a:solidFill>
              <a:effectLst>
                <a:outerShdw blurRad="38100" dist="38100" dir="2700000" algn="tl">
                  <a:srgbClr val="C0C0C0"/>
                </a:outerShdw>
              </a:effectLst>
            </a:endParaRPr>
          </a:p>
          <a:p>
            <a:pPr>
              <a:lnSpc>
                <a:spcPct val="80000"/>
              </a:lnSpc>
              <a:spcBef>
                <a:spcPct val="0"/>
              </a:spcBef>
              <a:buFontTx/>
              <a:buNone/>
            </a:pPr>
            <a:endParaRPr lang="en-US" sz="1600" dirty="0">
              <a:solidFill>
                <a:schemeClr val="tx2"/>
              </a:solidFill>
              <a:effectLst>
                <a:outerShdw blurRad="38100" dist="38100" dir="2700000" algn="tl">
                  <a:srgbClr val="C0C0C0"/>
                </a:outerShdw>
              </a:effectLst>
            </a:endParaRPr>
          </a:p>
          <a:p>
            <a:pPr>
              <a:lnSpc>
                <a:spcPct val="80000"/>
              </a:lnSpc>
              <a:buFontTx/>
              <a:buChar char="•"/>
            </a:pPr>
            <a:r>
              <a:rPr lang="en-US" sz="1600" b="1" dirty="0">
                <a:solidFill>
                  <a:schemeClr val="tx2"/>
                </a:solidFill>
                <a:effectLst>
                  <a:outerShdw blurRad="38100" dist="38100" dir="2700000" algn="tl">
                    <a:srgbClr val="C0C0C0"/>
                  </a:outerShdw>
                </a:effectLst>
              </a:rPr>
              <a:t>                                              </a:t>
            </a:r>
            <a:r>
              <a:rPr lang="en-US" sz="1600" dirty="0">
                <a:solidFill>
                  <a:schemeClr val="tx2"/>
                </a:solidFill>
                <a:effectLst>
                  <a:outerShdw blurRad="38100" dist="38100" dir="2700000" algn="tl">
                    <a:srgbClr val="C0C0C0"/>
                  </a:outerShdw>
                </a:effectLst>
              </a:rPr>
              <a:t>  school psychologist, guidance counselor, clinical social worker.</a:t>
            </a:r>
          </a:p>
          <a:p>
            <a:pPr>
              <a:lnSpc>
                <a:spcPct val="80000"/>
              </a:lnSpc>
              <a:buFontTx/>
              <a:buChar char="•"/>
            </a:pPr>
            <a:endParaRPr lang="en-US" sz="1600" b="1" dirty="0">
              <a:solidFill>
                <a:schemeClr val="tx2"/>
              </a:solidFill>
              <a:effectLst>
                <a:outerShdw blurRad="38100" dist="38100" dir="2700000" algn="tl">
                  <a:srgbClr val="C0C0C0"/>
                </a:outerShdw>
              </a:effectLst>
            </a:endParaRPr>
          </a:p>
          <a:p>
            <a:pPr>
              <a:lnSpc>
                <a:spcPct val="80000"/>
              </a:lnSpc>
              <a:buFontTx/>
              <a:buChar char="•"/>
            </a:pPr>
            <a:r>
              <a:rPr lang="en-US" sz="1600" b="1" dirty="0">
                <a:solidFill>
                  <a:schemeClr val="tx2"/>
                </a:solidFill>
                <a:effectLst>
                  <a:outerShdw blurRad="38100" dist="38100" dir="2700000" algn="tl">
                    <a:srgbClr val="C0C0C0"/>
                  </a:outerShdw>
                </a:effectLst>
              </a:rPr>
              <a:t>                            </a:t>
            </a:r>
            <a:r>
              <a:rPr lang="en-US" sz="1600" dirty="0">
                <a:solidFill>
                  <a:schemeClr val="tx2"/>
                </a:solidFill>
                <a:effectLst>
                  <a:outerShdw blurRad="38100" dist="38100" dir="2700000" algn="tl">
                    <a:srgbClr val="C0C0C0"/>
                  </a:outerShdw>
                </a:effectLst>
              </a:rPr>
              <a:t> (20 minutes) Rating form, Professional manual.</a:t>
            </a:r>
            <a:endParaRPr lang="en-US" sz="1400" dirty="0">
              <a:solidFill>
                <a:schemeClr val="tx2"/>
              </a:solidFill>
              <a:effectLst>
                <a:outerShdw blurRad="38100" dist="38100" dir="2700000" algn="tl">
                  <a:srgbClr val="C0C0C0"/>
                </a:outerShdw>
              </a:effectLst>
            </a:endParaRPr>
          </a:p>
        </p:txBody>
      </p:sp>
      <p:sp>
        <p:nvSpPr>
          <p:cNvPr id="405509" name="Rectangle 5"/>
          <p:cNvSpPr>
            <a:spLocks noChangeArrowheads="1"/>
          </p:cNvSpPr>
          <p:nvPr/>
        </p:nvSpPr>
        <p:spPr bwMode="auto">
          <a:xfrm>
            <a:off x="0" y="1828800"/>
            <a:ext cx="4419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buClr>
                <a:schemeClr val="accent2"/>
              </a:buClr>
            </a:pPr>
            <a:r>
              <a:rPr kumimoji="1" lang="en-US" sz="1600" b="1" baseline="0" dirty="0">
                <a:solidFill>
                  <a:srgbClr val="0000FF"/>
                </a:solidFill>
                <a:effectLst>
                  <a:outerShdw blurRad="38100" dist="38100" dir="2700000" algn="tl">
                    <a:srgbClr val="C0C0C0"/>
                  </a:outerShdw>
                </a:effectLst>
              </a:rPr>
              <a:t>Format:</a:t>
            </a:r>
          </a:p>
          <a:p>
            <a:pPr marL="342900" indent="-342900">
              <a:lnSpc>
                <a:spcPct val="80000"/>
              </a:lnSpc>
              <a:buClr>
                <a:schemeClr val="accent2"/>
              </a:buClr>
            </a:pPr>
            <a:endParaRPr kumimoji="1" lang="en-US" sz="1600" b="1" baseline="0" dirty="0">
              <a:solidFill>
                <a:schemeClr val="tx1"/>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dirty="0">
                <a:solidFill>
                  <a:srgbClr val="0000FF"/>
                </a:solidFill>
                <a:effectLst>
                  <a:outerShdw blurRad="38100" dist="38100" dir="2700000" algn="tl">
                    <a:srgbClr val="C0C0C0"/>
                  </a:outerShdw>
                </a:effectLst>
              </a:rPr>
              <a:t>Standardization:</a:t>
            </a:r>
            <a:endParaRPr kumimoji="1" lang="en-US" sz="1600" b="1" baseline="0" dirty="0">
              <a:solidFill>
                <a:schemeClr val="tx2"/>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dirty="0">
              <a:solidFill>
                <a:srgbClr val="0000FF"/>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dirty="0">
              <a:solidFill>
                <a:srgbClr val="0000FF"/>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dirty="0">
                <a:solidFill>
                  <a:srgbClr val="0000FF"/>
                </a:solidFill>
                <a:effectLst>
                  <a:outerShdw blurRad="38100" dist="38100" dir="2700000" algn="tl">
                    <a:srgbClr val="C0C0C0"/>
                  </a:outerShdw>
                </a:effectLst>
              </a:rPr>
              <a:t>Internal consistency:</a:t>
            </a:r>
            <a:endParaRPr kumimoji="1" lang="en-US" sz="1600" b="1" baseline="0" dirty="0">
              <a:solidFill>
                <a:schemeClr val="tx1"/>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dirty="0">
              <a:solidFill>
                <a:srgbClr val="0000FF"/>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dirty="0">
              <a:solidFill>
                <a:srgbClr val="0000FF"/>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dirty="0">
                <a:solidFill>
                  <a:srgbClr val="0000FF"/>
                </a:solidFill>
                <a:effectLst>
                  <a:outerShdw blurRad="38100" dist="38100" dir="2700000" algn="tl">
                    <a:srgbClr val="C0C0C0"/>
                  </a:outerShdw>
                </a:effectLst>
              </a:rPr>
              <a:t>Inter-rater reliability:</a:t>
            </a:r>
            <a:endParaRPr kumimoji="1" lang="en-US" sz="1600" b="1" baseline="0" dirty="0">
              <a:solidFill>
                <a:schemeClr val="tx1"/>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dirty="0">
              <a:solidFill>
                <a:schemeClr val="tx1"/>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dirty="0">
                <a:solidFill>
                  <a:srgbClr val="0000FF"/>
                </a:solidFill>
                <a:effectLst>
                  <a:outerShdw blurRad="38100" dist="38100" dir="2700000" algn="tl">
                    <a:srgbClr val="C0C0C0"/>
                  </a:outerShdw>
                </a:effectLst>
              </a:rPr>
              <a:t>Test-retest:</a:t>
            </a:r>
            <a:r>
              <a:rPr kumimoji="1" lang="en-US" sz="1600" b="1" baseline="0" dirty="0">
                <a:solidFill>
                  <a:schemeClr val="tx1"/>
                </a:solidFill>
                <a:effectLst>
                  <a:outerShdw blurRad="38100" dist="38100" dir="2700000" algn="tl">
                    <a:srgbClr val="C0C0C0"/>
                  </a:outerShdw>
                </a:effectLst>
              </a:rPr>
              <a:t> </a:t>
            </a:r>
          </a:p>
          <a:p>
            <a:pPr marL="342900" indent="-342900">
              <a:lnSpc>
                <a:spcPct val="80000"/>
              </a:lnSpc>
              <a:buClr>
                <a:schemeClr val="accent2"/>
              </a:buClr>
            </a:pPr>
            <a:endParaRPr kumimoji="1" lang="en-US" sz="1600" b="1" baseline="0" dirty="0">
              <a:solidFill>
                <a:srgbClr val="0000FF"/>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dirty="0">
                <a:solidFill>
                  <a:srgbClr val="0000FF"/>
                </a:solidFill>
                <a:effectLst>
                  <a:outerShdw blurRad="38100" dist="38100" dir="2700000" algn="tl">
                    <a:srgbClr val="C0C0C0"/>
                  </a:outerShdw>
                </a:effectLst>
              </a:rPr>
              <a:t>Convergent and discriminant validity:</a:t>
            </a:r>
            <a:endParaRPr kumimoji="1" lang="en-US" sz="1600" b="1" baseline="0" dirty="0">
              <a:solidFill>
                <a:schemeClr val="tx1"/>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dirty="0">
              <a:solidFill>
                <a:srgbClr val="0000FF"/>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dirty="0">
              <a:solidFill>
                <a:srgbClr val="0000FF"/>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dirty="0">
              <a:solidFill>
                <a:srgbClr val="0000FF"/>
              </a:solidFill>
              <a:effectLst>
                <a:outerShdw blurRad="38100" dist="38100" dir="2700000" algn="tl">
                  <a:srgbClr val="C0C0C0"/>
                </a:outerShdw>
              </a:effectLst>
            </a:endParaRPr>
          </a:p>
          <a:p>
            <a:pPr marL="342900" indent="-342900">
              <a:lnSpc>
                <a:spcPct val="80000"/>
              </a:lnSpc>
              <a:buClr>
                <a:schemeClr val="accent2"/>
              </a:buClr>
            </a:pPr>
            <a:r>
              <a:rPr kumimoji="1" lang="en-US" sz="1600" b="1" baseline="0" dirty="0">
                <a:solidFill>
                  <a:srgbClr val="0000FF"/>
                </a:solidFill>
                <a:effectLst>
                  <a:outerShdw blurRad="38100" dist="38100" dir="2700000" algn="tl">
                    <a:srgbClr val="C0C0C0"/>
                  </a:outerShdw>
                </a:effectLst>
              </a:rPr>
              <a:t>Criterion-related validity:</a:t>
            </a:r>
            <a:endParaRPr kumimoji="1" lang="en-US" sz="1600" b="1" baseline="0" dirty="0">
              <a:solidFill>
                <a:schemeClr val="tx1"/>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dirty="0">
              <a:solidFill>
                <a:schemeClr val="tx1"/>
              </a:solidFill>
              <a:effectLst>
                <a:outerShdw blurRad="38100" dist="38100" dir="2700000" algn="tl">
                  <a:srgbClr val="C0C0C0"/>
                </a:outerShdw>
              </a:effectLst>
            </a:endParaRPr>
          </a:p>
          <a:p>
            <a:pPr marL="342900" indent="-342900">
              <a:lnSpc>
                <a:spcPct val="80000"/>
              </a:lnSpc>
              <a:buClr>
                <a:schemeClr val="accent2"/>
              </a:buClr>
            </a:pPr>
            <a:endParaRPr kumimoji="1" lang="en-US" sz="1600" b="1" baseline="0" dirty="0">
              <a:solidFill>
                <a:srgbClr val="0000FF"/>
              </a:solidFill>
              <a:effectLst>
                <a:outerShdw blurRad="38100" dist="38100" dir="2700000" algn="tl">
                  <a:srgbClr val="C0C0C0"/>
                </a:outerShdw>
              </a:effectLst>
            </a:endParaRPr>
          </a:p>
          <a:p>
            <a:pPr marL="342900" indent="-342900">
              <a:lnSpc>
                <a:spcPct val="80000"/>
              </a:lnSpc>
              <a:spcBef>
                <a:spcPct val="20000"/>
              </a:spcBef>
              <a:buClr>
                <a:schemeClr val="accent2"/>
              </a:buClr>
            </a:pPr>
            <a:r>
              <a:rPr kumimoji="1" lang="en-US" sz="1600" b="1" baseline="0" dirty="0">
                <a:solidFill>
                  <a:srgbClr val="0000FF"/>
                </a:solidFill>
                <a:effectLst>
                  <a:outerShdw blurRad="38100" dist="38100" dir="2700000" algn="tl">
                    <a:srgbClr val="C0C0C0"/>
                  </a:outerShdw>
                </a:effectLst>
              </a:rPr>
              <a:t>Professional Requirements:</a:t>
            </a:r>
            <a:r>
              <a:rPr kumimoji="1" lang="en-US" sz="1600" b="1" baseline="0" dirty="0">
                <a:solidFill>
                  <a:schemeClr val="tx1"/>
                </a:solidFill>
                <a:effectLst>
                  <a:outerShdw blurRad="38100" dist="38100" dir="2700000" algn="tl">
                    <a:srgbClr val="C0C0C0"/>
                  </a:outerShdw>
                </a:effectLst>
              </a:rPr>
              <a:t> </a:t>
            </a:r>
          </a:p>
          <a:p>
            <a:pPr marL="342900" indent="-342900">
              <a:lnSpc>
                <a:spcPct val="80000"/>
              </a:lnSpc>
              <a:spcBef>
                <a:spcPct val="20000"/>
              </a:spcBef>
              <a:buClr>
                <a:schemeClr val="accent2"/>
              </a:buClr>
            </a:pPr>
            <a:endParaRPr kumimoji="1" lang="en-US" sz="1600" b="1" baseline="0" dirty="0">
              <a:solidFill>
                <a:schemeClr val="tx1"/>
              </a:solidFill>
              <a:effectLst>
                <a:outerShdw blurRad="38100" dist="38100" dir="2700000" algn="tl">
                  <a:srgbClr val="C0C0C0"/>
                </a:outerShdw>
              </a:effectLst>
            </a:endParaRPr>
          </a:p>
          <a:p>
            <a:pPr marL="342900" indent="-342900">
              <a:lnSpc>
                <a:spcPct val="80000"/>
              </a:lnSpc>
              <a:spcBef>
                <a:spcPct val="20000"/>
              </a:spcBef>
              <a:buClr>
                <a:schemeClr val="accent2"/>
              </a:buClr>
            </a:pPr>
            <a:r>
              <a:rPr kumimoji="1" lang="en-US" sz="1600" b="1" baseline="0" dirty="0">
                <a:solidFill>
                  <a:srgbClr val="0000FF"/>
                </a:solidFill>
                <a:effectLst>
                  <a:outerShdw blurRad="38100" dist="38100" dir="2700000" algn="tl">
                    <a:srgbClr val="C0C0C0"/>
                  </a:outerShdw>
                </a:effectLst>
              </a:rPr>
              <a:t>Test materials:</a:t>
            </a:r>
            <a:r>
              <a:rPr kumimoji="1" lang="en-US" sz="1600" b="1" baseline="0" dirty="0">
                <a:solidFill>
                  <a:schemeClr val="tx1"/>
                </a:solidFill>
                <a:effectLst>
                  <a:outerShdw blurRad="38100" dist="38100" dir="2700000" algn="tl">
                    <a:srgbClr val="C0C0C0"/>
                  </a:outerShdw>
                </a:effectLst>
              </a:rPr>
              <a:t> </a:t>
            </a:r>
            <a:endParaRPr kumimoji="1" lang="en-US" sz="1400" b="1" baseline="0" dirty="0">
              <a:solidFill>
                <a:schemeClr val="tx1"/>
              </a:solidFill>
              <a:effectLst/>
            </a:endParaRPr>
          </a:p>
        </p:txBody>
      </p:sp>
      <p:sp>
        <p:nvSpPr>
          <p:cNvPr id="405510" name="_s1028"/>
          <p:cNvSpPr>
            <a:spLocks noChangeArrowheads="1" noTextEdit="1"/>
          </p:cNvSpPr>
          <p:nvPr/>
        </p:nvSpPr>
        <p:spPr bwMode="auto">
          <a:xfrm>
            <a:off x="8372475" y="3048000"/>
            <a:ext cx="1543050" cy="1546225"/>
          </a:xfrm>
          <a:prstGeom prst="ellipse">
            <a:avLst/>
          </a:prstGeom>
          <a:solidFill>
            <a:schemeClr val="accent1">
              <a:alpha val="50000"/>
            </a:schemeClr>
          </a:solidFill>
          <a:ln w="4699">
            <a:solidFill>
              <a:srgbClr val="FF6600"/>
            </a:solidFill>
            <a:round/>
            <a:headEnd/>
            <a:tailEnd/>
          </a:ln>
        </p:spPr>
        <p:txBody>
          <a:bodyPr anchor="ctr"/>
          <a:lstStyle/>
          <a:p>
            <a:endParaRPr lang="en-US"/>
          </a:p>
        </p:txBody>
      </p:sp>
      <p:sp>
        <p:nvSpPr>
          <p:cNvPr id="8" name="Text Box 7"/>
          <p:cNvSpPr txBox="1">
            <a:spLocks noChangeArrowheads="1"/>
          </p:cNvSpPr>
          <p:nvPr/>
        </p:nvSpPr>
        <p:spPr bwMode="auto">
          <a:xfrm>
            <a:off x="277813" y="6613525"/>
            <a:ext cx="8866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dirty="0">
                <a:solidFill>
                  <a:srgbClr val="CC6600"/>
                </a:solidFill>
                <a:effectLst>
                  <a:outerShdw blurRad="38100" dist="38100" dir="2700000" algn="tl">
                    <a:srgbClr val="C0C0C0"/>
                  </a:outerShdw>
                </a:effectLst>
              </a:rPr>
              <a:t>Reynolds, W. (1987). Suicidal Ideation Questionnaire. Psychological Assessment Resources, LLC, Lutz, FL.                                     </a:t>
            </a:r>
            <a:r>
              <a:rPr lang="en-US" sz="1000" baseline="0" dirty="0" err="1">
                <a:solidFill>
                  <a:srgbClr val="CC6600"/>
                </a:solidFill>
                <a:effectLst>
                  <a:outerShdw blurRad="38100" dist="38100" dir="2700000" algn="tl">
                    <a:srgbClr val="C0C0C0"/>
                  </a:outerShdw>
                </a:effectLst>
              </a:rPr>
              <a:t>SIQ</a:t>
            </a:r>
            <a:endParaRPr lang="en-US" sz="1000" baseline="0" dirty="0">
              <a:solidFill>
                <a:srgbClr val="CC6600"/>
              </a:solidFill>
              <a:effectLst>
                <a:outerShdw blurRad="38100" dist="38100" dir="2700000" algn="tl">
                  <a:srgbClr val="C0C0C0"/>
                </a:outerShdw>
              </a:effectLst>
            </a:endParaRPr>
          </a:p>
        </p:txBody>
      </p:sp>
    </p:spTree>
    <p:extLst>
      <p:ext uri="{BB962C8B-B14F-4D97-AF65-F5344CB8AC3E}">
        <p14:creationId xmlns:p14="http://schemas.microsoft.com/office/powerpoint/2010/main" val="2299421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05506"/>
                                        </p:tgtEl>
                                        <p:attrNameLst>
                                          <p:attrName>style.visibility</p:attrName>
                                        </p:attrNameLst>
                                      </p:cBhvr>
                                      <p:to>
                                        <p:strVal val="visible"/>
                                      </p:to>
                                    </p:set>
                                    <p:animEffect transition="in" filter="dissolve">
                                      <p:cBhvr>
                                        <p:cTn id="7" dur="500"/>
                                        <p:tgtEl>
                                          <p:spTgt spid="40550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5509">
                                            <p:txEl>
                                              <p:pRg st="0" end="0"/>
                                            </p:txEl>
                                          </p:spTgt>
                                        </p:tgtEl>
                                        <p:attrNameLst>
                                          <p:attrName>style.visibility</p:attrName>
                                        </p:attrNameLst>
                                      </p:cBhvr>
                                      <p:to>
                                        <p:strVal val="visible"/>
                                      </p:to>
                                    </p:set>
                                    <p:animEffect transition="in" filter="dissolve">
                                      <p:cBhvr>
                                        <p:cTn id="11" dur="300"/>
                                        <p:tgtEl>
                                          <p:spTgt spid="405509">
                                            <p:txEl>
                                              <p:pRg st="0" end="0"/>
                                            </p:txEl>
                                          </p:spTgt>
                                        </p:tgtEl>
                                      </p:cBhvr>
                                    </p:animEffect>
                                  </p:childTnLst>
                                </p:cTn>
                              </p:par>
                            </p:childTnLst>
                          </p:cTn>
                        </p:par>
                        <p:par>
                          <p:cTn id="12" fill="hold" nodeType="afterGroup">
                            <p:stCondLst>
                              <p:cond delay="800"/>
                            </p:stCondLst>
                            <p:childTnLst>
                              <p:par>
                                <p:cTn id="13" presetID="9" presetClass="entr" presetSubtype="0" fill="hold" grpId="0" nodeType="afterEffect">
                                  <p:stCondLst>
                                    <p:cond delay="0"/>
                                  </p:stCondLst>
                                  <p:childTnLst>
                                    <p:set>
                                      <p:cBhvr>
                                        <p:cTn id="14" dur="1" fill="hold">
                                          <p:stCondLst>
                                            <p:cond delay="0"/>
                                          </p:stCondLst>
                                        </p:cTn>
                                        <p:tgtEl>
                                          <p:spTgt spid="405509">
                                            <p:txEl>
                                              <p:pRg st="2" end="2"/>
                                            </p:txEl>
                                          </p:spTgt>
                                        </p:tgtEl>
                                        <p:attrNameLst>
                                          <p:attrName>style.visibility</p:attrName>
                                        </p:attrNameLst>
                                      </p:cBhvr>
                                      <p:to>
                                        <p:strVal val="visible"/>
                                      </p:to>
                                    </p:set>
                                    <p:animEffect transition="in" filter="dissolve">
                                      <p:cBhvr>
                                        <p:cTn id="15" dur="300"/>
                                        <p:tgtEl>
                                          <p:spTgt spid="405509">
                                            <p:txEl>
                                              <p:pRg st="2" end="2"/>
                                            </p:txEl>
                                          </p:spTgt>
                                        </p:tgtEl>
                                      </p:cBhvr>
                                    </p:animEffect>
                                  </p:childTnLst>
                                </p:cTn>
                              </p:par>
                            </p:childTnLst>
                          </p:cTn>
                        </p:par>
                        <p:par>
                          <p:cTn id="16" fill="hold" nodeType="afterGroup">
                            <p:stCondLst>
                              <p:cond delay="1100"/>
                            </p:stCondLst>
                            <p:childTnLst>
                              <p:par>
                                <p:cTn id="17" presetID="9" presetClass="entr" presetSubtype="0" fill="hold" grpId="0" nodeType="afterEffect">
                                  <p:stCondLst>
                                    <p:cond delay="0"/>
                                  </p:stCondLst>
                                  <p:childTnLst>
                                    <p:set>
                                      <p:cBhvr>
                                        <p:cTn id="18" dur="1" fill="hold">
                                          <p:stCondLst>
                                            <p:cond delay="0"/>
                                          </p:stCondLst>
                                        </p:cTn>
                                        <p:tgtEl>
                                          <p:spTgt spid="405509">
                                            <p:txEl>
                                              <p:pRg st="5" end="5"/>
                                            </p:txEl>
                                          </p:spTgt>
                                        </p:tgtEl>
                                        <p:attrNameLst>
                                          <p:attrName>style.visibility</p:attrName>
                                        </p:attrNameLst>
                                      </p:cBhvr>
                                      <p:to>
                                        <p:strVal val="visible"/>
                                      </p:to>
                                    </p:set>
                                    <p:animEffect transition="in" filter="dissolve">
                                      <p:cBhvr>
                                        <p:cTn id="19" dur="300"/>
                                        <p:tgtEl>
                                          <p:spTgt spid="405509">
                                            <p:txEl>
                                              <p:pRg st="5" end="5"/>
                                            </p:txEl>
                                          </p:spTgt>
                                        </p:tgtEl>
                                      </p:cBhvr>
                                    </p:animEffect>
                                  </p:childTnLst>
                                </p:cTn>
                              </p:par>
                            </p:childTnLst>
                          </p:cTn>
                        </p:par>
                        <p:par>
                          <p:cTn id="20" fill="hold" nodeType="afterGroup">
                            <p:stCondLst>
                              <p:cond delay="1400"/>
                            </p:stCondLst>
                            <p:childTnLst>
                              <p:par>
                                <p:cTn id="21" presetID="9" presetClass="entr" presetSubtype="0" fill="hold" grpId="0" nodeType="afterEffect">
                                  <p:stCondLst>
                                    <p:cond delay="0"/>
                                  </p:stCondLst>
                                  <p:childTnLst>
                                    <p:set>
                                      <p:cBhvr>
                                        <p:cTn id="22" dur="1" fill="hold">
                                          <p:stCondLst>
                                            <p:cond delay="0"/>
                                          </p:stCondLst>
                                        </p:cTn>
                                        <p:tgtEl>
                                          <p:spTgt spid="405509">
                                            <p:txEl>
                                              <p:pRg st="8" end="8"/>
                                            </p:txEl>
                                          </p:spTgt>
                                        </p:tgtEl>
                                        <p:attrNameLst>
                                          <p:attrName>style.visibility</p:attrName>
                                        </p:attrNameLst>
                                      </p:cBhvr>
                                      <p:to>
                                        <p:strVal val="visible"/>
                                      </p:to>
                                    </p:set>
                                    <p:animEffect transition="in" filter="dissolve">
                                      <p:cBhvr>
                                        <p:cTn id="23" dur="300"/>
                                        <p:tgtEl>
                                          <p:spTgt spid="405509">
                                            <p:txEl>
                                              <p:pRg st="8" end="8"/>
                                            </p:txEl>
                                          </p:spTgt>
                                        </p:tgtEl>
                                      </p:cBhvr>
                                    </p:animEffect>
                                  </p:childTnLst>
                                </p:cTn>
                              </p:par>
                            </p:childTnLst>
                          </p:cTn>
                        </p:par>
                        <p:par>
                          <p:cTn id="24" fill="hold" nodeType="afterGroup">
                            <p:stCondLst>
                              <p:cond delay="1700"/>
                            </p:stCondLst>
                            <p:childTnLst>
                              <p:par>
                                <p:cTn id="25" presetID="9" presetClass="entr" presetSubtype="0" fill="hold" grpId="0" nodeType="afterEffect">
                                  <p:stCondLst>
                                    <p:cond delay="0"/>
                                  </p:stCondLst>
                                  <p:childTnLst>
                                    <p:set>
                                      <p:cBhvr>
                                        <p:cTn id="26" dur="1" fill="hold">
                                          <p:stCondLst>
                                            <p:cond delay="0"/>
                                          </p:stCondLst>
                                        </p:cTn>
                                        <p:tgtEl>
                                          <p:spTgt spid="405509">
                                            <p:txEl>
                                              <p:pRg st="10" end="10"/>
                                            </p:txEl>
                                          </p:spTgt>
                                        </p:tgtEl>
                                        <p:attrNameLst>
                                          <p:attrName>style.visibility</p:attrName>
                                        </p:attrNameLst>
                                      </p:cBhvr>
                                      <p:to>
                                        <p:strVal val="visible"/>
                                      </p:to>
                                    </p:set>
                                    <p:animEffect transition="in" filter="dissolve">
                                      <p:cBhvr>
                                        <p:cTn id="27" dur="300"/>
                                        <p:tgtEl>
                                          <p:spTgt spid="405509">
                                            <p:txEl>
                                              <p:pRg st="10" end="10"/>
                                            </p:txEl>
                                          </p:spTgt>
                                        </p:tgtEl>
                                      </p:cBhvr>
                                    </p:animEffect>
                                  </p:childTnLst>
                                </p:cTn>
                              </p:par>
                            </p:childTnLst>
                          </p:cTn>
                        </p:par>
                        <p:par>
                          <p:cTn id="28" fill="hold" nodeType="afterGroup">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405509">
                                            <p:txEl>
                                              <p:pRg st="12" end="12"/>
                                            </p:txEl>
                                          </p:spTgt>
                                        </p:tgtEl>
                                        <p:attrNameLst>
                                          <p:attrName>style.visibility</p:attrName>
                                        </p:attrNameLst>
                                      </p:cBhvr>
                                      <p:to>
                                        <p:strVal val="visible"/>
                                      </p:to>
                                    </p:set>
                                    <p:animEffect transition="in" filter="dissolve">
                                      <p:cBhvr>
                                        <p:cTn id="31" dur="300"/>
                                        <p:tgtEl>
                                          <p:spTgt spid="405509">
                                            <p:txEl>
                                              <p:pRg st="12" end="12"/>
                                            </p:txEl>
                                          </p:spTgt>
                                        </p:tgtEl>
                                      </p:cBhvr>
                                    </p:animEffect>
                                  </p:childTnLst>
                                </p:cTn>
                              </p:par>
                            </p:childTnLst>
                          </p:cTn>
                        </p:par>
                        <p:par>
                          <p:cTn id="32" fill="hold" nodeType="afterGroup">
                            <p:stCondLst>
                              <p:cond delay="2300"/>
                            </p:stCondLst>
                            <p:childTnLst>
                              <p:par>
                                <p:cTn id="33" presetID="9" presetClass="entr" presetSubtype="0" fill="hold" grpId="0" nodeType="afterEffect">
                                  <p:stCondLst>
                                    <p:cond delay="0"/>
                                  </p:stCondLst>
                                  <p:childTnLst>
                                    <p:set>
                                      <p:cBhvr>
                                        <p:cTn id="34" dur="1" fill="hold">
                                          <p:stCondLst>
                                            <p:cond delay="0"/>
                                          </p:stCondLst>
                                        </p:cTn>
                                        <p:tgtEl>
                                          <p:spTgt spid="405509">
                                            <p:txEl>
                                              <p:pRg st="16" end="16"/>
                                            </p:txEl>
                                          </p:spTgt>
                                        </p:tgtEl>
                                        <p:attrNameLst>
                                          <p:attrName>style.visibility</p:attrName>
                                        </p:attrNameLst>
                                      </p:cBhvr>
                                      <p:to>
                                        <p:strVal val="visible"/>
                                      </p:to>
                                    </p:set>
                                    <p:animEffect transition="in" filter="dissolve">
                                      <p:cBhvr>
                                        <p:cTn id="35" dur="300"/>
                                        <p:tgtEl>
                                          <p:spTgt spid="405509">
                                            <p:txEl>
                                              <p:pRg st="16" end="16"/>
                                            </p:txEl>
                                          </p:spTgt>
                                        </p:tgtEl>
                                      </p:cBhvr>
                                    </p:animEffect>
                                  </p:childTnLst>
                                </p:cTn>
                              </p:par>
                            </p:childTnLst>
                          </p:cTn>
                        </p:par>
                        <p:par>
                          <p:cTn id="36" fill="hold" nodeType="afterGroup">
                            <p:stCondLst>
                              <p:cond delay="2600"/>
                            </p:stCondLst>
                            <p:childTnLst>
                              <p:par>
                                <p:cTn id="37" presetID="9" presetClass="entr" presetSubtype="0" fill="hold" grpId="0" nodeType="afterEffect">
                                  <p:stCondLst>
                                    <p:cond delay="0"/>
                                  </p:stCondLst>
                                  <p:childTnLst>
                                    <p:set>
                                      <p:cBhvr>
                                        <p:cTn id="38" dur="1" fill="hold">
                                          <p:stCondLst>
                                            <p:cond delay="0"/>
                                          </p:stCondLst>
                                        </p:cTn>
                                        <p:tgtEl>
                                          <p:spTgt spid="405509">
                                            <p:txEl>
                                              <p:pRg st="19" end="19"/>
                                            </p:txEl>
                                          </p:spTgt>
                                        </p:tgtEl>
                                        <p:attrNameLst>
                                          <p:attrName>style.visibility</p:attrName>
                                        </p:attrNameLst>
                                      </p:cBhvr>
                                      <p:to>
                                        <p:strVal val="visible"/>
                                      </p:to>
                                    </p:set>
                                    <p:animEffect transition="in" filter="dissolve">
                                      <p:cBhvr>
                                        <p:cTn id="39" dur="300"/>
                                        <p:tgtEl>
                                          <p:spTgt spid="405509">
                                            <p:txEl>
                                              <p:pRg st="19" end="19"/>
                                            </p:txEl>
                                          </p:spTgt>
                                        </p:tgtEl>
                                      </p:cBhvr>
                                    </p:animEffect>
                                  </p:childTnLst>
                                </p:cTn>
                              </p:par>
                            </p:childTnLst>
                          </p:cTn>
                        </p:par>
                        <p:par>
                          <p:cTn id="40" fill="hold" nodeType="afterGroup">
                            <p:stCondLst>
                              <p:cond delay="2900"/>
                            </p:stCondLst>
                            <p:childTnLst>
                              <p:par>
                                <p:cTn id="41" presetID="9" presetClass="entr" presetSubtype="0" fill="hold" grpId="0" nodeType="afterEffect">
                                  <p:stCondLst>
                                    <p:cond delay="0"/>
                                  </p:stCondLst>
                                  <p:childTnLst>
                                    <p:set>
                                      <p:cBhvr>
                                        <p:cTn id="42" dur="1" fill="hold">
                                          <p:stCondLst>
                                            <p:cond delay="0"/>
                                          </p:stCondLst>
                                        </p:cTn>
                                        <p:tgtEl>
                                          <p:spTgt spid="405509">
                                            <p:txEl>
                                              <p:pRg st="21" end="21"/>
                                            </p:txEl>
                                          </p:spTgt>
                                        </p:tgtEl>
                                        <p:attrNameLst>
                                          <p:attrName>style.visibility</p:attrName>
                                        </p:attrNameLst>
                                      </p:cBhvr>
                                      <p:to>
                                        <p:strVal val="visible"/>
                                      </p:to>
                                    </p:set>
                                    <p:animEffect transition="in" filter="dissolve">
                                      <p:cBhvr>
                                        <p:cTn id="43" dur="300"/>
                                        <p:tgtEl>
                                          <p:spTgt spid="405509">
                                            <p:txEl>
                                              <p:pRg st="21" end="21"/>
                                            </p:txEl>
                                          </p:spTgt>
                                        </p:tgtEl>
                                      </p:cBhvr>
                                    </p:animEffect>
                                  </p:childTnLst>
                                </p:cTn>
                              </p:par>
                            </p:childTnLst>
                          </p:cTn>
                        </p:par>
                        <p:par>
                          <p:cTn id="44" fill="hold" nodeType="afterGroup">
                            <p:stCondLst>
                              <p:cond delay="3200"/>
                            </p:stCondLst>
                            <p:childTnLst>
                              <p:par>
                                <p:cTn id="45" presetID="9" presetClass="entr" presetSubtype="0" fill="hold" grpId="0" nodeType="afterEffect">
                                  <p:stCondLst>
                                    <p:cond delay="500"/>
                                  </p:stCondLst>
                                  <p:iterate type="wd">
                                    <p:tmPct val="3000"/>
                                  </p:iterate>
                                  <p:childTnLst>
                                    <p:set>
                                      <p:cBhvr>
                                        <p:cTn id="46" dur="1" fill="hold">
                                          <p:stCondLst>
                                            <p:cond delay="0"/>
                                          </p:stCondLst>
                                        </p:cTn>
                                        <p:tgtEl>
                                          <p:spTgt spid="405507">
                                            <p:txEl>
                                              <p:pRg st="0" end="0"/>
                                            </p:txEl>
                                          </p:spTgt>
                                        </p:tgtEl>
                                        <p:attrNameLst>
                                          <p:attrName>style.visibility</p:attrName>
                                        </p:attrNameLst>
                                      </p:cBhvr>
                                      <p:to>
                                        <p:strVal val="visible"/>
                                      </p:to>
                                    </p:set>
                                    <p:animEffect transition="in" filter="dissolve">
                                      <p:cBhvr>
                                        <p:cTn id="47" dur="500"/>
                                        <p:tgtEl>
                                          <p:spTgt spid="405507">
                                            <p:txEl>
                                              <p:pRg st="0" end="0"/>
                                            </p:txEl>
                                          </p:spTgt>
                                        </p:tgtEl>
                                      </p:cBhvr>
                                    </p:animEffect>
                                  </p:childTnLst>
                                </p:cTn>
                              </p:par>
                            </p:childTnLst>
                          </p:cTn>
                        </p:par>
                        <p:par>
                          <p:cTn id="48" fill="hold" nodeType="afterGroup">
                            <p:stCondLst>
                              <p:cond delay="4350"/>
                            </p:stCondLst>
                            <p:childTnLst>
                              <p:par>
                                <p:cTn id="49" presetID="9" presetClass="entr" presetSubtype="0" fill="hold" grpId="0" nodeType="afterEffect">
                                  <p:stCondLst>
                                    <p:cond delay="500"/>
                                  </p:stCondLst>
                                  <p:iterate type="wd">
                                    <p:tmPct val="3000"/>
                                  </p:iterate>
                                  <p:childTnLst>
                                    <p:set>
                                      <p:cBhvr>
                                        <p:cTn id="50" dur="1" fill="hold">
                                          <p:stCondLst>
                                            <p:cond delay="0"/>
                                          </p:stCondLst>
                                        </p:cTn>
                                        <p:tgtEl>
                                          <p:spTgt spid="405507">
                                            <p:txEl>
                                              <p:pRg st="2" end="2"/>
                                            </p:txEl>
                                          </p:spTgt>
                                        </p:tgtEl>
                                        <p:attrNameLst>
                                          <p:attrName>style.visibility</p:attrName>
                                        </p:attrNameLst>
                                      </p:cBhvr>
                                      <p:to>
                                        <p:strVal val="visible"/>
                                      </p:to>
                                    </p:set>
                                    <p:animEffect transition="in" filter="dissolve">
                                      <p:cBhvr>
                                        <p:cTn id="51" dur="500"/>
                                        <p:tgtEl>
                                          <p:spTgt spid="405507">
                                            <p:txEl>
                                              <p:pRg st="2" end="2"/>
                                            </p:txEl>
                                          </p:spTgt>
                                        </p:tgtEl>
                                      </p:cBhvr>
                                    </p:animEffect>
                                  </p:childTnLst>
                                </p:cTn>
                              </p:par>
                            </p:childTnLst>
                          </p:cTn>
                        </p:par>
                        <p:par>
                          <p:cTn id="52" fill="hold" nodeType="afterGroup">
                            <p:stCondLst>
                              <p:cond delay="5650"/>
                            </p:stCondLst>
                            <p:childTnLst>
                              <p:par>
                                <p:cTn id="53" presetID="9" presetClass="entr" presetSubtype="0" fill="hold" grpId="0" nodeType="afterEffect">
                                  <p:stCondLst>
                                    <p:cond delay="500"/>
                                  </p:stCondLst>
                                  <p:iterate type="wd">
                                    <p:tmPct val="3000"/>
                                  </p:iterate>
                                  <p:childTnLst>
                                    <p:set>
                                      <p:cBhvr>
                                        <p:cTn id="54" dur="1" fill="hold">
                                          <p:stCondLst>
                                            <p:cond delay="0"/>
                                          </p:stCondLst>
                                        </p:cTn>
                                        <p:tgtEl>
                                          <p:spTgt spid="405507">
                                            <p:txEl>
                                              <p:pRg st="4" end="4"/>
                                            </p:txEl>
                                          </p:spTgt>
                                        </p:tgtEl>
                                        <p:attrNameLst>
                                          <p:attrName>style.visibility</p:attrName>
                                        </p:attrNameLst>
                                      </p:cBhvr>
                                      <p:to>
                                        <p:strVal val="visible"/>
                                      </p:to>
                                    </p:set>
                                    <p:animEffect transition="in" filter="dissolve">
                                      <p:cBhvr>
                                        <p:cTn id="55" dur="500"/>
                                        <p:tgtEl>
                                          <p:spTgt spid="405507">
                                            <p:txEl>
                                              <p:pRg st="4" end="4"/>
                                            </p:txEl>
                                          </p:spTgt>
                                        </p:tgtEl>
                                      </p:cBhvr>
                                    </p:animEffect>
                                  </p:childTnLst>
                                </p:cTn>
                              </p:par>
                            </p:childTnLst>
                          </p:cTn>
                        </p:par>
                        <p:par>
                          <p:cTn id="56" fill="hold">
                            <p:stCondLst>
                              <p:cond delay="6845"/>
                            </p:stCondLst>
                            <p:childTnLst>
                              <p:par>
                                <p:cTn id="57" presetID="9" presetClass="entr" presetSubtype="0" fill="hold" grpId="0" nodeType="afterEffect">
                                  <p:stCondLst>
                                    <p:cond delay="500"/>
                                  </p:stCondLst>
                                  <p:iterate type="wd">
                                    <p:tmPct val="3000"/>
                                  </p:iterate>
                                  <p:childTnLst>
                                    <p:set>
                                      <p:cBhvr>
                                        <p:cTn id="58" dur="1" fill="hold">
                                          <p:stCondLst>
                                            <p:cond delay="0"/>
                                          </p:stCondLst>
                                        </p:cTn>
                                        <p:tgtEl>
                                          <p:spTgt spid="405507">
                                            <p:txEl>
                                              <p:pRg st="5" end="5"/>
                                            </p:txEl>
                                          </p:spTgt>
                                        </p:tgtEl>
                                        <p:attrNameLst>
                                          <p:attrName>style.visibility</p:attrName>
                                        </p:attrNameLst>
                                      </p:cBhvr>
                                      <p:to>
                                        <p:strVal val="visible"/>
                                      </p:to>
                                    </p:set>
                                    <p:animEffect transition="in" filter="dissolve">
                                      <p:cBhvr>
                                        <p:cTn id="59" dur="500"/>
                                        <p:tgtEl>
                                          <p:spTgt spid="405507">
                                            <p:txEl>
                                              <p:pRg st="5" end="5"/>
                                            </p:txEl>
                                          </p:spTgt>
                                        </p:tgtEl>
                                      </p:cBhvr>
                                    </p:animEffect>
                                  </p:childTnLst>
                                </p:cTn>
                              </p:par>
                            </p:childTnLst>
                          </p:cTn>
                        </p:par>
                        <p:par>
                          <p:cTn id="60" fill="hold" nodeType="afterGroup">
                            <p:stCondLst>
                              <p:cond delay="7845"/>
                            </p:stCondLst>
                            <p:childTnLst>
                              <p:par>
                                <p:cTn id="61" presetID="9" presetClass="entr" presetSubtype="0" fill="hold" grpId="0" nodeType="afterEffect">
                                  <p:stCondLst>
                                    <p:cond delay="500"/>
                                  </p:stCondLst>
                                  <p:iterate type="wd">
                                    <p:tmPct val="3000"/>
                                  </p:iterate>
                                  <p:childTnLst>
                                    <p:set>
                                      <p:cBhvr>
                                        <p:cTn id="62" dur="1" fill="hold">
                                          <p:stCondLst>
                                            <p:cond delay="0"/>
                                          </p:stCondLst>
                                        </p:cTn>
                                        <p:tgtEl>
                                          <p:spTgt spid="405507">
                                            <p:txEl>
                                              <p:pRg st="7" end="7"/>
                                            </p:txEl>
                                          </p:spTgt>
                                        </p:tgtEl>
                                        <p:attrNameLst>
                                          <p:attrName>style.visibility</p:attrName>
                                        </p:attrNameLst>
                                      </p:cBhvr>
                                      <p:to>
                                        <p:strVal val="visible"/>
                                      </p:to>
                                    </p:set>
                                    <p:animEffect transition="in" filter="dissolve">
                                      <p:cBhvr>
                                        <p:cTn id="63" dur="500"/>
                                        <p:tgtEl>
                                          <p:spTgt spid="405507">
                                            <p:txEl>
                                              <p:pRg st="7" end="7"/>
                                            </p:txEl>
                                          </p:spTgt>
                                        </p:tgtEl>
                                      </p:cBhvr>
                                    </p:animEffect>
                                  </p:childTnLst>
                                </p:cTn>
                              </p:par>
                            </p:childTnLst>
                          </p:cTn>
                        </p:par>
                        <p:par>
                          <p:cTn id="64" fill="hold" nodeType="afterGroup">
                            <p:stCondLst>
                              <p:cond delay="8905"/>
                            </p:stCondLst>
                            <p:childTnLst>
                              <p:par>
                                <p:cTn id="65" presetID="9" presetClass="entr" presetSubtype="0" fill="hold" grpId="0" nodeType="afterEffect">
                                  <p:stCondLst>
                                    <p:cond delay="500"/>
                                  </p:stCondLst>
                                  <p:iterate type="wd">
                                    <p:tmPct val="3000"/>
                                  </p:iterate>
                                  <p:childTnLst>
                                    <p:set>
                                      <p:cBhvr>
                                        <p:cTn id="66" dur="1" fill="hold">
                                          <p:stCondLst>
                                            <p:cond delay="0"/>
                                          </p:stCondLst>
                                        </p:cTn>
                                        <p:tgtEl>
                                          <p:spTgt spid="405507">
                                            <p:txEl>
                                              <p:pRg st="9" end="9"/>
                                            </p:txEl>
                                          </p:spTgt>
                                        </p:tgtEl>
                                        <p:attrNameLst>
                                          <p:attrName>style.visibility</p:attrName>
                                        </p:attrNameLst>
                                      </p:cBhvr>
                                      <p:to>
                                        <p:strVal val="visible"/>
                                      </p:to>
                                    </p:set>
                                    <p:animEffect transition="in" filter="dissolve">
                                      <p:cBhvr>
                                        <p:cTn id="67" dur="500"/>
                                        <p:tgtEl>
                                          <p:spTgt spid="405507">
                                            <p:txEl>
                                              <p:pRg st="9" end="9"/>
                                            </p:txEl>
                                          </p:spTgt>
                                        </p:tgtEl>
                                      </p:cBhvr>
                                    </p:animEffect>
                                  </p:childTnLst>
                                </p:cTn>
                              </p:par>
                            </p:childTnLst>
                          </p:cTn>
                        </p:par>
                        <p:par>
                          <p:cTn id="68" fill="hold" nodeType="afterGroup">
                            <p:stCondLst>
                              <p:cond delay="10145"/>
                            </p:stCondLst>
                            <p:childTnLst>
                              <p:par>
                                <p:cTn id="69" presetID="9" presetClass="entr" presetSubtype="0" fill="hold" grpId="0" nodeType="afterEffect">
                                  <p:stCondLst>
                                    <p:cond delay="500"/>
                                  </p:stCondLst>
                                  <p:iterate type="wd">
                                    <p:tmPct val="3000"/>
                                  </p:iterate>
                                  <p:childTnLst>
                                    <p:set>
                                      <p:cBhvr>
                                        <p:cTn id="70" dur="1" fill="hold">
                                          <p:stCondLst>
                                            <p:cond delay="0"/>
                                          </p:stCondLst>
                                        </p:cTn>
                                        <p:tgtEl>
                                          <p:spTgt spid="405507">
                                            <p:txEl>
                                              <p:pRg st="11" end="11"/>
                                            </p:txEl>
                                          </p:spTgt>
                                        </p:tgtEl>
                                        <p:attrNameLst>
                                          <p:attrName>style.visibility</p:attrName>
                                        </p:attrNameLst>
                                      </p:cBhvr>
                                      <p:to>
                                        <p:strVal val="visible"/>
                                      </p:to>
                                    </p:set>
                                    <p:animEffect transition="in" filter="dissolve">
                                      <p:cBhvr>
                                        <p:cTn id="71" dur="500"/>
                                        <p:tgtEl>
                                          <p:spTgt spid="405507">
                                            <p:txEl>
                                              <p:pRg st="11" end="11"/>
                                            </p:txEl>
                                          </p:spTgt>
                                        </p:tgtEl>
                                      </p:cBhvr>
                                    </p:animEffect>
                                  </p:childTnLst>
                                </p:cTn>
                              </p:par>
                            </p:childTnLst>
                          </p:cTn>
                        </p:par>
                        <p:par>
                          <p:cTn id="72" fill="hold" nodeType="afterGroup">
                            <p:stCondLst>
                              <p:cond delay="11400"/>
                            </p:stCondLst>
                            <p:childTnLst>
                              <p:par>
                                <p:cTn id="73" presetID="9" presetClass="entr" presetSubtype="0" fill="hold" grpId="0" nodeType="afterEffect">
                                  <p:stCondLst>
                                    <p:cond delay="500"/>
                                  </p:stCondLst>
                                  <p:iterate type="wd">
                                    <p:tmPct val="3000"/>
                                  </p:iterate>
                                  <p:childTnLst>
                                    <p:set>
                                      <p:cBhvr>
                                        <p:cTn id="74" dur="1" fill="hold">
                                          <p:stCondLst>
                                            <p:cond delay="0"/>
                                          </p:stCondLst>
                                        </p:cTn>
                                        <p:tgtEl>
                                          <p:spTgt spid="405507">
                                            <p:txEl>
                                              <p:pRg st="13" end="13"/>
                                            </p:txEl>
                                          </p:spTgt>
                                        </p:tgtEl>
                                        <p:attrNameLst>
                                          <p:attrName>style.visibility</p:attrName>
                                        </p:attrNameLst>
                                      </p:cBhvr>
                                      <p:to>
                                        <p:strVal val="visible"/>
                                      </p:to>
                                    </p:set>
                                    <p:animEffect transition="in" filter="dissolve">
                                      <p:cBhvr>
                                        <p:cTn id="75" dur="500"/>
                                        <p:tgtEl>
                                          <p:spTgt spid="405507">
                                            <p:txEl>
                                              <p:pRg st="13" end="13"/>
                                            </p:txEl>
                                          </p:spTgt>
                                        </p:tgtEl>
                                      </p:cBhvr>
                                    </p:animEffect>
                                  </p:childTnLst>
                                </p:cTn>
                              </p:par>
                            </p:childTnLst>
                          </p:cTn>
                        </p:par>
                        <p:par>
                          <p:cTn id="76" fill="hold" nodeType="afterGroup">
                            <p:stCondLst>
                              <p:cond delay="12550"/>
                            </p:stCondLst>
                            <p:childTnLst>
                              <p:par>
                                <p:cTn id="77" presetID="9" presetClass="entr" presetSubtype="0" fill="hold" grpId="0" nodeType="afterEffect">
                                  <p:stCondLst>
                                    <p:cond delay="500"/>
                                  </p:stCondLst>
                                  <p:iterate type="wd">
                                    <p:tmPct val="3000"/>
                                  </p:iterate>
                                  <p:childTnLst>
                                    <p:set>
                                      <p:cBhvr>
                                        <p:cTn id="78" dur="1" fill="hold">
                                          <p:stCondLst>
                                            <p:cond delay="0"/>
                                          </p:stCondLst>
                                        </p:cTn>
                                        <p:tgtEl>
                                          <p:spTgt spid="405507">
                                            <p:txEl>
                                              <p:pRg st="16" end="16"/>
                                            </p:txEl>
                                          </p:spTgt>
                                        </p:tgtEl>
                                        <p:attrNameLst>
                                          <p:attrName>style.visibility</p:attrName>
                                        </p:attrNameLst>
                                      </p:cBhvr>
                                      <p:to>
                                        <p:strVal val="visible"/>
                                      </p:to>
                                    </p:set>
                                    <p:animEffect transition="in" filter="dissolve">
                                      <p:cBhvr>
                                        <p:cTn id="79" dur="500"/>
                                        <p:tgtEl>
                                          <p:spTgt spid="405507">
                                            <p:txEl>
                                              <p:pRg st="16" end="16"/>
                                            </p:txEl>
                                          </p:spTgt>
                                        </p:tgtEl>
                                      </p:cBhvr>
                                    </p:animEffect>
                                  </p:childTnLst>
                                </p:cTn>
                              </p:par>
                            </p:childTnLst>
                          </p:cTn>
                        </p:par>
                        <p:par>
                          <p:cTn id="80" fill="hold" nodeType="afterGroup">
                            <p:stCondLst>
                              <p:cond delay="13700"/>
                            </p:stCondLst>
                            <p:childTnLst>
                              <p:par>
                                <p:cTn id="81" presetID="9" presetClass="entr" presetSubtype="0" fill="hold" grpId="0" nodeType="afterEffect">
                                  <p:stCondLst>
                                    <p:cond delay="500"/>
                                  </p:stCondLst>
                                  <p:iterate type="wd">
                                    <p:tmPct val="3000"/>
                                  </p:iterate>
                                  <p:childTnLst>
                                    <p:set>
                                      <p:cBhvr>
                                        <p:cTn id="82" dur="1" fill="hold">
                                          <p:stCondLst>
                                            <p:cond delay="0"/>
                                          </p:stCondLst>
                                        </p:cTn>
                                        <p:tgtEl>
                                          <p:spTgt spid="405507">
                                            <p:txEl>
                                              <p:pRg st="18" end="18"/>
                                            </p:txEl>
                                          </p:spTgt>
                                        </p:tgtEl>
                                        <p:attrNameLst>
                                          <p:attrName>style.visibility</p:attrName>
                                        </p:attrNameLst>
                                      </p:cBhvr>
                                      <p:to>
                                        <p:strVal val="visible"/>
                                      </p:to>
                                    </p:set>
                                    <p:animEffect transition="in" filter="dissolve">
                                      <p:cBhvr>
                                        <p:cTn id="83" dur="500"/>
                                        <p:tgtEl>
                                          <p:spTgt spid="40550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P spid="405507" grpId="0" build="p"/>
      <p:bldP spid="40550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302419" y="685800"/>
            <a:ext cx="7772400" cy="685800"/>
          </a:xfrm>
        </p:spPr>
        <p:txBody>
          <a:bodyPr/>
          <a:lstStyle/>
          <a:p>
            <a:pPr lvl="0"/>
            <a:r>
              <a:rPr lang="en-US" dirty="0">
                <a:effectLst>
                  <a:outerShdw blurRad="38100" dist="38100" dir="2700000" algn="tl">
                    <a:srgbClr val="C0C0C0"/>
                  </a:outerShdw>
                </a:effectLst>
                <a:latin typeface="Georgia" pitchFamily="18" charset="0"/>
              </a:rPr>
              <a:t>Suicidal Ideation Questionnaire</a:t>
            </a:r>
            <a:br>
              <a:rPr lang="en-US" dirty="0">
                <a:effectLst>
                  <a:outerShdw blurRad="38100" dist="38100" dir="2700000" algn="tl">
                    <a:srgbClr val="C0C0C0"/>
                  </a:outerShdw>
                </a:effectLst>
                <a:latin typeface="Georgia" pitchFamily="18" charset="0"/>
              </a:rPr>
            </a:br>
            <a:r>
              <a:rPr lang="en-US" sz="1800" kern="1200" dirty="0">
                <a:solidFill>
                  <a:srgbClr val="800000"/>
                </a:solidFill>
                <a:effectLst>
                  <a:outerShdw blurRad="38100" dist="38100" dir="2700000" algn="tl">
                    <a:srgbClr val="C0C0C0"/>
                  </a:outerShdw>
                </a:effectLst>
                <a:latin typeface="Georgia" pitchFamily="18" charset="0"/>
                <a:ea typeface="+mn-ea"/>
                <a:cs typeface="+mn-cs"/>
              </a:rPr>
              <a:t>Administration &amp; Interpretation Notes</a:t>
            </a:r>
            <a:endParaRPr lang="en-US" dirty="0">
              <a:effectLst>
                <a:outerShdw blurRad="38100" dist="38100" dir="2700000" algn="tl">
                  <a:srgbClr val="C0C0C0"/>
                </a:outerShdw>
              </a:effectLst>
              <a:latin typeface="Georgia" pitchFamily="18" charset="0"/>
            </a:endParaRPr>
          </a:p>
        </p:txBody>
      </p:sp>
      <p:sp>
        <p:nvSpPr>
          <p:cNvPr id="447492" name="Rectangle 4"/>
          <p:cNvSpPr>
            <a:spLocks noChangeArrowheads="1"/>
          </p:cNvSpPr>
          <p:nvPr/>
        </p:nvSpPr>
        <p:spPr bwMode="auto">
          <a:xfrm>
            <a:off x="0" y="1752600"/>
            <a:ext cx="9144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00000"/>
              </a:lnSpc>
              <a:spcBef>
                <a:spcPct val="20000"/>
              </a:spcBef>
              <a:spcAft>
                <a:spcPct val="50000"/>
              </a:spcAft>
              <a:buClr>
                <a:schemeClr val="accent2"/>
              </a:buClr>
            </a:pPr>
            <a:r>
              <a:rPr kumimoji="1" lang="en-US" sz="1800" baseline="0" dirty="0">
                <a:solidFill>
                  <a:schemeClr val="tx1"/>
                </a:solidFill>
                <a:effectLst>
                  <a:outerShdw blurRad="38100" dist="38100" dir="2700000" algn="tl">
                    <a:srgbClr val="C0C0C0"/>
                  </a:outerShdw>
                </a:effectLst>
              </a:rPr>
              <a:t>Do not introduce as a suicide questionnaire, rather, a questionnaire about your 	life, noting that there are not right or wrong answers.</a:t>
            </a:r>
          </a:p>
          <a:p>
            <a:pPr marL="342900" indent="-342900">
              <a:lnSpc>
                <a:spcPct val="100000"/>
              </a:lnSpc>
              <a:spcBef>
                <a:spcPct val="20000"/>
              </a:spcBef>
              <a:spcAft>
                <a:spcPct val="50000"/>
              </a:spcAft>
              <a:buClr>
                <a:schemeClr val="accent2"/>
              </a:buClr>
            </a:pPr>
            <a:r>
              <a:rPr kumimoji="1" lang="en-US" sz="1800" baseline="0" dirty="0">
                <a:solidFill>
                  <a:schemeClr val="tx1"/>
                </a:solidFill>
                <a:effectLst>
                  <a:outerShdw blurRad="38100" dist="38100" dir="2700000" algn="tl">
                    <a:srgbClr val="C0C0C0"/>
                  </a:outerShdw>
                </a:effectLst>
              </a:rPr>
              <a:t>Interpretation: Interpret with caution. The </a:t>
            </a:r>
            <a:r>
              <a:rPr kumimoji="1" lang="en-US" sz="1800" baseline="0" dirty="0" err="1">
                <a:solidFill>
                  <a:schemeClr val="tx1"/>
                </a:solidFill>
                <a:effectLst>
                  <a:outerShdw blurRad="38100" dist="38100" dir="2700000" algn="tl">
                    <a:srgbClr val="C0C0C0"/>
                  </a:outerShdw>
                </a:effectLst>
              </a:rPr>
              <a:t>SIQ</a:t>
            </a:r>
            <a:r>
              <a:rPr kumimoji="1" lang="en-US" sz="1800" baseline="0" dirty="0">
                <a:solidFill>
                  <a:schemeClr val="tx1"/>
                </a:solidFill>
                <a:effectLst>
                  <a:outerShdw blurRad="38100" dist="38100" dir="2700000" algn="tl">
                    <a:srgbClr val="C0C0C0"/>
                  </a:outerShdw>
                </a:effectLst>
              </a:rPr>
              <a:t> is not diagnostic nor predictive		The </a:t>
            </a:r>
            <a:r>
              <a:rPr kumimoji="1" lang="en-US" sz="1800" baseline="0" dirty="0" err="1">
                <a:solidFill>
                  <a:schemeClr val="tx1"/>
                </a:solidFill>
                <a:effectLst>
                  <a:outerShdw blurRad="38100" dist="38100" dir="2700000" algn="tl">
                    <a:srgbClr val="C0C0C0"/>
                  </a:outerShdw>
                </a:effectLst>
              </a:rPr>
              <a:t>SIQ</a:t>
            </a:r>
            <a:r>
              <a:rPr kumimoji="1" lang="en-US" sz="1800" baseline="0" dirty="0">
                <a:solidFill>
                  <a:schemeClr val="tx1"/>
                </a:solidFill>
                <a:effectLst>
                  <a:outerShdw blurRad="38100" dist="38100" dir="2700000" algn="tl">
                    <a:srgbClr val="C0C0C0"/>
                  </a:outerShdw>
                </a:effectLst>
              </a:rPr>
              <a:t> is informational. Higher scores indicate greater range and 	frequency of suicidal thoughts.</a:t>
            </a:r>
            <a:endParaRPr kumimoji="1" lang="en-US" sz="1600" b="1" baseline="0" dirty="0">
              <a:solidFill>
                <a:srgbClr val="0000FF"/>
              </a:solidFill>
              <a:effectLst>
                <a:outerShdw blurRad="38100" dist="38100" dir="2700000" algn="tl">
                  <a:srgbClr val="C0C0C0"/>
                </a:outerShdw>
              </a:effectLst>
            </a:endParaRPr>
          </a:p>
          <a:p>
            <a:pPr marL="342900" indent="-342900">
              <a:lnSpc>
                <a:spcPct val="100000"/>
              </a:lnSpc>
              <a:spcBef>
                <a:spcPct val="20000"/>
              </a:spcBef>
              <a:spcAft>
                <a:spcPct val="50000"/>
              </a:spcAft>
              <a:buClr>
                <a:schemeClr val="accent2"/>
              </a:buClr>
            </a:pPr>
            <a:r>
              <a:rPr kumimoji="1" lang="en-US" sz="1800" baseline="0" dirty="0">
                <a:solidFill>
                  <a:schemeClr val="tx1"/>
                </a:solidFill>
                <a:effectLst>
                  <a:outerShdw blurRad="38100" dist="38100" dir="2700000" algn="tl">
                    <a:srgbClr val="C0C0C0"/>
                  </a:outerShdw>
                </a:effectLst>
              </a:rPr>
              <a:t>“Cut scores” on the HS Form Total score of 41=90</a:t>
            </a:r>
            <a:r>
              <a:rPr kumimoji="1" lang="en-US" sz="1800" dirty="0">
                <a:solidFill>
                  <a:schemeClr val="tx1"/>
                </a:solidFill>
                <a:effectLst>
                  <a:outerShdw blurRad="38100" dist="38100" dir="2700000" algn="tl">
                    <a:srgbClr val="C0C0C0"/>
                  </a:outerShdw>
                </a:effectLst>
              </a:rPr>
              <a:t>th</a:t>
            </a:r>
            <a:r>
              <a:rPr kumimoji="1" lang="en-US" sz="1800" baseline="0" dirty="0">
                <a:solidFill>
                  <a:schemeClr val="tx1"/>
                </a:solidFill>
                <a:effectLst>
                  <a:outerShdw blurRad="38100" dist="38100" dir="2700000" algn="tl">
                    <a:srgbClr val="C0C0C0"/>
                  </a:outerShdw>
                </a:effectLst>
              </a:rPr>
              <a:t> percentile, 30=84</a:t>
            </a:r>
            <a:r>
              <a:rPr kumimoji="1" lang="en-US" sz="1800" dirty="0">
                <a:solidFill>
                  <a:schemeClr val="tx1"/>
                </a:solidFill>
                <a:effectLst>
                  <a:outerShdw blurRad="38100" dist="38100" dir="2700000" algn="tl">
                    <a:srgbClr val="C0C0C0"/>
                  </a:outerShdw>
                </a:effectLst>
              </a:rPr>
              <a:t>th</a:t>
            </a:r>
            <a:r>
              <a:rPr kumimoji="1" lang="en-US" sz="1800" baseline="0" dirty="0">
                <a:solidFill>
                  <a:schemeClr val="tx1"/>
                </a:solidFill>
                <a:effectLst>
                  <a:outerShdw blurRad="38100" dist="38100" dir="2700000" algn="tl">
                    <a:srgbClr val="C0C0C0"/>
                  </a:outerShdw>
                </a:effectLst>
              </a:rPr>
              <a:t> percentile                                           	      on the HS-JR Form Total score of 31=90</a:t>
            </a:r>
            <a:r>
              <a:rPr kumimoji="1" lang="en-US" sz="1800" dirty="0">
                <a:solidFill>
                  <a:schemeClr val="tx1"/>
                </a:solidFill>
                <a:effectLst>
                  <a:outerShdw blurRad="38100" dist="38100" dir="2700000" algn="tl">
                    <a:srgbClr val="C0C0C0"/>
                  </a:outerShdw>
                </a:effectLst>
              </a:rPr>
              <a:t>th</a:t>
            </a:r>
            <a:r>
              <a:rPr kumimoji="1" lang="en-US" sz="1800" baseline="0" dirty="0">
                <a:solidFill>
                  <a:schemeClr val="tx1"/>
                </a:solidFill>
                <a:effectLst>
                  <a:outerShdw blurRad="38100" dist="38100" dir="2700000" algn="tl">
                    <a:srgbClr val="C0C0C0"/>
                  </a:outerShdw>
                </a:effectLst>
              </a:rPr>
              <a:t> percentile, 23=84</a:t>
            </a:r>
            <a:r>
              <a:rPr kumimoji="1" lang="en-US" sz="1800" dirty="0">
                <a:solidFill>
                  <a:schemeClr val="tx1"/>
                </a:solidFill>
                <a:effectLst>
                  <a:outerShdw blurRad="38100" dist="38100" dir="2700000" algn="tl">
                    <a:srgbClr val="C0C0C0"/>
                  </a:outerShdw>
                </a:effectLst>
              </a:rPr>
              <a:t>th</a:t>
            </a:r>
            <a:r>
              <a:rPr kumimoji="1" lang="en-US" sz="1800" baseline="0" dirty="0">
                <a:solidFill>
                  <a:schemeClr val="tx1"/>
                </a:solidFill>
                <a:effectLst>
                  <a:outerShdw blurRad="38100" dist="38100" dir="2700000" algn="tl">
                    <a:srgbClr val="C0C0C0"/>
                  </a:outerShdw>
                </a:effectLst>
              </a:rPr>
              <a:t> percentile	      </a:t>
            </a:r>
            <a:r>
              <a:rPr kumimoji="1" lang="en-US" sz="1600" baseline="0" dirty="0">
                <a:solidFill>
                  <a:srgbClr val="FF0000"/>
                </a:solidFill>
                <a:effectLst>
                  <a:outerShdw blurRad="38100" dist="38100" dir="2700000" algn="tl">
                    <a:srgbClr val="C0C0C0"/>
                  </a:outerShdw>
                </a:effectLst>
              </a:rPr>
              <a:t>A student who meets cut score reflects likely significant risk of self-harm</a:t>
            </a:r>
          </a:p>
          <a:p>
            <a:pPr marL="342900" indent="-342900">
              <a:lnSpc>
                <a:spcPct val="100000"/>
              </a:lnSpc>
              <a:spcBef>
                <a:spcPct val="20000"/>
              </a:spcBef>
              <a:spcAft>
                <a:spcPct val="50000"/>
              </a:spcAft>
              <a:buClr>
                <a:schemeClr val="accent2"/>
              </a:buClr>
            </a:pPr>
            <a:r>
              <a:rPr kumimoji="1" lang="en-US" sz="1800" baseline="0" dirty="0">
                <a:solidFill>
                  <a:schemeClr val="tx1"/>
                </a:solidFill>
                <a:effectLst>
                  <a:outerShdw blurRad="38100" dist="38100" dir="2700000" algn="tl">
                    <a:srgbClr val="C0C0C0"/>
                  </a:outerShdw>
                </a:effectLst>
              </a:rPr>
              <a:t>Critical Items: 6 on HS-JR Form &amp; 8 on HS Form. As a general clinical guide, cases in which 2 (HS-JR) or 3 (HS) items are endorsed with a score of 5 or 6 (0 to 6 scale) should be viewed as serious regardless of the Total score.</a:t>
            </a:r>
          </a:p>
          <a:p>
            <a:pPr marL="342900" indent="-342900">
              <a:lnSpc>
                <a:spcPct val="100000"/>
              </a:lnSpc>
              <a:spcBef>
                <a:spcPct val="20000"/>
              </a:spcBef>
              <a:spcAft>
                <a:spcPct val="50000"/>
              </a:spcAft>
              <a:buClr>
                <a:schemeClr val="accent2"/>
              </a:buClr>
            </a:pPr>
            <a:r>
              <a:rPr kumimoji="1" lang="en-US" sz="1800" baseline="0" dirty="0">
                <a:solidFill>
                  <a:schemeClr val="tx1"/>
                </a:solidFill>
                <a:effectLst>
                  <a:outerShdw blurRad="38100" dist="38100" dir="2700000" algn="tl">
                    <a:srgbClr val="C0C0C0"/>
                  </a:outerShdw>
                </a:effectLst>
              </a:rPr>
              <a:t>The </a:t>
            </a:r>
            <a:r>
              <a:rPr kumimoji="1" lang="en-US" sz="1800" baseline="0" dirty="0" err="1">
                <a:solidFill>
                  <a:schemeClr val="tx1"/>
                </a:solidFill>
                <a:effectLst>
                  <a:outerShdw blurRad="38100" dist="38100" dir="2700000" algn="tl">
                    <a:srgbClr val="C0C0C0"/>
                  </a:outerShdw>
                </a:effectLst>
              </a:rPr>
              <a:t>SIQ</a:t>
            </a:r>
            <a:r>
              <a:rPr kumimoji="1" lang="en-US" sz="1800" baseline="0" dirty="0">
                <a:solidFill>
                  <a:schemeClr val="tx1"/>
                </a:solidFill>
                <a:effectLst>
                  <a:outerShdw blurRad="38100" dist="38100" dir="2700000" algn="tl">
                    <a:srgbClr val="C0C0C0"/>
                  </a:outerShdw>
                </a:effectLst>
              </a:rPr>
              <a:t> can be scored with 27/30 &amp; 13/15 items. See pg. 11 for special scoring.</a:t>
            </a:r>
          </a:p>
          <a:p>
            <a:pPr marL="342900" indent="-342900">
              <a:lnSpc>
                <a:spcPct val="100000"/>
              </a:lnSpc>
              <a:spcBef>
                <a:spcPct val="20000"/>
              </a:spcBef>
              <a:spcAft>
                <a:spcPct val="50000"/>
              </a:spcAft>
              <a:buClr>
                <a:schemeClr val="accent2"/>
              </a:buClr>
            </a:pPr>
            <a:r>
              <a:rPr kumimoji="1" lang="en-US" sz="1800" baseline="0" dirty="0">
                <a:solidFill>
                  <a:schemeClr val="tx1"/>
                </a:solidFill>
                <a:effectLst>
                  <a:outerShdw blurRad="38100" dist="38100" dir="2700000" algn="tl">
                    <a:srgbClr val="C0C0C0"/>
                  </a:outerShdw>
                </a:effectLst>
              </a:rPr>
              <a:t>Check for validity of administration – trust your instincts – err on the side of caution.</a:t>
            </a:r>
          </a:p>
        </p:txBody>
      </p:sp>
      <p:sp>
        <p:nvSpPr>
          <p:cNvPr id="447494" name="_s1030"/>
          <p:cNvSpPr>
            <a:spLocks noChangeArrowheads="1" noTextEdit="1"/>
          </p:cNvSpPr>
          <p:nvPr/>
        </p:nvSpPr>
        <p:spPr bwMode="auto">
          <a:xfrm>
            <a:off x="7772400" y="-381000"/>
            <a:ext cx="1543050" cy="1547813"/>
          </a:xfrm>
          <a:prstGeom prst="ellipse">
            <a:avLst/>
          </a:prstGeom>
          <a:solidFill>
            <a:schemeClr val="hlink">
              <a:alpha val="50000"/>
            </a:schemeClr>
          </a:solidFill>
          <a:ln w="4670">
            <a:solidFill>
              <a:schemeClr val="hlink"/>
            </a:solidFill>
            <a:round/>
            <a:headEnd/>
            <a:tailEnd/>
          </a:ln>
        </p:spPr>
        <p:txBody>
          <a:bodyPr anchor="ctr"/>
          <a:lstStyle/>
          <a:p>
            <a:endParaRPr lang="en-US"/>
          </a:p>
        </p:txBody>
      </p:sp>
      <p:sp>
        <p:nvSpPr>
          <p:cNvPr id="447495" name="Text Box 7"/>
          <p:cNvSpPr txBox="1">
            <a:spLocks noChangeArrowheads="1"/>
          </p:cNvSpPr>
          <p:nvPr/>
        </p:nvSpPr>
        <p:spPr bwMode="auto">
          <a:xfrm>
            <a:off x="277813" y="6613525"/>
            <a:ext cx="8866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dirty="0">
                <a:solidFill>
                  <a:srgbClr val="CC6600"/>
                </a:solidFill>
                <a:effectLst>
                  <a:outerShdw blurRad="38100" dist="38100" dir="2700000" algn="tl">
                    <a:srgbClr val="C0C0C0"/>
                  </a:outerShdw>
                </a:effectLst>
              </a:rPr>
              <a:t>Reynolds, W. (1987). Suicidal Ideation Questionnaire. Psychological Assessment Resources, LLC, Lutz, FL.                                     </a:t>
            </a:r>
            <a:r>
              <a:rPr lang="en-US" sz="1000" baseline="0" dirty="0" err="1">
                <a:solidFill>
                  <a:srgbClr val="CC6600"/>
                </a:solidFill>
                <a:effectLst>
                  <a:outerShdw blurRad="38100" dist="38100" dir="2700000" algn="tl">
                    <a:srgbClr val="C0C0C0"/>
                  </a:outerShdw>
                </a:effectLst>
              </a:rPr>
              <a:t>SIQ</a:t>
            </a:r>
            <a:endParaRPr lang="en-US" sz="1000" baseline="0" dirty="0">
              <a:solidFill>
                <a:srgbClr val="CC6600"/>
              </a:solidFill>
              <a:effectLst>
                <a:outerShdw blurRad="38100" dist="38100" dir="2700000" algn="tl">
                  <a:srgbClr val="C0C0C0"/>
                </a:outerShdw>
              </a:effectLst>
            </a:endParaRPr>
          </a:p>
        </p:txBody>
      </p:sp>
    </p:spTree>
    <p:extLst>
      <p:ext uri="{BB962C8B-B14F-4D97-AF65-F5344CB8AC3E}">
        <p14:creationId xmlns:p14="http://schemas.microsoft.com/office/powerpoint/2010/main" val="459213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5000"/>
                                  </p:iterate>
                                  <p:childTnLst>
                                    <p:set>
                                      <p:cBhvr>
                                        <p:cTn id="6" dur="1" fill="hold">
                                          <p:stCondLst>
                                            <p:cond delay="0"/>
                                          </p:stCondLst>
                                        </p:cTn>
                                        <p:tgtEl>
                                          <p:spTgt spid="447490"/>
                                        </p:tgtEl>
                                        <p:attrNameLst>
                                          <p:attrName>style.visibility</p:attrName>
                                        </p:attrNameLst>
                                      </p:cBhvr>
                                      <p:to>
                                        <p:strVal val="visible"/>
                                      </p:to>
                                    </p:set>
                                    <p:animEffect transition="in" filter="dissolve">
                                      <p:cBhvr>
                                        <p:cTn id="7" dur="500"/>
                                        <p:tgtEl>
                                          <p:spTgt spid="447490"/>
                                        </p:tgtEl>
                                      </p:cBhvr>
                                    </p:animEffect>
                                  </p:childTnLst>
                                </p:cTn>
                              </p:par>
                            </p:childTnLst>
                          </p:cTn>
                        </p:par>
                        <p:par>
                          <p:cTn id="8" fill="hold" nodeType="afterGroup">
                            <p:stCondLst>
                              <p:cond delay="2050"/>
                            </p:stCondLst>
                            <p:childTnLst>
                              <p:par>
                                <p:cTn id="9" presetID="9" presetClass="entr" presetSubtype="0" fill="hold" grpId="0" nodeType="afterEffect">
                                  <p:stCondLst>
                                    <p:cond delay="0"/>
                                  </p:stCondLst>
                                  <p:iterate type="lt">
                                    <p:tmPct val="5000"/>
                                  </p:iterate>
                                  <p:childTnLst>
                                    <p:set>
                                      <p:cBhvr>
                                        <p:cTn id="10" dur="1" fill="hold">
                                          <p:stCondLst>
                                            <p:cond delay="0"/>
                                          </p:stCondLst>
                                        </p:cTn>
                                        <p:tgtEl>
                                          <p:spTgt spid="447492">
                                            <p:txEl>
                                              <p:pRg st="0" end="0"/>
                                            </p:txEl>
                                          </p:spTgt>
                                        </p:tgtEl>
                                        <p:attrNameLst>
                                          <p:attrName>style.visibility</p:attrName>
                                        </p:attrNameLst>
                                      </p:cBhvr>
                                      <p:to>
                                        <p:strVal val="visible"/>
                                      </p:to>
                                    </p:set>
                                    <p:animEffect transition="in" filter="dissolve">
                                      <p:cBhvr>
                                        <p:cTn id="11" dur="500"/>
                                        <p:tgtEl>
                                          <p:spTgt spid="447492">
                                            <p:txEl>
                                              <p:pRg st="0" end="0"/>
                                            </p:txEl>
                                          </p:spTgt>
                                        </p:tgtEl>
                                      </p:cBhvr>
                                    </p:animEffect>
                                  </p:childTnLst>
                                </p:cTn>
                              </p:par>
                            </p:childTnLst>
                          </p:cTn>
                        </p:par>
                        <p:par>
                          <p:cTn id="12" fill="hold">
                            <p:stCondLst>
                              <p:cond delay="5375"/>
                            </p:stCondLst>
                            <p:childTnLst>
                              <p:par>
                                <p:cTn id="13" presetID="9" presetClass="entr" presetSubtype="0" fill="hold" grpId="0" nodeType="afterEffect">
                                  <p:stCondLst>
                                    <p:cond delay="500"/>
                                  </p:stCondLst>
                                  <p:iterate type="lt">
                                    <p:tmPct val="5000"/>
                                  </p:iterate>
                                  <p:childTnLst>
                                    <p:set>
                                      <p:cBhvr>
                                        <p:cTn id="14" dur="1" fill="hold">
                                          <p:stCondLst>
                                            <p:cond delay="0"/>
                                          </p:stCondLst>
                                        </p:cTn>
                                        <p:tgtEl>
                                          <p:spTgt spid="447492">
                                            <p:txEl>
                                              <p:pRg st="1" end="1"/>
                                            </p:txEl>
                                          </p:spTgt>
                                        </p:tgtEl>
                                        <p:attrNameLst>
                                          <p:attrName>style.visibility</p:attrName>
                                        </p:attrNameLst>
                                      </p:cBhvr>
                                      <p:to>
                                        <p:strVal val="visible"/>
                                      </p:to>
                                    </p:set>
                                    <p:animEffect transition="in" filter="dissolve">
                                      <p:cBhvr>
                                        <p:cTn id="15" dur="500"/>
                                        <p:tgtEl>
                                          <p:spTgt spid="447492">
                                            <p:txEl>
                                              <p:pRg st="1" end="1"/>
                                            </p:txEl>
                                          </p:spTgt>
                                        </p:tgtEl>
                                      </p:cBhvr>
                                    </p:animEffect>
                                  </p:childTnLst>
                                </p:cTn>
                              </p:par>
                            </p:childTnLst>
                          </p:cTn>
                        </p:par>
                        <p:par>
                          <p:cTn id="16" fill="hold">
                            <p:stCondLst>
                              <p:cond delay="10225"/>
                            </p:stCondLst>
                            <p:childTnLst>
                              <p:par>
                                <p:cTn id="17" presetID="9" presetClass="entr" presetSubtype="0" fill="hold" grpId="0" nodeType="afterEffect">
                                  <p:stCondLst>
                                    <p:cond delay="500"/>
                                  </p:stCondLst>
                                  <p:iterate type="lt">
                                    <p:tmPct val="5000"/>
                                  </p:iterate>
                                  <p:childTnLst>
                                    <p:set>
                                      <p:cBhvr>
                                        <p:cTn id="18" dur="1" fill="hold">
                                          <p:stCondLst>
                                            <p:cond delay="0"/>
                                          </p:stCondLst>
                                        </p:cTn>
                                        <p:tgtEl>
                                          <p:spTgt spid="447492">
                                            <p:txEl>
                                              <p:pRg st="2" end="2"/>
                                            </p:txEl>
                                          </p:spTgt>
                                        </p:tgtEl>
                                        <p:attrNameLst>
                                          <p:attrName>style.visibility</p:attrName>
                                        </p:attrNameLst>
                                      </p:cBhvr>
                                      <p:to>
                                        <p:strVal val="visible"/>
                                      </p:to>
                                    </p:set>
                                    <p:animEffect transition="in" filter="dissolve">
                                      <p:cBhvr>
                                        <p:cTn id="19" dur="500"/>
                                        <p:tgtEl>
                                          <p:spTgt spid="447492">
                                            <p:txEl>
                                              <p:pRg st="2" end="2"/>
                                            </p:txEl>
                                          </p:spTgt>
                                        </p:tgtEl>
                                      </p:cBhvr>
                                    </p:animEffect>
                                  </p:childTnLst>
                                </p:cTn>
                              </p:par>
                            </p:childTnLst>
                          </p:cTn>
                        </p:par>
                        <p:par>
                          <p:cTn id="20" fill="hold">
                            <p:stCondLst>
                              <p:cond delay="16050"/>
                            </p:stCondLst>
                            <p:childTnLst>
                              <p:par>
                                <p:cTn id="21" presetID="9" presetClass="entr" presetSubtype="0" fill="hold" grpId="0" nodeType="afterEffect">
                                  <p:stCondLst>
                                    <p:cond delay="500"/>
                                  </p:stCondLst>
                                  <p:iterate type="lt">
                                    <p:tmPct val="5000"/>
                                  </p:iterate>
                                  <p:childTnLst>
                                    <p:set>
                                      <p:cBhvr>
                                        <p:cTn id="22" dur="1" fill="hold">
                                          <p:stCondLst>
                                            <p:cond delay="0"/>
                                          </p:stCondLst>
                                        </p:cTn>
                                        <p:tgtEl>
                                          <p:spTgt spid="447492">
                                            <p:txEl>
                                              <p:pRg st="3" end="3"/>
                                            </p:txEl>
                                          </p:spTgt>
                                        </p:tgtEl>
                                        <p:attrNameLst>
                                          <p:attrName>style.visibility</p:attrName>
                                        </p:attrNameLst>
                                      </p:cBhvr>
                                      <p:to>
                                        <p:strVal val="visible"/>
                                      </p:to>
                                    </p:set>
                                    <p:animEffect transition="in" filter="dissolve">
                                      <p:cBhvr>
                                        <p:cTn id="23" dur="500"/>
                                        <p:tgtEl>
                                          <p:spTgt spid="447492">
                                            <p:txEl>
                                              <p:pRg st="3" end="3"/>
                                            </p:txEl>
                                          </p:spTgt>
                                        </p:tgtEl>
                                      </p:cBhvr>
                                    </p:animEffect>
                                  </p:childTnLst>
                                </p:cTn>
                              </p:par>
                            </p:childTnLst>
                          </p:cTn>
                        </p:par>
                        <p:par>
                          <p:cTn id="24" fill="hold">
                            <p:stCondLst>
                              <p:cond delay="21525"/>
                            </p:stCondLst>
                            <p:childTnLst>
                              <p:par>
                                <p:cTn id="25" presetID="9" presetClass="entr" presetSubtype="0" fill="hold" grpId="0" nodeType="afterEffect">
                                  <p:stCondLst>
                                    <p:cond delay="500"/>
                                  </p:stCondLst>
                                  <p:iterate type="lt">
                                    <p:tmPct val="5000"/>
                                  </p:iterate>
                                  <p:childTnLst>
                                    <p:set>
                                      <p:cBhvr>
                                        <p:cTn id="26" dur="1" fill="hold">
                                          <p:stCondLst>
                                            <p:cond delay="0"/>
                                          </p:stCondLst>
                                        </p:cTn>
                                        <p:tgtEl>
                                          <p:spTgt spid="447492">
                                            <p:txEl>
                                              <p:pRg st="4" end="4"/>
                                            </p:txEl>
                                          </p:spTgt>
                                        </p:tgtEl>
                                        <p:attrNameLst>
                                          <p:attrName>style.visibility</p:attrName>
                                        </p:attrNameLst>
                                      </p:cBhvr>
                                      <p:to>
                                        <p:strVal val="visible"/>
                                      </p:to>
                                    </p:set>
                                    <p:animEffect transition="in" filter="dissolve">
                                      <p:cBhvr>
                                        <p:cTn id="27" dur="500"/>
                                        <p:tgtEl>
                                          <p:spTgt spid="447492">
                                            <p:txEl>
                                              <p:pRg st="4" end="4"/>
                                            </p:txEl>
                                          </p:spTgt>
                                        </p:tgtEl>
                                      </p:cBhvr>
                                    </p:animEffect>
                                  </p:childTnLst>
                                </p:cTn>
                              </p:par>
                            </p:childTnLst>
                          </p:cTn>
                        </p:par>
                        <p:par>
                          <p:cTn id="28" fill="hold">
                            <p:stCondLst>
                              <p:cond delay="24100"/>
                            </p:stCondLst>
                            <p:childTnLst>
                              <p:par>
                                <p:cTn id="29" presetID="9" presetClass="entr" presetSubtype="0" fill="hold" grpId="0" nodeType="afterEffect">
                                  <p:stCondLst>
                                    <p:cond delay="500"/>
                                  </p:stCondLst>
                                  <p:iterate type="lt">
                                    <p:tmPct val="5000"/>
                                  </p:iterate>
                                  <p:childTnLst>
                                    <p:set>
                                      <p:cBhvr>
                                        <p:cTn id="30" dur="1" fill="hold">
                                          <p:stCondLst>
                                            <p:cond delay="0"/>
                                          </p:stCondLst>
                                        </p:cTn>
                                        <p:tgtEl>
                                          <p:spTgt spid="447492">
                                            <p:txEl>
                                              <p:pRg st="5" end="5"/>
                                            </p:txEl>
                                          </p:spTgt>
                                        </p:tgtEl>
                                        <p:attrNameLst>
                                          <p:attrName>style.visibility</p:attrName>
                                        </p:attrNameLst>
                                      </p:cBhvr>
                                      <p:to>
                                        <p:strVal val="visible"/>
                                      </p:to>
                                    </p:set>
                                    <p:animEffect transition="in" filter="dissolve">
                                      <p:cBhvr>
                                        <p:cTn id="31" dur="500"/>
                                        <p:tgtEl>
                                          <p:spTgt spid="4474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p:bldP spid="44749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406400" y="228600"/>
            <a:ext cx="8737600" cy="1143000"/>
          </a:xfrm>
        </p:spPr>
        <p:txBody>
          <a:bodyPr/>
          <a:lstStyle/>
          <a:p>
            <a:r>
              <a:rPr lang="en-US">
                <a:effectLst>
                  <a:outerShdw blurRad="38100" dist="38100" dir="2700000" algn="tl">
                    <a:srgbClr val="C0C0C0"/>
                  </a:outerShdw>
                </a:effectLst>
                <a:latin typeface="Georgia" pitchFamily="18" charset="0"/>
              </a:rPr>
              <a:t>School Shooting Statistics: </a:t>
            </a:r>
            <a:br>
              <a:rPr lang="en-US">
                <a:effectLst>
                  <a:outerShdw blurRad="38100" dist="38100" dir="2700000" algn="tl">
                    <a:srgbClr val="C0C0C0"/>
                  </a:outerShdw>
                </a:effectLst>
                <a:latin typeface="Georgia" pitchFamily="18" charset="0"/>
              </a:rPr>
            </a:br>
            <a:r>
              <a:rPr lang="en-US" sz="1800">
                <a:effectLst>
                  <a:outerShdw blurRad="38100" dist="38100" dir="2700000" algn="tl">
                    <a:srgbClr val="C0C0C0"/>
                  </a:outerShdw>
                </a:effectLst>
                <a:latin typeface="Georgia" pitchFamily="18" charset="0"/>
              </a:rPr>
              <a:t>Odds are one in 1 million that a student will die at school as a result of a violent act.</a:t>
            </a:r>
            <a:r>
              <a:rPr lang="en-US" sz="1600"/>
              <a:t> </a:t>
            </a:r>
          </a:p>
        </p:txBody>
      </p:sp>
      <p:sp>
        <p:nvSpPr>
          <p:cNvPr id="575491" name="Rectangle 3"/>
          <p:cNvSpPr>
            <a:spLocks noGrp="1" noChangeArrowheads="1"/>
          </p:cNvSpPr>
          <p:nvPr>
            <p:ph type="body" idx="1"/>
          </p:nvPr>
        </p:nvSpPr>
        <p:spPr>
          <a:xfrm>
            <a:off x="152400" y="4267200"/>
            <a:ext cx="8991600" cy="2209800"/>
          </a:xfrm>
        </p:spPr>
        <p:txBody>
          <a:bodyPr/>
          <a:lstStyle/>
          <a:p>
            <a:pPr>
              <a:lnSpc>
                <a:spcPct val="80000"/>
              </a:lnSpc>
              <a:buFont typeface="Monotype Sorts" pitchFamily="2" charset="2"/>
              <a:buNone/>
            </a:pPr>
            <a:r>
              <a:rPr lang="en-US" sz="2000" b="1" dirty="0">
                <a:solidFill>
                  <a:srgbClr val="0000FF"/>
                </a:solidFill>
              </a:rPr>
              <a:t>Motives </a:t>
            </a:r>
            <a:endParaRPr lang="en-US" sz="2000" dirty="0">
              <a:solidFill>
                <a:srgbClr val="0000FF"/>
              </a:solidFill>
            </a:endParaRPr>
          </a:p>
          <a:p>
            <a:pPr>
              <a:lnSpc>
                <a:spcPct val="80000"/>
              </a:lnSpc>
              <a:buFontTx/>
              <a:buChar char="•"/>
            </a:pPr>
            <a:r>
              <a:rPr lang="en-US" sz="2000" dirty="0"/>
              <a:t>75% felt bullied/persecuted/threatened by others.</a:t>
            </a:r>
          </a:p>
          <a:p>
            <a:pPr>
              <a:lnSpc>
                <a:spcPct val="80000"/>
              </a:lnSpc>
              <a:buFontTx/>
              <a:buChar char="•"/>
            </a:pPr>
            <a:r>
              <a:rPr lang="en-US" sz="2000" dirty="0"/>
              <a:t>61% motivated by desire for revenge. </a:t>
            </a:r>
          </a:p>
          <a:p>
            <a:pPr>
              <a:lnSpc>
                <a:spcPct val="80000"/>
              </a:lnSpc>
              <a:buFontTx/>
              <a:buChar char="•"/>
            </a:pPr>
            <a:r>
              <a:rPr lang="en-US" sz="2000" dirty="0"/>
              <a:t>34% motivated by attempt to solve a problem. </a:t>
            </a:r>
          </a:p>
          <a:p>
            <a:pPr>
              <a:lnSpc>
                <a:spcPct val="80000"/>
              </a:lnSpc>
              <a:buFontTx/>
              <a:buChar char="•"/>
            </a:pPr>
            <a:r>
              <a:rPr lang="en-US" sz="2000" dirty="0"/>
              <a:t>27% motivated by suicide or desperation. </a:t>
            </a:r>
          </a:p>
          <a:p>
            <a:pPr>
              <a:lnSpc>
                <a:spcPct val="80000"/>
              </a:lnSpc>
              <a:buFontTx/>
              <a:buChar char="•"/>
            </a:pPr>
            <a:r>
              <a:rPr lang="en-US" sz="2000" dirty="0"/>
              <a:t>24% motivated by desire for attention or recognition. </a:t>
            </a:r>
          </a:p>
          <a:p>
            <a:pPr>
              <a:lnSpc>
                <a:spcPct val="80000"/>
              </a:lnSpc>
              <a:buFontTx/>
              <a:buChar char="•"/>
            </a:pPr>
            <a:r>
              <a:rPr lang="en-US" sz="2000" dirty="0"/>
              <a:t>54% had multiple motives.</a:t>
            </a:r>
          </a:p>
        </p:txBody>
      </p:sp>
      <p:sp>
        <p:nvSpPr>
          <p:cNvPr id="575492" name="Rectangle 4"/>
          <p:cNvSpPr>
            <a:spLocks noChangeArrowheads="1"/>
          </p:cNvSpPr>
          <p:nvPr/>
        </p:nvSpPr>
        <p:spPr bwMode="auto">
          <a:xfrm>
            <a:off x="52388" y="6400800"/>
            <a:ext cx="90916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200000"/>
              </a:lnSpc>
              <a:buFontTx/>
              <a:buNone/>
            </a:pPr>
            <a:r>
              <a:rPr kumimoji="1" lang="en-US" sz="1600">
                <a:solidFill>
                  <a:srgbClr val="CC6600"/>
                </a:solidFill>
                <a:effectLst>
                  <a:outerShdw blurRad="38100" dist="38100" dir="2700000" algn="tl">
                    <a:srgbClr val="C0C0C0"/>
                  </a:outerShdw>
                </a:effectLst>
                <a:latin typeface="Georgia" pitchFamily="18" charset="0"/>
              </a:rPr>
              <a:t> </a:t>
            </a:r>
            <a:r>
              <a:rPr kumimoji="1" lang="en-US">
                <a:solidFill>
                  <a:srgbClr val="CC6600"/>
                </a:solidFill>
                <a:effectLst>
                  <a:outerShdw blurRad="38100" dist="38100" dir="2700000" algn="tl">
                    <a:srgbClr val="C0C0C0"/>
                  </a:outerShdw>
                </a:effectLst>
              </a:rPr>
              <a:t>http://info.publicintelligence.net/FBI_The_School_Shooter_A_Quick_Reference_Guide.pdf</a:t>
            </a:r>
          </a:p>
        </p:txBody>
      </p:sp>
      <p:sp>
        <p:nvSpPr>
          <p:cNvPr id="575493" name="Rectangle 5"/>
          <p:cNvSpPr>
            <a:spLocks noChangeArrowheads="1"/>
          </p:cNvSpPr>
          <p:nvPr/>
        </p:nvSpPr>
        <p:spPr bwMode="auto">
          <a:xfrm>
            <a:off x="152400" y="1524000"/>
            <a:ext cx="8991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spcBef>
                <a:spcPct val="20000"/>
              </a:spcBef>
              <a:buClr>
                <a:schemeClr val="accent2"/>
              </a:buClr>
              <a:buFontTx/>
              <a:buNone/>
            </a:pPr>
            <a:r>
              <a:rPr kumimoji="1" lang="en-US" sz="1800" b="1" baseline="0" dirty="0">
                <a:solidFill>
                  <a:srgbClr val="0000FF"/>
                </a:solidFill>
                <a:effectLst/>
              </a:rPr>
              <a:t>Statistics</a:t>
            </a:r>
            <a:r>
              <a:rPr kumimoji="1" lang="en-US" sz="1800" b="1" baseline="0" dirty="0">
                <a:solidFill>
                  <a:schemeClr val="tx1"/>
                </a:solidFill>
                <a:effectLst/>
              </a:rPr>
              <a:t> </a:t>
            </a:r>
            <a:endParaRPr kumimoji="1" lang="en-US" sz="1800" baseline="0" dirty="0">
              <a:solidFill>
                <a:schemeClr val="tx1"/>
              </a:solidFill>
              <a:effectLst/>
            </a:endParaRPr>
          </a:p>
          <a:p>
            <a:pPr marL="342900" indent="-342900">
              <a:lnSpc>
                <a:spcPct val="80000"/>
              </a:lnSpc>
              <a:spcBef>
                <a:spcPct val="20000"/>
              </a:spcBef>
              <a:buClr>
                <a:schemeClr val="accent2"/>
              </a:buClr>
            </a:pPr>
            <a:r>
              <a:rPr kumimoji="1" lang="en-US" baseline="0" dirty="0">
                <a:solidFill>
                  <a:schemeClr val="tx1"/>
                </a:solidFill>
                <a:effectLst/>
              </a:rPr>
              <a:t>95% were current students. </a:t>
            </a:r>
          </a:p>
          <a:p>
            <a:pPr marL="342900" indent="-342900">
              <a:lnSpc>
                <a:spcPct val="80000"/>
              </a:lnSpc>
              <a:spcBef>
                <a:spcPct val="20000"/>
              </a:spcBef>
              <a:buClr>
                <a:schemeClr val="accent2"/>
              </a:buClr>
            </a:pPr>
            <a:r>
              <a:rPr kumimoji="1" lang="en-US" baseline="0" dirty="0">
                <a:solidFill>
                  <a:schemeClr val="tx1"/>
                </a:solidFill>
                <a:effectLst/>
              </a:rPr>
              <a:t>93% had behavior that caused others concern prior to attack. </a:t>
            </a:r>
          </a:p>
          <a:p>
            <a:pPr marL="342900" indent="-342900">
              <a:lnSpc>
                <a:spcPct val="80000"/>
              </a:lnSpc>
              <a:spcBef>
                <a:spcPct val="20000"/>
              </a:spcBef>
              <a:buClr>
                <a:schemeClr val="accent2"/>
              </a:buClr>
            </a:pPr>
            <a:r>
              <a:rPr kumimoji="1" lang="en-US" baseline="0" dirty="0">
                <a:solidFill>
                  <a:schemeClr val="tx1"/>
                </a:solidFill>
                <a:effectLst/>
              </a:rPr>
              <a:t>93% planned out the attack in advance. </a:t>
            </a:r>
          </a:p>
          <a:p>
            <a:pPr marL="342900" indent="-342900">
              <a:lnSpc>
                <a:spcPct val="80000"/>
              </a:lnSpc>
              <a:spcBef>
                <a:spcPct val="20000"/>
              </a:spcBef>
              <a:buClr>
                <a:schemeClr val="accent2"/>
              </a:buClr>
            </a:pPr>
            <a:r>
              <a:rPr kumimoji="1" lang="en-US" baseline="0" dirty="0">
                <a:solidFill>
                  <a:schemeClr val="tx1"/>
                </a:solidFill>
                <a:effectLst/>
              </a:rPr>
              <a:t>68% acquired the weapon used from home or from a relative. </a:t>
            </a:r>
          </a:p>
          <a:p>
            <a:pPr marL="342900" indent="-342900">
              <a:lnSpc>
                <a:spcPct val="80000"/>
              </a:lnSpc>
              <a:spcBef>
                <a:spcPct val="20000"/>
              </a:spcBef>
              <a:buClr>
                <a:schemeClr val="accent2"/>
              </a:buClr>
            </a:pPr>
            <a:r>
              <a:rPr kumimoji="1" lang="en-US" baseline="0" dirty="0">
                <a:solidFill>
                  <a:schemeClr val="tx1"/>
                </a:solidFill>
                <a:effectLst/>
              </a:rPr>
              <a:t>63% had a known history of weapons use. </a:t>
            </a:r>
          </a:p>
          <a:p>
            <a:pPr marL="342900" indent="-342900">
              <a:lnSpc>
                <a:spcPct val="80000"/>
              </a:lnSpc>
              <a:spcBef>
                <a:spcPct val="20000"/>
              </a:spcBef>
              <a:buClr>
                <a:schemeClr val="accent2"/>
              </a:buClr>
            </a:pPr>
            <a:r>
              <a:rPr kumimoji="1" lang="en-US" baseline="0" dirty="0">
                <a:solidFill>
                  <a:schemeClr val="tx1"/>
                </a:solidFill>
                <a:effectLst/>
              </a:rPr>
              <a:t>59% occurred during the school day. </a:t>
            </a:r>
          </a:p>
          <a:p>
            <a:pPr marL="342900" indent="-342900">
              <a:lnSpc>
                <a:spcPct val="80000"/>
              </a:lnSpc>
              <a:spcBef>
                <a:spcPct val="20000"/>
              </a:spcBef>
              <a:buClr>
                <a:schemeClr val="accent2"/>
              </a:buClr>
            </a:pPr>
            <a:r>
              <a:rPr kumimoji="1" lang="en-US" baseline="0" dirty="0">
                <a:solidFill>
                  <a:schemeClr val="tx1"/>
                </a:solidFill>
                <a:effectLst/>
              </a:rPr>
              <a:t>37% exhibited interest in violence in writings, poems, essays, or journals. </a:t>
            </a:r>
          </a:p>
          <a:p>
            <a:pPr marL="342900" indent="-342900">
              <a:lnSpc>
                <a:spcPct val="80000"/>
              </a:lnSpc>
              <a:spcBef>
                <a:spcPct val="20000"/>
              </a:spcBef>
              <a:buClr>
                <a:schemeClr val="accent2"/>
              </a:buClr>
            </a:pPr>
            <a:r>
              <a:rPr kumimoji="1" lang="en-US" baseline="0" dirty="0">
                <a:solidFill>
                  <a:schemeClr val="tx1"/>
                </a:solidFill>
                <a:effectLst/>
              </a:rPr>
              <a:t>27% exhibited interest in violent movies.</a:t>
            </a:r>
            <a:r>
              <a:rPr kumimoji="1" lang="en-US" sz="1800" baseline="0" dirty="0">
                <a:solidFill>
                  <a:schemeClr val="tx1"/>
                </a:solidFill>
                <a:effectLst/>
              </a:rPr>
              <a:t> </a:t>
            </a:r>
          </a:p>
        </p:txBody>
      </p:sp>
      <p:sp>
        <p:nvSpPr>
          <p:cNvPr id="575494" name="_s1030"/>
          <p:cNvSpPr>
            <a:spLocks noChangeArrowheads="1" noTextEdit="1"/>
          </p:cNvSpPr>
          <p:nvPr/>
        </p:nvSpPr>
        <p:spPr bwMode="auto">
          <a:xfrm>
            <a:off x="8001000" y="4419600"/>
            <a:ext cx="1543050" cy="1547813"/>
          </a:xfrm>
          <a:prstGeom prst="ellipse">
            <a:avLst/>
          </a:prstGeom>
          <a:solidFill>
            <a:schemeClr val="accent1">
              <a:alpha val="70000"/>
            </a:schemeClr>
          </a:solidFill>
          <a:ln w="4699">
            <a:solidFill>
              <a:schemeClr val="accent1"/>
            </a:solidFill>
            <a:round/>
            <a:headEnd/>
            <a:tailEnd/>
          </a:ln>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75490"/>
                                        </p:tgtEl>
                                        <p:attrNameLst>
                                          <p:attrName>style.visibility</p:attrName>
                                        </p:attrNameLst>
                                      </p:cBhvr>
                                      <p:to>
                                        <p:strVal val="visible"/>
                                      </p:to>
                                    </p:set>
                                    <p:animEffect transition="in" filter="dissolve">
                                      <p:cBhvr>
                                        <p:cTn id="7" dur="500"/>
                                        <p:tgtEl>
                                          <p:spTgt spid="57549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iterate type="lt">
                                    <p:tmPct val="5000"/>
                                  </p:iterate>
                                  <p:childTnLst>
                                    <p:set>
                                      <p:cBhvr>
                                        <p:cTn id="10" dur="1" fill="hold">
                                          <p:stCondLst>
                                            <p:cond delay="0"/>
                                          </p:stCondLst>
                                        </p:cTn>
                                        <p:tgtEl>
                                          <p:spTgt spid="575493">
                                            <p:txEl>
                                              <p:pRg st="0" end="0"/>
                                            </p:txEl>
                                          </p:spTgt>
                                        </p:tgtEl>
                                        <p:attrNameLst>
                                          <p:attrName>style.visibility</p:attrName>
                                        </p:attrNameLst>
                                      </p:cBhvr>
                                      <p:to>
                                        <p:strVal val="visible"/>
                                      </p:to>
                                    </p:set>
                                    <p:animEffect transition="in" filter="dissolve">
                                      <p:cBhvr>
                                        <p:cTn id="11" dur="500"/>
                                        <p:tgtEl>
                                          <p:spTgt spid="575493">
                                            <p:txEl>
                                              <p:pRg st="0" end="0"/>
                                            </p:txEl>
                                          </p:spTgt>
                                        </p:tgtEl>
                                      </p:cBhvr>
                                    </p:animEffect>
                                  </p:childTnLst>
                                </p:cTn>
                              </p:par>
                            </p:childTnLst>
                          </p:cTn>
                        </p:par>
                        <p:par>
                          <p:cTn id="12" fill="hold" nodeType="afterGroup">
                            <p:stCondLst>
                              <p:cond delay="1225"/>
                            </p:stCondLst>
                            <p:childTnLst>
                              <p:par>
                                <p:cTn id="13" presetID="9" presetClass="entr" presetSubtype="0" fill="hold" nodeType="afterEffect">
                                  <p:stCondLst>
                                    <p:cond delay="0"/>
                                  </p:stCondLst>
                                  <p:iterate type="lt">
                                    <p:tmPct val="5000"/>
                                  </p:iterate>
                                  <p:childTnLst>
                                    <p:set>
                                      <p:cBhvr>
                                        <p:cTn id="14" dur="1" fill="hold">
                                          <p:stCondLst>
                                            <p:cond delay="0"/>
                                          </p:stCondLst>
                                        </p:cTn>
                                        <p:tgtEl>
                                          <p:spTgt spid="575491">
                                            <p:txEl>
                                              <p:pRg st="0" end="0"/>
                                            </p:txEl>
                                          </p:spTgt>
                                        </p:tgtEl>
                                        <p:attrNameLst>
                                          <p:attrName>style.visibility</p:attrName>
                                        </p:attrNameLst>
                                      </p:cBhvr>
                                      <p:to>
                                        <p:strVal val="visible"/>
                                      </p:to>
                                    </p:set>
                                    <p:animEffect transition="in" filter="dissolve">
                                      <p:cBhvr>
                                        <p:cTn id="15" dur="500"/>
                                        <p:tgtEl>
                                          <p:spTgt spid="575491">
                                            <p:txEl>
                                              <p:pRg st="0" end="0"/>
                                            </p:txEl>
                                          </p:spTgt>
                                        </p:tgtEl>
                                      </p:cBhvr>
                                    </p:animEffect>
                                  </p:childTnLst>
                                </p:cTn>
                              </p:par>
                            </p:childTnLst>
                          </p:cTn>
                        </p:par>
                        <p:par>
                          <p:cTn id="16" fill="hold" nodeType="afterGroup">
                            <p:stCondLst>
                              <p:cond delay="1875"/>
                            </p:stCondLst>
                            <p:childTnLst>
                              <p:par>
                                <p:cTn id="17" presetID="9" presetClass="entr" presetSubtype="0" fill="hold" nodeType="afterEffect">
                                  <p:stCondLst>
                                    <p:cond delay="0"/>
                                  </p:stCondLst>
                                  <p:iterate type="wd">
                                    <p:tmPct val="5000"/>
                                  </p:iterate>
                                  <p:childTnLst>
                                    <p:set>
                                      <p:cBhvr>
                                        <p:cTn id="18" dur="1" fill="hold">
                                          <p:stCondLst>
                                            <p:cond delay="0"/>
                                          </p:stCondLst>
                                        </p:cTn>
                                        <p:tgtEl>
                                          <p:spTgt spid="575493">
                                            <p:txEl>
                                              <p:pRg st="1" end="1"/>
                                            </p:txEl>
                                          </p:spTgt>
                                        </p:tgtEl>
                                        <p:attrNameLst>
                                          <p:attrName>style.visibility</p:attrName>
                                        </p:attrNameLst>
                                      </p:cBhvr>
                                      <p:to>
                                        <p:strVal val="visible"/>
                                      </p:to>
                                    </p:set>
                                    <p:animEffect transition="in" filter="dissolve">
                                      <p:cBhvr>
                                        <p:cTn id="19" dur="500"/>
                                        <p:tgtEl>
                                          <p:spTgt spid="575493">
                                            <p:txEl>
                                              <p:pRg st="1" end="1"/>
                                            </p:txEl>
                                          </p:spTgt>
                                        </p:tgtEl>
                                      </p:cBhvr>
                                    </p:animEffect>
                                  </p:childTnLst>
                                </p:cTn>
                              </p:par>
                            </p:childTnLst>
                          </p:cTn>
                        </p:par>
                        <p:par>
                          <p:cTn id="20" fill="hold" nodeType="afterGroup">
                            <p:stCondLst>
                              <p:cond delay="2525"/>
                            </p:stCondLst>
                            <p:childTnLst>
                              <p:par>
                                <p:cTn id="21" presetID="9" presetClass="entr" presetSubtype="0" fill="hold" nodeType="afterEffect">
                                  <p:stCondLst>
                                    <p:cond delay="0"/>
                                  </p:stCondLst>
                                  <p:iterate type="wd">
                                    <p:tmPct val="5000"/>
                                  </p:iterate>
                                  <p:childTnLst>
                                    <p:set>
                                      <p:cBhvr>
                                        <p:cTn id="22" dur="1" fill="hold">
                                          <p:stCondLst>
                                            <p:cond delay="0"/>
                                          </p:stCondLst>
                                        </p:cTn>
                                        <p:tgtEl>
                                          <p:spTgt spid="575493">
                                            <p:txEl>
                                              <p:pRg st="2" end="2"/>
                                            </p:txEl>
                                          </p:spTgt>
                                        </p:tgtEl>
                                        <p:attrNameLst>
                                          <p:attrName>style.visibility</p:attrName>
                                        </p:attrNameLst>
                                      </p:cBhvr>
                                      <p:to>
                                        <p:strVal val="visible"/>
                                      </p:to>
                                    </p:set>
                                    <p:animEffect transition="in" filter="dissolve">
                                      <p:cBhvr>
                                        <p:cTn id="23" dur="500"/>
                                        <p:tgtEl>
                                          <p:spTgt spid="575493">
                                            <p:txEl>
                                              <p:pRg st="2" end="2"/>
                                            </p:txEl>
                                          </p:spTgt>
                                        </p:tgtEl>
                                      </p:cBhvr>
                                    </p:animEffect>
                                  </p:childTnLst>
                                </p:cTn>
                              </p:par>
                            </p:childTnLst>
                          </p:cTn>
                        </p:par>
                        <p:par>
                          <p:cTn id="24" fill="hold" nodeType="afterGroup">
                            <p:stCondLst>
                              <p:cond delay="3325"/>
                            </p:stCondLst>
                            <p:childTnLst>
                              <p:par>
                                <p:cTn id="25" presetID="9" presetClass="entr" presetSubtype="0" fill="hold" nodeType="afterEffect">
                                  <p:stCondLst>
                                    <p:cond delay="0"/>
                                  </p:stCondLst>
                                  <p:iterate type="wd">
                                    <p:tmPct val="5000"/>
                                  </p:iterate>
                                  <p:childTnLst>
                                    <p:set>
                                      <p:cBhvr>
                                        <p:cTn id="26" dur="1" fill="hold">
                                          <p:stCondLst>
                                            <p:cond delay="0"/>
                                          </p:stCondLst>
                                        </p:cTn>
                                        <p:tgtEl>
                                          <p:spTgt spid="575493">
                                            <p:txEl>
                                              <p:pRg st="3" end="3"/>
                                            </p:txEl>
                                          </p:spTgt>
                                        </p:tgtEl>
                                        <p:attrNameLst>
                                          <p:attrName>style.visibility</p:attrName>
                                        </p:attrNameLst>
                                      </p:cBhvr>
                                      <p:to>
                                        <p:strVal val="visible"/>
                                      </p:to>
                                    </p:set>
                                    <p:animEffect transition="in" filter="dissolve">
                                      <p:cBhvr>
                                        <p:cTn id="27" dur="500"/>
                                        <p:tgtEl>
                                          <p:spTgt spid="575493">
                                            <p:txEl>
                                              <p:pRg st="3" end="3"/>
                                            </p:txEl>
                                          </p:spTgt>
                                        </p:tgtEl>
                                      </p:cBhvr>
                                    </p:animEffect>
                                  </p:childTnLst>
                                </p:cTn>
                              </p:par>
                            </p:childTnLst>
                          </p:cTn>
                        </p:par>
                        <p:par>
                          <p:cTn id="28" fill="hold" nodeType="afterGroup">
                            <p:stCondLst>
                              <p:cond delay="4050"/>
                            </p:stCondLst>
                            <p:childTnLst>
                              <p:par>
                                <p:cTn id="29" presetID="9" presetClass="entr" presetSubtype="0" fill="hold" nodeType="afterEffect">
                                  <p:stCondLst>
                                    <p:cond delay="0"/>
                                  </p:stCondLst>
                                  <p:iterate type="wd">
                                    <p:tmPct val="5000"/>
                                  </p:iterate>
                                  <p:childTnLst>
                                    <p:set>
                                      <p:cBhvr>
                                        <p:cTn id="30" dur="1" fill="hold">
                                          <p:stCondLst>
                                            <p:cond delay="0"/>
                                          </p:stCondLst>
                                        </p:cTn>
                                        <p:tgtEl>
                                          <p:spTgt spid="575493">
                                            <p:txEl>
                                              <p:pRg st="4" end="4"/>
                                            </p:txEl>
                                          </p:spTgt>
                                        </p:tgtEl>
                                        <p:attrNameLst>
                                          <p:attrName>style.visibility</p:attrName>
                                        </p:attrNameLst>
                                      </p:cBhvr>
                                      <p:to>
                                        <p:strVal val="visible"/>
                                      </p:to>
                                    </p:set>
                                    <p:animEffect transition="in" filter="dissolve">
                                      <p:cBhvr>
                                        <p:cTn id="31" dur="500"/>
                                        <p:tgtEl>
                                          <p:spTgt spid="575493">
                                            <p:txEl>
                                              <p:pRg st="4" end="4"/>
                                            </p:txEl>
                                          </p:spTgt>
                                        </p:tgtEl>
                                      </p:cBhvr>
                                    </p:animEffect>
                                  </p:childTnLst>
                                </p:cTn>
                              </p:par>
                            </p:childTnLst>
                          </p:cTn>
                        </p:par>
                        <p:par>
                          <p:cTn id="32" fill="hold" nodeType="afterGroup">
                            <p:stCondLst>
                              <p:cond delay="4875"/>
                            </p:stCondLst>
                            <p:childTnLst>
                              <p:par>
                                <p:cTn id="33" presetID="9" presetClass="entr" presetSubtype="0" fill="hold" nodeType="afterEffect">
                                  <p:stCondLst>
                                    <p:cond delay="0"/>
                                  </p:stCondLst>
                                  <p:iterate type="wd">
                                    <p:tmPct val="5000"/>
                                  </p:iterate>
                                  <p:childTnLst>
                                    <p:set>
                                      <p:cBhvr>
                                        <p:cTn id="34" dur="1" fill="hold">
                                          <p:stCondLst>
                                            <p:cond delay="0"/>
                                          </p:stCondLst>
                                        </p:cTn>
                                        <p:tgtEl>
                                          <p:spTgt spid="575493">
                                            <p:txEl>
                                              <p:pRg st="5" end="5"/>
                                            </p:txEl>
                                          </p:spTgt>
                                        </p:tgtEl>
                                        <p:attrNameLst>
                                          <p:attrName>style.visibility</p:attrName>
                                        </p:attrNameLst>
                                      </p:cBhvr>
                                      <p:to>
                                        <p:strVal val="visible"/>
                                      </p:to>
                                    </p:set>
                                    <p:animEffect transition="in" filter="dissolve">
                                      <p:cBhvr>
                                        <p:cTn id="35" dur="500"/>
                                        <p:tgtEl>
                                          <p:spTgt spid="575493">
                                            <p:txEl>
                                              <p:pRg st="5" end="5"/>
                                            </p:txEl>
                                          </p:spTgt>
                                        </p:tgtEl>
                                      </p:cBhvr>
                                    </p:animEffect>
                                  </p:childTnLst>
                                </p:cTn>
                              </p:par>
                            </p:childTnLst>
                          </p:cTn>
                        </p:par>
                        <p:par>
                          <p:cTn id="36" fill="hold" nodeType="afterGroup">
                            <p:stCondLst>
                              <p:cond delay="5625"/>
                            </p:stCondLst>
                            <p:childTnLst>
                              <p:par>
                                <p:cTn id="37" presetID="9" presetClass="entr" presetSubtype="0" fill="hold" nodeType="afterEffect">
                                  <p:stCondLst>
                                    <p:cond delay="0"/>
                                  </p:stCondLst>
                                  <p:iterate type="wd">
                                    <p:tmPct val="5000"/>
                                  </p:iterate>
                                  <p:childTnLst>
                                    <p:set>
                                      <p:cBhvr>
                                        <p:cTn id="38" dur="1" fill="hold">
                                          <p:stCondLst>
                                            <p:cond delay="0"/>
                                          </p:stCondLst>
                                        </p:cTn>
                                        <p:tgtEl>
                                          <p:spTgt spid="575493">
                                            <p:txEl>
                                              <p:pRg st="6" end="6"/>
                                            </p:txEl>
                                          </p:spTgt>
                                        </p:tgtEl>
                                        <p:attrNameLst>
                                          <p:attrName>style.visibility</p:attrName>
                                        </p:attrNameLst>
                                      </p:cBhvr>
                                      <p:to>
                                        <p:strVal val="visible"/>
                                      </p:to>
                                    </p:set>
                                    <p:animEffect transition="in" filter="dissolve">
                                      <p:cBhvr>
                                        <p:cTn id="39" dur="500"/>
                                        <p:tgtEl>
                                          <p:spTgt spid="575493">
                                            <p:txEl>
                                              <p:pRg st="6" end="6"/>
                                            </p:txEl>
                                          </p:spTgt>
                                        </p:tgtEl>
                                      </p:cBhvr>
                                    </p:animEffect>
                                  </p:childTnLst>
                                </p:cTn>
                              </p:par>
                            </p:childTnLst>
                          </p:cTn>
                        </p:par>
                        <p:par>
                          <p:cTn id="40" fill="hold" nodeType="afterGroup">
                            <p:stCondLst>
                              <p:cond delay="6325"/>
                            </p:stCondLst>
                            <p:childTnLst>
                              <p:par>
                                <p:cTn id="41" presetID="9" presetClass="entr" presetSubtype="0" fill="hold" nodeType="afterEffect">
                                  <p:stCondLst>
                                    <p:cond delay="0"/>
                                  </p:stCondLst>
                                  <p:iterate type="wd">
                                    <p:tmPct val="5000"/>
                                  </p:iterate>
                                  <p:childTnLst>
                                    <p:set>
                                      <p:cBhvr>
                                        <p:cTn id="42" dur="1" fill="hold">
                                          <p:stCondLst>
                                            <p:cond delay="0"/>
                                          </p:stCondLst>
                                        </p:cTn>
                                        <p:tgtEl>
                                          <p:spTgt spid="575493">
                                            <p:txEl>
                                              <p:pRg st="7" end="7"/>
                                            </p:txEl>
                                          </p:spTgt>
                                        </p:tgtEl>
                                        <p:attrNameLst>
                                          <p:attrName>style.visibility</p:attrName>
                                        </p:attrNameLst>
                                      </p:cBhvr>
                                      <p:to>
                                        <p:strVal val="visible"/>
                                      </p:to>
                                    </p:set>
                                    <p:animEffect transition="in" filter="dissolve">
                                      <p:cBhvr>
                                        <p:cTn id="43" dur="500"/>
                                        <p:tgtEl>
                                          <p:spTgt spid="575493">
                                            <p:txEl>
                                              <p:pRg st="7" end="7"/>
                                            </p:txEl>
                                          </p:spTgt>
                                        </p:tgtEl>
                                      </p:cBhvr>
                                    </p:animEffect>
                                  </p:childTnLst>
                                </p:cTn>
                              </p:par>
                            </p:childTnLst>
                          </p:cTn>
                        </p:par>
                        <p:par>
                          <p:cTn id="44" fill="hold" nodeType="afterGroup">
                            <p:stCondLst>
                              <p:cond delay="7225"/>
                            </p:stCondLst>
                            <p:childTnLst>
                              <p:par>
                                <p:cTn id="45" presetID="9" presetClass="entr" presetSubtype="0" fill="hold" nodeType="afterEffect">
                                  <p:stCondLst>
                                    <p:cond delay="0"/>
                                  </p:stCondLst>
                                  <p:iterate type="wd">
                                    <p:tmPct val="5000"/>
                                  </p:iterate>
                                  <p:childTnLst>
                                    <p:set>
                                      <p:cBhvr>
                                        <p:cTn id="46" dur="1" fill="hold">
                                          <p:stCondLst>
                                            <p:cond delay="0"/>
                                          </p:stCondLst>
                                        </p:cTn>
                                        <p:tgtEl>
                                          <p:spTgt spid="575493">
                                            <p:txEl>
                                              <p:pRg st="8" end="8"/>
                                            </p:txEl>
                                          </p:spTgt>
                                        </p:tgtEl>
                                        <p:attrNameLst>
                                          <p:attrName>style.visibility</p:attrName>
                                        </p:attrNameLst>
                                      </p:cBhvr>
                                      <p:to>
                                        <p:strVal val="visible"/>
                                      </p:to>
                                    </p:set>
                                    <p:animEffect transition="in" filter="dissolve">
                                      <p:cBhvr>
                                        <p:cTn id="47" dur="500"/>
                                        <p:tgtEl>
                                          <p:spTgt spid="575493">
                                            <p:txEl>
                                              <p:pRg st="8" end="8"/>
                                            </p:txEl>
                                          </p:spTgt>
                                        </p:tgtEl>
                                      </p:cBhvr>
                                    </p:animEffect>
                                  </p:childTnLst>
                                </p:cTn>
                              </p:par>
                            </p:childTnLst>
                          </p:cTn>
                        </p:par>
                        <p:par>
                          <p:cTn id="48" fill="hold" nodeType="withGroup">
                            <p:stCondLst>
                              <p:cond delay="7900"/>
                            </p:stCondLst>
                            <p:childTnLst>
                              <p:par>
                                <p:cTn id="49" presetID="9" presetClass="entr" presetSubtype="0" fill="hold" nodeType="afterEffect">
                                  <p:stCondLst>
                                    <p:cond delay="0"/>
                                  </p:stCondLst>
                                  <p:iterate type="wd">
                                    <p:tmPct val="5000"/>
                                  </p:iterate>
                                  <p:childTnLst>
                                    <p:set>
                                      <p:cBhvr>
                                        <p:cTn id="50" dur="1" fill="hold">
                                          <p:stCondLst>
                                            <p:cond delay="0"/>
                                          </p:stCondLst>
                                        </p:cTn>
                                        <p:tgtEl>
                                          <p:spTgt spid="575491">
                                            <p:txEl>
                                              <p:pRg st="1" end="1"/>
                                            </p:txEl>
                                          </p:spTgt>
                                        </p:tgtEl>
                                        <p:attrNameLst>
                                          <p:attrName>style.visibility</p:attrName>
                                        </p:attrNameLst>
                                      </p:cBhvr>
                                      <p:to>
                                        <p:strVal val="visible"/>
                                      </p:to>
                                    </p:set>
                                    <p:animEffect transition="in" filter="dissolve">
                                      <p:cBhvr>
                                        <p:cTn id="51" dur="500"/>
                                        <p:tgtEl>
                                          <p:spTgt spid="575491">
                                            <p:txEl>
                                              <p:pRg st="1" end="1"/>
                                            </p:txEl>
                                          </p:spTgt>
                                        </p:tgtEl>
                                      </p:cBhvr>
                                    </p:animEffect>
                                  </p:childTnLst>
                                </p:cTn>
                              </p:par>
                            </p:childTnLst>
                          </p:cTn>
                        </p:par>
                        <p:par>
                          <p:cTn id="52" fill="hold" nodeType="afterGroup">
                            <p:stCondLst>
                              <p:cond delay="8550"/>
                            </p:stCondLst>
                            <p:childTnLst>
                              <p:par>
                                <p:cTn id="53" presetID="9" presetClass="entr" presetSubtype="0" fill="hold" nodeType="afterEffect">
                                  <p:stCondLst>
                                    <p:cond delay="0"/>
                                  </p:stCondLst>
                                  <p:iterate type="wd">
                                    <p:tmPct val="5000"/>
                                  </p:iterate>
                                  <p:childTnLst>
                                    <p:set>
                                      <p:cBhvr>
                                        <p:cTn id="54" dur="1" fill="hold">
                                          <p:stCondLst>
                                            <p:cond delay="0"/>
                                          </p:stCondLst>
                                        </p:cTn>
                                        <p:tgtEl>
                                          <p:spTgt spid="575491">
                                            <p:txEl>
                                              <p:pRg st="2" end="2"/>
                                            </p:txEl>
                                          </p:spTgt>
                                        </p:tgtEl>
                                        <p:attrNameLst>
                                          <p:attrName>style.visibility</p:attrName>
                                        </p:attrNameLst>
                                      </p:cBhvr>
                                      <p:to>
                                        <p:strVal val="visible"/>
                                      </p:to>
                                    </p:set>
                                    <p:animEffect transition="in" filter="dissolve">
                                      <p:cBhvr>
                                        <p:cTn id="55" dur="500"/>
                                        <p:tgtEl>
                                          <p:spTgt spid="575491">
                                            <p:txEl>
                                              <p:pRg st="2" end="2"/>
                                            </p:txEl>
                                          </p:spTgt>
                                        </p:tgtEl>
                                      </p:cBhvr>
                                    </p:animEffect>
                                  </p:childTnLst>
                                </p:cTn>
                              </p:par>
                            </p:childTnLst>
                          </p:cTn>
                        </p:par>
                        <p:par>
                          <p:cTn id="56" fill="hold" nodeType="afterGroup">
                            <p:stCondLst>
                              <p:cond delay="9225"/>
                            </p:stCondLst>
                            <p:childTnLst>
                              <p:par>
                                <p:cTn id="57" presetID="9" presetClass="entr" presetSubtype="0" fill="hold" nodeType="afterEffect">
                                  <p:stCondLst>
                                    <p:cond delay="0"/>
                                  </p:stCondLst>
                                  <p:iterate type="wd">
                                    <p:tmPct val="5000"/>
                                  </p:iterate>
                                  <p:childTnLst>
                                    <p:set>
                                      <p:cBhvr>
                                        <p:cTn id="58" dur="1" fill="hold">
                                          <p:stCondLst>
                                            <p:cond delay="0"/>
                                          </p:stCondLst>
                                        </p:cTn>
                                        <p:tgtEl>
                                          <p:spTgt spid="575491">
                                            <p:txEl>
                                              <p:pRg st="3" end="3"/>
                                            </p:txEl>
                                          </p:spTgt>
                                        </p:tgtEl>
                                        <p:attrNameLst>
                                          <p:attrName>style.visibility</p:attrName>
                                        </p:attrNameLst>
                                      </p:cBhvr>
                                      <p:to>
                                        <p:strVal val="visible"/>
                                      </p:to>
                                    </p:set>
                                    <p:animEffect transition="in" filter="dissolve">
                                      <p:cBhvr>
                                        <p:cTn id="59" dur="500"/>
                                        <p:tgtEl>
                                          <p:spTgt spid="575491">
                                            <p:txEl>
                                              <p:pRg st="3" end="3"/>
                                            </p:txEl>
                                          </p:spTgt>
                                        </p:tgtEl>
                                      </p:cBhvr>
                                    </p:animEffect>
                                  </p:childTnLst>
                                </p:cTn>
                              </p:par>
                            </p:childTnLst>
                          </p:cTn>
                        </p:par>
                        <p:par>
                          <p:cTn id="60" fill="hold" nodeType="afterGroup">
                            <p:stCondLst>
                              <p:cond delay="9950"/>
                            </p:stCondLst>
                            <p:childTnLst>
                              <p:par>
                                <p:cTn id="61" presetID="9" presetClass="entr" presetSubtype="0" fill="hold" nodeType="afterEffect">
                                  <p:stCondLst>
                                    <p:cond delay="0"/>
                                  </p:stCondLst>
                                  <p:iterate type="wd">
                                    <p:tmPct val="5000"/>
                                  </p:iterate>
                                  <p:childTnLst>
                                    <p:set>
                                      <p:cBhvr>
                                        <p:cTn id="62" dur="1" fill="hold">
                                          <p:stCondLst>
                                            <p:cond delay="0"/>
                                          </p:stCondLst>
                                        </p:cTn>
                                        <p:tgtEl>
                                          <p:spTgt spid="575491">
                                            <p:txEl>
                                              <p:pRg st="4" end="4"/>
                                            </p:txEl>
                                          </p:spTgt>
                                        </p:tgtEl>
                                        <p:attrNameLst>
                                          <p:attrName>style.visibility</p:attrName>
                                        </p:attrNameLst>
                                      </p:cBhvr>
                                      <p:to>
                                        <p:strVal val="visible"/>
                                      </p:to>
                                    </p:set>
                                    <p:animEffect transition="in" filter="dissolve">
                                      <p:cBhvr>
                                        <p:cTn id="63" dur="500"/>
                                        <p:tgtEl>
                                          <p:spTgt spid="575491">
                                            <p:txEl>
                                              <p:pRg st="4" end="4"/>
                                            </p:txEl>
                                          </p:spTgt>
                                        </p:tgtEl>
                                      </p:cBhvr>
                                    </p:animEffect>
                                  </p:childTnLst>
                                </p:cTn>
                              </p:par>
                            </p:childTnLst>
                          </p:cTn>
                        </p:par>
                        <p:par>
                          <p:cTn id="64" fill="hold" nodeType="afterGroup">
                            <p:stCondLst>
                              <p:cond delay="10625"/>
                            </p:stCondLst>
                            <p:childTnLst>
                              <p:par>
                                <p:cTn id="65" presetID="9" presetClass="entr" presetSubtype="0" fill="hold" nodeType="afterEffect">
                                  <p:stCondLst>
                                    <p:cond delay="0"/>
                                  </p:stCondLst>
                                  <p:iterate type="wd">
                                    <p:tmPct val="5000"/>
                                  </p:iterate>
                                  <p:childTnLst>
                                    <p:set>
                                      <p:cBhvr>
                                        <p:cTn id="66" dur="1" fill="hold">
                                          <p:stCondLst>
                                            <p:cond delay="0"/>
                                          </p:stCondLst>
                                        </p:cTn>
                                        <p:tgtEl>
                                          <p:spTgt spid="575491">
                                            <p:txEl>
                                              <p:pRg st="5" end="5"/>
                                            </p:txEl>
                                          </p:spTgt>
                                        </p:tgtEl>
                                        <p:attrNameLst>
                                          <p:attrName>style.visibility</p:attrName>
                                        </p:attrNameLst>
                                      </p:cBhvr>
                                      <p:to>
                                        <p:strVal val="visible"/>
                                      </p:to>
                                    </p:set>
                                    <p:animEffect transition="in" filter="dissolve">
                                      <p:cBhvr>
                                        <p:cTn id="67" dur="500"/>
                                        <p:tgtEl>
                                          <p:spTgt spid="575491">
                                            <p:txEl>
                                              <p:pRg st="5" end="5"/>
                                            </p:txEl>
                                          </p:spTgt>
                                        </p:tgtEl>
                                      </p:cBhvr>
                                    </p:animEffect>
                                  </p:childTnLst>
                                </p:cTn>
                              </p:par>
                            </p:childTnLst>
                          </p:cTn>
                        </p:par>
                        <p:par>
                          <p:cTn id="68" fill="hold" nodeType="afterGroup">
                            <p:stCondLst>
                              <p:cond delay="11350"/>
                            </p:stCondLst>
                            <p:childTnLst>
                              <p:par>
                                <p:cTn id="69" presetID="9" presetClass="entr" presetSubtype="0" fill="hold" nodeType="afterEffect">
                                  <p:stCondLst>
                                    <p:cond delay="0"/>
                                  </p:stCondLst>
                                  <p:iterate type="wd">
                                    <p:tmPct val="5000"/>
                                  </p:iterate>
                                  <p:childTnLst>
                                    <p:set>
                                      <p:cBhvr>
                                        <p:cTn id="70" dur="1" fill="hold">
                                          <p:stCondLst>
                                            <p:cond delay="0"/>
                                          </p:stCondLst>
                                        </p:cTn>
                                        <p:tgtEl>
                                          <p:spTgt spid="575491">
                                            <p:txEl>
                                              <p:pRg st="6" end="6"/>
                                            </p:txEl>
                                          </p:spTgt>
                                        </p:tgtEl>
                                        <p:attrNameLst>
                                          <p:attrName>style.visibility</p:attrName>
                                        </p:attrNameLst>
                                      </p:cBhvr>
                                      <p:to>
                                        <p:strVal val="visible"/>
                                      </p:to>
                                    </p:set>
                                    <p:animEffect transition="in" filter="dissolve">
                                      <p:cBhvr>
                                        <p:cTn id="71" dur="500"/>
                                        <p:tgtEl>
                                          <p:spTgt spid="575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81000" y="304800"/>
            <a:ext cx="7772400" cy="838200"/>
          </a:xfrm>
        </p:spPr>
        <p:txBody>
          <a:bodyPr/>
          <a:lstStyle/>
          <a:p>
            <a:r>
              <a:rPr lang="en-US" dirty="0">
                <a:effectLst>
                  <a:outerShdw blurRad="38100" dist="38100" dir="2700000" algn="tl">
                    <a:srgbClr val="C0C0C0"/>
                  </a:outerShdw>
                </a:effectLst>
                <a:latin typeface="Georgia" pitchFamily="18" charset="0"/>
              </a:rPr>
              <a:t>Targeted Intervention Examples</a:t>
            </a:r>
          </a:p>
        </p:txBody>
      </p:sp>
      <p:grpSp>
        <p:nvGrpSpPr>
          <p:cNvPr id="2" name="SmartArt Placeholder 186370"/>
          <p:cNvGrpSpPr>
            <a:grpSpLocks/>
          </p:cNvGrpSpPr>
          <p:nvPr/>
        </p:nvGrpSpPr>
        <p:grpSpPr bwMode="auto">
          <a:xfrm>
            <a:off x="457200" y="1905000"/>
            <a:ext cx="8166100" cy="4133850"/>
            <a:chOff x="288" y="1206"/>
            <a:chExt cx="5144" cy="2598"/>
          </a:xfrm>
        </p:grpSpPr>
        <p:graphicFrame>
          <p:nvGraphicFramePr>
            <p:cNvPr id="5" name="Diagram 4"/>
            <p:cNvGraphicFramePr/>
            <p:nvPr/>
          </p:nvGraphicFramePr>
          <p:xfrm>
            <a:off x="288" y="1206"/>
            <a:ext cx="5144" cy="2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11"/>
            <p:cNvSpPr>
              <a:spLocks noChangeArrowheads="1"/>
            </p:cNvSpPr>
            <p:nvPr/>
          </p:nvSpPr>
          <p:spPr bwMode="auto">
            <a:xfrm>
              <a:off x="336" y="2547"/>
              <a:ext cx="2688" cy="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accent2"/>
                </a:buClr>
                <a:buSzTx/>
                <a:buFontTx/>
                <a:buNone/>
                <a:tabLst/>
              </a:pPr>
              <a:r>
                <a:rPr kumimoji="1" lang="en-US" sz="2800" b="0" i="0" u="none" strike="noStrike" cap="none" normalizeH="0" baseline="0">
                  <a:ln>
                    <a:noFill/>
                  </a:ln>
                  <a:solidFill>
                    <a:schemeClr val="tx2"/>
                  </a:solidFill>
                  <a:effectLst>
                    <a:outerShdw blurRad="38100" dist="38100" dir="2700000" algn="tl">
                      <a:srgbClr val="C0C0C0"/>
                    </a:outerShdw>
                  </a:effectLst>
                  <a:latin typeface="Tahoma" pitchFamily="34" charset="0"/>
                </a:rPr>
                <a:t>Ecological Interventions</a:t>
              </a:r>
            </a:p>
            <a:p>
              <a:pPr marL="342900" marR="0" lvl="0" indent="-342900" algn="l" defTabSz="914400" rtl="0" eaLnBrk="0" fontAlgn="base" latinLnBrk="0" hangingPunct="0">
                <a:lnSpc>
                  <a:spcPct val="80000"/>
                </a:lnSpc>
                <a:spcBef>
                  <a:spcPct val="20000"/>
                </a:spcBef>
                <a:spcAft>
                  <a:spcPct val="0"/>
                </a:spcAft>
                <a:buClr>
                  <a:schemeClr val="accent2"/>
                </a:buClr>
                <a:buSzTx/>
                <a:buFontTx/>
                <a:buChar char="•"/>
                <a:tabLst/>
              </a:pPr>
              <a:r>
                <a:rPr kumimoji="1" lang="en-US" sz="2000" b="0" i="0" u="none" strike="noStrike" cap="none" normalizeH="0" baseline="0">
                  <a:ln>
                    <a:noFill/>
                  </a:ln>
                  <a:solidFill>
                    <a:schemeClr val="tx1"/>
                  </a:solidFill>
                  <a:effectLst>
                    <a:outerShdw blurRad="38100" dist="38100" dir="2700000" algn="tl">
                      <a:srgbClr val="C0C0C0"/>
                    </a:outerShdw>
                  </a:effectLst>
                  <a:latin typeface="Tahoma" pitchFamily="34" charset="0"/>
                </a:rPr>
                <a:t>Home:</a:t>
              </a:r>
            </a:p>
            <a:p>
              <a:pPr marL="342900" marR="0" lvl="0" indent="-342900" algn="l" defTabSz="914400" rtl="0" eaLnBrk="0" fontAlgn="base" latinLnBrk="0" hangingPunct="0">
                <a:lnSpc>
                  <a:spcPct val="80000"/>
                </a:lnSpc>
                <a:spcBef>
                  <a:spcPct val="20000"/>
                </a:spcBef>
                <a:spcAft>
                  <a:spcPct val="0"/>
                </a:spcAft>
                <a:buClr>
                  <a:schemeClr val="accent2"/>
                </a:buClr>
                <a:buSzTx/>
                <a:buFontTx/>
                <a:buChar char="•"/>
                <a:tabLst/>
              </a:pPr>
              <a:r>
                <a:rPr kumimoji="1" lang="en-US" sz="2000" b="0" i="0" u="none" strike="noStrike" cap="none" normalizeH="0" baseline="0">
                  <a:ln>
                    <a:noFill/>
                  </a:ln>
                  <a:solidFill>
                    <a:schemeClr val="tx1"/>
                  </a:solidFill>
                  <a:effectLst>
                    <a:outerShdw blurRad="38100" dist="38100" dir="2700000" algn="tl">
                      <a:srgbClr val="C0C0C0"/>
                    </a:outerShdw>
                  </a:effectLst>
                  <a:latin typeface="Tahoma" pitchFamily="34" charset="0"/>
                </a:rPr>
                <a:t>School:</a:t>
              </a:r>
            </a:p>
          </p:txBody>
        </p:sp>
        <p:sp>
          <p:nvSpPr>
            <p:cNvPr id="4" name="Rectangle 12"/>
            <p:cNvSpPr>
              <a:spLocks noChangeArrowheads="1"/>
            </p:cNvSpPr>
            <p:nvPr/>
          </p:nvSpPr>
          <p:spPr bwMode="auto">
            <a:xfrm>
              <a:off x="3024" y="2544"/>
              <a:ext cx="2408" cy="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80000"/>
                </a:lnSpc>
                <a:spcBef>
                  <a:spcPct val="20000"/>
                </a:spcBef>
                <a:spcAft>
                  <a:spcPct val="0"/>
                </a:spcAft>
                <a:buClr>
                  <a:schemeClr val="accent2"/>
                </a:buClr>
                <a:buSzTx/>
                <a:buFontTx/>
                <a:buNone/>
                <a:tabLst/>
              </a:pPr>
              <a:r>
                <a:rPr kumimoji="1" lang="en-US" sz="2800" b="0" i="0" u="none" strike="noStrike" cap="none" normalizeH="0" baseline="0">
                  <a:ln>
                    <a:noFill/>
                  </a:ln>
                  <a:solidFill>
                    <a:schemeClr val="tx2"/>
                  </a:solidFill>
                  <a:effectLst>
                    <a:outerShdw blurRad="38100" dist="38100" dir="2700000" algn="tl">
                      <a:srgbClr val="C0C0C0"/>
                    </a:outerShdw>
                  </a:effectLst>
                  <a:latin typeface="Tahoma" pitchFamily="34" charset="0"/>
                </a:rPr>
                <a:t>Targeted Interventions</a:t>
              </a:r>
            </a:p>
            <a:p>
              <a:pPr marL="342900" marR="0" lvl="0" indent="-342900" algn="l" defTabSz="914400" rtl="0" eaLnBrk="0" fontAlgn="base" latinLnBrk="0" hangingPunct="0">
                <a:lnSpc>
                  <a:spcPct val="80000"/>
                </a:lnSpc>
                <a:spcBef>
                  <a:spcPct val="20000"/>
                </a:spcBef>
                <a:spcAft>
                  <a:spcPct val="0"/>
                </a:spcAft>
                <a:buClr>
                  <a:schemeClr val="accent2"/>
                </a:buClr>
                <a:buSzTx/>
                <a:buFontTx/>
                <a:buChar char="•"/>
                <a:tabLst/>
              </a:pPr>
              <a:r>
                <a:rPr kumimoji="1" lang="en-US" sz="2000" b="0" i="0" u="none" strike="noStrike" cap="none" normalizeH="0" baseline="0">
                  <a:ln>
                    <a:noFill/>
                  </a:ln>
                  <a:solidFill>
                    <a:schemeClr val="tx1"/>
                  </a:solidFill>
                  <a:effectLst>
                    <a:outerShdw blurRad="38100" dist="38100" dir="2700000" algn="tl">
                      <a:srgbClr val="C0C0C0"/>
                    </a:outerShdw>
                  </a:effectLst>
                  <a:latin typeface="Tahoma" pitchFamily="34" charset="0"/>
                </a:rPr>
                <a:t>Coping	</a:t>
              </a:r>
            </a:p>
            <a:p>
              <a:pPr marL="342900" marR="0" lvl="0" indent="-342900" algn="l" defTabSz="914400" rtl="0" eaLnBrk="0" fontAlgn="base" latinLnBrk="0" hangingPunct="0">
                <a:lnSpc>
                  <a:spcPct val="80000"/>
                </a:lnSpc>
                <a:spcBef>
                  <a:spcPct val="20000"/>
                </a:spcBef>
                <a:spcAft>
                  <a:spcPct val="0"/>
                </a:spcAft>
                <a:buClr>
                  <a:schemeClr val="accent2"/>
                </a:buClr>
                <a:buSzTx/>
                <a:buFontTx/>
                <a:buChar char="•"/>
                <a:tabLst/>
              </a:pPr>
              <a:r>
                <a:rPr kumimoji="1" lang="en-US" sz="2000" b="0" i="0" u="none" strike="noStrike" cap="none" normalizeH="0" baseline="0">
                  <a:ln>
                    <a:noFill/>
                  </a:ln>
                  <a:solidFill>
                    <a:schemeClr val="tx1"/>
                  </a:solidFill>
                  <a:effectLst>
                    <a:outerShdw blurRad="38100" dist="38100" dir="2700000" algn="tl">
                      <a:srgbClr val="C0C0C0"/>
                    </a:outerShdw>
                  </a:effectLst>
                  <a:latin typeface="Tahoma" pitchFamily="34" charset="0"/>
                </a:rPr>
                <a:t>Stress</a:t>
              </a:r>
            </a:p>
          </p:txBody>
        </p:sp>
      </p:grpSp>
      <p:sp>
        <p:nvSpPr>
          <p:cNvPr id="186381" name="Rectangle 13"/>
          <p:cNvSpPr>
            <a:spLocks noChangeArrowheads="1"/>
          </p:cNvSpPr>
          <p:nvPr/>
        </p:nvSpPr>
        <p:spPr bwMode="auto">
          <a:xfrm>
            <a:off x="1828800" y="1828800"/>
            <a:ext cx="51816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80000"/>
              </a:lnSpc>
              <a:spcBef>
                <a:spcPct val="20000"/>
              </a:spcBef>
              <a:buClr>
                <a:schemeClr val="accent2"/>
              </a:buClr>
              <a:buFontTx/>
              <a:buNone/>
            </a:pPr>
            <a:r>
              <a:rPr kumimoji="1" lang="en-US" sz="2800" baseline="0">
                <a:solidFill>
                  <a:schemeClr val="tx2"/>
                </a:solidFill>
                <a:effectLst>
                  <a:outerShdw blurRad="38100" dist="38100" dir="2700000" algn="tl">
                    <a:srgbClr val="C0C0C0"/>
                  </a:outerShdw>
                </a:effectLst>
              </a:rPr>
              <a:t>Psychosocial Interventions</a:t>
            </a:r>
          </a:p>
          <a:p>
            <a:pPr marL="2057400" lvl="4" indent="-228600">
              <a:lnSpc>
                <a:spcPct val="80000"/>
              </a:lnSpc>
              <a:spcBef>
                <a:spcPct val="20000"/>
              </a:spcBef>
              <a:buClr>
                <a:schemeClr val="accent2"/>
              </a:buClr>
            </a:pPr>
            <a:r>
              <a:rPr kumimoji="1" lang="en-US" baseline="0">
                <a:solidFill>
                  <a:schemeClr val="tx1"/>
                </a:solidFill>
                <a:effectLst>
                  <a:outerShdw blurRad="38100" dist="38100" dir="2700000" algn="tl">
                    <a:srgbClr val="C0C0C0"/>
                  </a:outerShdw>
                </a:effectLst>
              </a:rPr>
              <a:t>Alienation</a:t>
            </a:r>
          </a:p>
          <a:p>
            <a:pPr marL="2057400" lvl="4" indent="-228600">
              <a:lnSpc>
                <a:spcPct val="80000"/>
              </a:lnSpc>
              <a:spcBef>
                <a:spcPct val="20000"/>
              </a:spcBef>
              <a:buClr>
                <a:schemeClr val="accent2"/>
              </a:buClr>
            </a:pPr>
            <a:r>
              <a:rPr kumimoji="1" lang="en-US" baseline="0">
                <a:solidFill>
                  <a:schemeClr val="tx1"/>
                </a:solidFill>
                <a:effectLst>
                  <a:outerShdw blurRad="38100" dist="38100" dir="2700000" algn="tl">
                    <a:srgbClr val="C0C0C0"/>
                  </a:outerShdw>
                </a:effectLst>
              </a:rPr>
              <a:t>Depression</a:t>
            </a:r>
          </a:p>
          <a:p>
            <a:pPr marL="2057400" lvl="4" indent="-228600">
              <a:lnSpc>
                <a:spcPct val="80000"/>
              </a:lnSpc>
              <a:spcBef>
                <a:spcPct val="20000"/>
              </a:spcBef>
              <a:buClr>
                <a:schemeClr val="accent2"/>
              </a:buClr>
            </a:pPr>
            <a:r>
              <a:rPr kumimoji="1" lang="en-US" baseline="0">
                <a:solidFill>
                  <a:schemeClr val="tx1"/>
                </a:solidFill>
                <a:effectLst>
                  <a:outerShdw blurRad="38100" dist="38100" dir="2700000" algn="tl">
                    <a:srgbClr val="C0C0C0"/>
                  </a:outerShdw>
                </a:effectLst>
              </a:rPr>
              <a:t>Aggression</a:t>
            </a:r>
          </a:p>
          <a:p>
            <a:pPr marL="2057400" lvl="4" indent="-228600">
              <a:lnSpc>
                <a:spcPct val="80000"/>
              </a:lnSpc>
              <a:spcBef>
                <a:spcPct val="20000"/>
              </a:spcBef>
              <a:buClr>
                <a:schemeClr val="accent2"/>
              </a:buClr>
            </a:pPr>
            <a:r>
              <a:rPr kumimoji="1" lang="en-US" baseline="0">
                <a:solidFill>
                  <a:schemeClr val="tx1"/>
                </a:solidFill>
                <a:effectLst>
                  <a:outerShdw blurRad="38100" dist="38100" dir="2700000" algn="tl">
                    <a:srgbClr val="C0C0C0"/>
                  </a:outerShdw>
                </a:effectLst>
              </a:rPr>
              <a:t>Egocentricism</a:t>
            </a:r>
          </a:p>
          <a:p>
            <a:pPr marL="342900" indent="-342900">
              <a:lnSpc>
                <a:spcPct val="80000"/>
              </a:lnSpc>
              <a:spcBef>
                <a:spcPct val="20000"/>
              </a:spcBef>
              <a:buClr>
                <a:schemeClr val="accent2"/>
              </a:buClr>
            </a:pPr>
            <a:endParaRPr kumimoji="1" lang="en-US" baseline="0">
              <a:solidFill>
                <a:schemeClr val="tx1"/>
              </a:solidFill>
              <a:effectLst>
                <a:outerShdw blurRad="38100" dist="38100" dir="2700000" algn="tl">
                  <a:srgbClr val="C0C0C0"/>
                </a:outerShdw>
              </a:effectLst>
            </a:endParaRPr>
          </a:p>
        </p:txBody>
      </p:sp>
      <p:sp>
        <p:nvSpPr>
          <p:cNvPr id="186384" name="Rectangle 16"/>
          <p:cNvSpPr>
            <a:spLocks noChangeArrowheads="1"/>
          </p:cNvSpPr>
          <p:nvPr/>
        </p:nvSpPr>
        <p:spPr bwMode="auto">
          <a:xfrm>
            <a:off x="6172200" y="4572000"/>
            <a:ext cx="29718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Social skills training</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Stress &amp; anger mgt.</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No Harm Agreement*</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Self advocacy</a:t>
            </a:r>
          </a:p>
          <a:p>
            <a:pPr marL="342900" indent="-342900">
              <a:lnSpc>
                <a:spcPct val="80000"/>
              </a:lnSpc>
              <a:spcBef>
                <a:spcPct val="20000"/>
              </a:spcBef>
              <a:buClr>
                <a:schemeClr val="accent2"/>
              </a:buClr>
            </a:pPr>
            <a:endParaRPr kumimoji="1" lang="en-US" sz="1800" baseline="0">
              <a:solidFill>
                <a:srgbClr val="0000FF"/>
              </a:solidFill>
              <a:effectLst>
                <a:outerShdw blurRad="38100" dist="38100" dir="2700000" algn="tl">
                  <a:srgbClr val="C0C0C0"/>
                </a:outerShdw>
              </a:effectLst>
            </a:endParaRPr>
          </a:p>
        </p:txBody>
      </p:sp>
      <p:sp>
        <p:nvSpPr>
          <p:cNvPr id="186385" name="Rectangle 17"/>
          <p:cNvSpPr>
            <a:spLocks noChangeArrowheads="1"/>
          </p:cNvSpPr>
          <p:nvPr/>
        </p:nvSpPr>
        <p:spPr bwMode="auto">
          <a:xfrm>
            <a:off x="6172200" y="2209800"/>
            <a:ext cx="23622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spcBef>
                <a:spcPct val="20000"/>
              </a:spcBef>
              <a:buClr>
                <a:schemeClr val="accent2"/>
              </a:buClr>
              <a:buFontTx/>
              <a:buNone/>
            </a:pPr>
            <a:r>
              <a:rPr kumimoji="1" lang="en-US" sz="1800" baseline="0">
                <a:solidFill>
                  <a:srgbClr val="0000FF"/>
                </a:solidFill>
                <a:effectLst>
                  <a:outerShdw blurRad="38100" dist="38100" dir="2700000" algn="tl">
                    <a:srgbClr val="C0C0C0"/>
                  </a:outerShdw>
                </a:effectLst>
              </a:rPr>
              <a:t>School-based </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CST &amp; IEP</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Guidance / MH</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Supervision</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Extra-curricular</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Mentor programs</a:t>
            </a:r>
          </a:p>
        </p:txBody>
      </p:sp>
      <p:sp>
        <p:nvSpPr>
          <p:cNvPr id="186386" name="Rectangle 18"/>
          <p:cNvSpPr>
            <a:spLocks noChangeArrowheads="1"/>
          </p:cNvSpPr>
          <p:nvPr/>
        </p:nvSpPr>
        <p:spPr bwMode="auto">
          <a:xfrm>
            <a:off x="1752600" y="4191000"/>
            <a:ext cx="3733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spcBef>
                <a:spcPct val="20000"/>
              </a:spcBef>
              <a:buClr>
                <a:schemeClr val="accent2"/>
              </a:buClr>
              <a:buFontTx/>
              <a:buNone/>
            </a:pPr>
            <a:endParaRPr kumimoji="1" lang="en-US" sz="1800" baseline="0">
              <a:solidFill>
                <a:srgbClr val="0000FF"/>
              </a:solidFill>
              <a:effectLst>
                <a:outerShdw blurRad="38100" dist="38100" dir="2700000" algn="tl">
                  <a:srgbClr val="C0C0C0"/>
                </a:outerShdw>
              </a:effectLst>
            </a:endParaRPr>
          </a:p>
          <a:p>
            <a:pPr marL="342900" indent="-342900">
              <a:lnSpc>
                <a:spcPct val="80000"/>
              </a:lnSpc>
              <a:spcBef>
                <a:spcPct val="20000"/>
              </a:spcBef>
              <a:buClr>
                <a:schemeClr val="accent2"/>
              </a:buClr>
              <a:buFontTx/>
              <a:buNone/>
            </a:pPr>
            <a:r>
              <a:rPr kumimoji="1" lang="en-US" sz="1800" baseline="0">
                <a:solidFill>
                  <a:srgbClr val="0000FF"/>
                </a:solidFill>
                <a:effectLst>
                  <a:outerShdw blurRad="38100" dist="38100" dir="2700000" algn="tl">
                    <a:srgbClr val="C0C0C0"/>
                  </a:outerShdw>
                </a:effectLst>
              </a:rPr>
              <a:t>Parenting workshops</a:t>
            </a:r>
          </a:p>
          <a:p>
            <a:pPr marL="342900" indent="-342900">
              <a:lnSpc>
                <a:spcPct val="80000"/>
              </a:lnSpc>
              <a:spcBef>
                <a:spcPct val="20000"/>
              </a:spcBef>
              <a:buClr>
                <a:schemeClr val="accent2"/>
              </a:buClr>
              <a:buFontTx/>
              <a:buNone/>
            </a:pPr>
            <a:r>
              <a:rPr kumimoji="1" lang="en-US" sz="1800" baseline="0">
                <a:solidFill>
                  <a:srgbClr val="0000FF"/>
                </a:solidFill>
                <a:effectLst>
                  <a:outerShdw blurRad="38100" dist="38100" dir="2700000" algn="tl">
                    <a:srgbClr val="C0C0C0"/>
                  </a:outerShdw>
                </a:effectLst>
              </a:rPr>
              <a:t>Improve school culture</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Anti-bullying programs </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Safe listening zones</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Student Safety Plan*</a:t>
            </a:r>
          </a:p>
        </p:txBody>
      </p:sp>
      <p:sp>
        <p:nvSpPr>
          <p:cNvPr id="186387" name="Rectangle 19"/>
          <p:cNvSpPr>
            <a:spLocks noChangeArrowheads="1"/>
          </p:cNvSpPr>
          <p:nvPr/>
        </p:nvSpPr>
        <p:spPr bwMode="auto">
          <a:xfrm>
            <a:off x="228600" y="2286000"/>
            <a:ext cx="32766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spcBef>
                <a:spcPct val="20000"/>
              </a:spcBef>
              <a:buClr>
                <a:schemeClr val="accent2"/>
              </a:buClr>
              <a:buFontTx/>
              <a:buNone/>
            </a:pPr>
            <a:r>
              <a:rPr kumimoji="1" lang="en-US" sz="1800" baseline="0">
                <a:solidFill>
                  <a:srgbClr val="0000FF"/>
                </a:solidFill>
                <a:effectLst>
                  <a:outerShdw blurRad="38100" dist="38100" dir="2700000" algn="tl">
                    <a:srgbClr val="C0C0C0"/>
                  </a:outerShdw>
                </a:effectLst>
              </a:rPr>
              <a:t>Community-Based</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Youth groups</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Religious community</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Sports &amp; recreation</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Law enforcement</a:t>
            </a:r>
          </a:p>
          <a:p>
            <a:pPr marL="342900" indent="-342900">
              <a:lnSpc>
                <a:spcPct val="80000"/>
              </a:lnSpc>
              <a:spcBef>
                <a:spcPct val="20000"/>
              </a:spcBef>
              <a:buClr>
                <a:schemeClr val="accent2"/>
              </a:buClr>
            </a:pPr>
            <a:r>
              <a:rPr kumimoji="1" lang="en-US" sz="1800" baseline="0">
                <a:solidFill>
                  <a:srgbClr val="0000FF"/>
                </a:solidFill>
                <a:effectLst>
                  <a:outerShdw blurRad="38100" dist="38100" dir="2700000" algn="tl">
                    <a:srgbClr val="C0C0C0"/>
                  </a:outerShdw>
                </a:effectLst>
              </a:rPr>
              <a:t>Community mental health</a:t>
            </a:r>
          </a:p>
          <a:p>
            <a:pPr marL="342900" indent="-342900">
              <a:lnSpc>
                <a:spcPct val="80000"/>
              </a:lnSpc>
              <a:spcBef>
                <a:spcPct val="20000"/>
              </a:spcBef>
              <a:buClr>
                <a:schemeClr val="accent2"/>
              </a:buClr>
            </a:pPr>
            <a:endParaRPr kumimoji="1" lang="en-US" sz="1800" baseline="0">
              <a:solidFill>
                <a:srgbClr val="0000FF"/>
              </a:solidFill>
              <a:effectLst>
                <a:outerShdw blurRad="38100" dist="38100" dir="2700000" algn="tl">
                  <a:srgbClr val="C0C0C0"/>
                </a:outerShdw>
              </a:effectLst>
            </a:endParaRPr>
          </a:p>
        </p:txBody>
      </p:sp>
      <p:sp>
        <p:nvSpPr>
          <p:cNvPr id="186389" name="Text Box 21"/>
          <p:cNvSpPr txBox="1">
            <a:spLocks noChangeArrowheads="1"/>
          </p:cNvSpPr>
          <p:nvPr/>
        </p:nvSpPr>
        <p:spPr bwMode="auto">
          <a:xfrm>
            <a:off x="0" y="63388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kumimoji="1" lang="en-US" sz="1200" baseline="0">
                <a:solidFill>
                  <a:schemeClr val="bg1"/>
                </a:solidFill>
                <a:effectLst/>
                <a:latin typeface="Georgia" pitchFamily="18" charset="0"/>
              </a:rPr>
              <a:t>                                   </a:t>
            </a:r>
            <a:r>
              <a:rPr kumimoji="1" lang="en-US" sz="1200" baseline="0">
                <a:solidFill>
                  <a:schemeClr val="tx2"/>
                </a:solidFill>
                <a:effectLst>
                  <a:outerShdw blurRad="38100" dist="38100" dir="2700000" algn="tl">
                    <a:srgbClr val="C0C0C0"/>
                  </a:outerShdw>
                </a:effectLst>
                <a:latin typeface="Georgia" pitchFamily="18" charset="0"/>
              </a:rPr>
              <a:t>  </a:t>
            </a:r>
            <a:r>
              <a:rPr lang="en-US" sz="2800" baseline="0">
                <a:solidFill>
                  <a:schemeClr val="tx1"/>
                </a:solidFill>
                <a:effectLst/>
                <a:latin typeface="Georgia" pitchFamily="18" charset="0"/>
              </a:rPr>
              <a:t>                                                                                   </a:t>
            </a:r>
            <a:r>
              <a:rPr lang="en-US" sz="1200" baseline="0">
                <a:solidFill>
                  <a:schemeClr val="tx2"/>
                </a:solidFill>
                <a:effectLst>
                  <a:outerShdw blurRad="38100" dist="38100" dir="2700000" algn="tl">
                    <a:srgbClr val="C0C0C0"/>
                  </a:outerShdw>
                </a:effectLst>
              </a:rPr>
              <a:t>PETRA</a:t>
            </a:r>
            <a:r>
              <a:rPr lang="en-US" sz="1200" baseline="0">
                <a:solidFill>
                  <a:schemeClr val="accent2"/>
                </a:solidFill>
                <a:effectLst>
                  <a:outerShdw blurRad="38100" dist="38100" dir="2700000" algn="tl">
                    <a:srgbClr val="C0C0C0"/>
                  </a:outerShdw>
                </a:effectLst>
              </a:rPr>
              <a:t>   </a:t>
            </a:r>
          </a:p>
        </p:txBody>
      </p:sp>
      <p:sp>
        <p:nvSpPr>
          <p:cNvPr id="186390" name="Rectangle 22"/>
          <p:cNvSpPr>
            <a:spLocks noChangeArrowheads="1"/>
          </p:cNvSpPr>
          <p:nvPr/>
        </p:nvSpPr>
        <p:spPr bwMode="auto">
          <a:xfrm>
            <a:off x="457200" y="990600"/>
            <a:ext cx="828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800" baseline="0" dirty="0">
                <a:solidFill>
                  <a:schemeClr val="tx2"/>
                </a:solidFill>
                <a:effectLst>
                  <a:outerShdw blurRad="38100" dist="38100" dir="2700000" algn="tl">
                    <a:srgbClr val="C0C0C0"/>
                  </a:outerShdw>
                </a:effectLst>
                <a:latin typeface="Georgia" pitchFamily="18" charset="0"/>
              </a:rPr>
              <a:t>is important to specifically address the issue(s) that led to the threat</a:t>
            </a:r>
            <a:r>
              <a:rPr kumimoji="1" lang="en-US" sz="3600" baseline="0" dirty="0">
                <a:solidFill>
                  <a:schemeClr val="tx2"/>
                </a:solidFill>
                <a:effectLst>
                  <a:outerShdw blurRad="38100" dist="38100" dir="2700000" algn="tl">
                    <a:srgbClr val="C0C0C0"/>
                  </a:outerShdw>
                </a:effectLst>
                <a:latin typeface="Georgi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withEffect">
                                  <p:stCondLst>
                                    <p:cond delay="0"/>
                                  </p:stCondLst>
                                  <p:iterate type="lt">
                                    <p:tmPct val="0"/>
                                  </p:iterate>
                                  <p:childTnLst>
                                    <p:set>
                                      <p:cBhvr>
                                        <p:cTn id="6" dur="1" fill="hold">
                                          <p:stCondLst>
                                            <p:cond delay="0"/>
                                          </p:stCondLst>
                                        </p:cTn>
                                        <p:tgtEl>
                                          <p:spTgt spid="186370"/>
                                        </p:tgtEl>
                                        <p:attrNameLst>
                                          <p:attrName>style.visibility</p:attrName>
                                        </p:attrNameLst>
                                      </p:cBhvr>
                                      <p:to>
                                        <p:strVal val="visible"/>
                                      </p:to>
                                    </p:set>
                                    <p:animEffect transition="in" filter="dissolve">
                                      <p:cBhvr>
                                        <p:cTn id="7" dur="500"/>
                                        <p:tgtEl>
                                          <p:spTgt spid="18637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6390"/>
                                        </p:tgtEl>
                                        <p:attrNameLst>
                                          <p:attrName>style.visibility</p:attrName>
                                        </p:attrNameLst>
                                      </p:cBhvr>
                                      <p:to>
                                        <p:strVal val="visible"/>
                                      </p:to>
                                    </p:set>
                                    <p:animEffect transition="in" filter="dissolve">
                                      <p:cBhvr>
                                        <p:cTn id="10" dur="500"/>
                                        <p:tgtEl>
                                          <p:spTgt spid="186390"/>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86387"/>
                                        </p:tgtEl>
                                        <p:attrNameLst>
                                          <p:attrName>style.visibility</p:attrName>
                                        </p:attrNameLst>
                                      </p:cBhvr>
                                      <p:to>
                                        <p:strVal val="visible"/>
                                      </p:to>
                                    </p:set>
                                    <p:animEffect transition="in" filter="dissolve">
                                      <p:cBhvr>
                                        <p:cTn id="14" dur="500"/>
                                        <p:tgtEl>
                                          <p:spTgt spid="186387"/>
                                        </p:tgtEl>
                                      </p:cBhvr>
                                    </p:animEffect>
                                  </p:childTnLst>
                                </p:cTn>
                              </p:par>
                            </p:childTnLst>
                          </p:cTn>
                        </p:par>
                        <p:par>
                          <p:cTn id="15" fill="hold" nodeType="afterGroup">
                            <p:stCondLst>
                              <p:cond delay="1000"/>
                            </p:stCondLst>
                            <p:childTnLst>
                              <p:par>
                                <p:cTn id="16" presetID="9" presetClass="entr" presetSubtype="0" fill="hold" grpId="0" nodeType="afterEffect">
                                  <p:stCondLst>
                                    <p:cond delay="1000"/>
                                  </p:stCondLst>
                                  <p:childTnLst>
                                    <p:set>
                                      <p:cBhvr>
                                        <p:cTn id="17" dur="1" fill="hold">
                                          <p:stCondLst>
                                            <p:cond delay="0"/>
                                          </p:stCondLst>
                                        </p:cTn>
                                        <p:tgtEl>
                                          <p:spTgt spid="186385"/>
                                        </p:tgtEl>
                                        <p:attrNameLst>
                                          <p:attrName>style.visibility</p:attrName>
                                        </p:attrNameLst>
                                      </p:cBhvr>
                                      <p:to>
                                        <p:strVal val="visible"/>
                                      </p:to>
                                    </p:set>
                                    <p:animEffect transition="in" filter="dissolve">
                                      <p:cBhvr>
                                        <p:cTn id="18" dur="500"/>
                                        <p:tgtEl>
                                          <p:spTgt spid="186385"/>
                                        </p:tgtEl>
                                      </p:cBhvr>
                                    </p:animEffect>
                                  </p:childTnLst>
                                </p:cTn>
                              </p:par>
                              <p:par>
                                <p:cTn id="19" presetID="3" presetClass="entr" presetSubtype="10" fill="hold" grpId="1" nodeType="withEffect">
                                  <p:stCondLst>
                                    <p:cond delay="1000"/>
                                  </p:stCondLst>
                                  <p:childTnLst>
                                    <p:set>
                                      <p:cBhvr>
                                        <p:cTn id="20" dur="1" fill="hold">
                                          <p:stCondLst>
                                            <p:cond delay="0"/>
                                          </p:stCondLst>
                                        </p:cTn>
                                        <p:tgtEl>
                                          <p:spTgt spid="186385"/>
                                        </p:tgtEl>
                                        <p:attrNameLst>
                                          <p:attrName>style.visibility</p:attrName>
                                        </p:attrNameLst>
                                      </p:cBhvr>
                                      <p:to>
                                        <p:strVal val="visible"/>
                                      </p:to>
                                    </p:set>
                                    <p:animEffect transition="in" filter="blinds(horizontal)">
                                      <p:cBhvr>
                                        <p:cTn id="21" dur="500"/>
                                        <p:tgtEl>
                                          <p:spTgt spid="186385"/>
                                        </p:tgtEl>
                                      </p:cBhvr>
                                    </p:animEffect>
                                  </p:childTnLst>
                                </p:cTn>
                              </p:par>
                            </p:childTnLst>
                          </p:cTn>
                        </p:par>
                        <p:par>
                          <p:cTn id="22" fill="hold" nodeType="afterGroup">
                            <p:stCondLst>
                              <p:cond delay="2500"/>
                            </p:stCondLst>
                            <p:childTnLst>
                              <p:par>
                                <p:cTn id="23" presetID="9" presetClass="entr" presetSubtype="0" fill="hold" grpId="0" nodeType="afterEffect">
                                  <p:stCondLst>
                                    <p:cond delay="1000"/>
                                  </p:stCondLst>
                                  <p:childTnLst>
                                    <p:set>
                                      <p:cBhvr>
                                        <p:cTn id="24" dur="1" fill="hold">
                                          <p:stCondLst>
                                            <p:cond delay="0"/>
                                          </p:stCondLst>
                                        </p:cTn>
                                        <p:tgtEl>
                                          <p:spTgt spid="186386"/>
                                        </p:tgtEl>
                                        <p:attrNameLst>
                                          <p:attrName>style.visibility</p:attrName>
                                        </p:attrNameLst>
                                      </p:cBhvr>
                                      <p:to>
                                        <p:strVal val="visible"/>
                                      </p:to>
                                    </p:set>
                                    <p:animEffect transition="in" filter="dissolve">
                                      <p:cBhvr>
                                        <p:cTn id="25" dur="500"/>
                                        <p:tgtEl>
                                          <p:spTgt spid="186386"/>
                                        </p:tgtEl>
                                      </p:cBhvr>
                                    </p:animEffect>
                                  </p:childTnLst>
                                </p:cTn>
                              </p:par>
                            </p:childTnLst>
                          </p:cTn>
                        </p:par>
                        <p:par>
                          <p:cTn id="26" fill="hold" nodeType="afterGroup">
                            <p:stCondLst>
                              <p:cond delay="4000"/>
                            </p:stCondLst>
                            <p:childTnLst>
                              <p:par>
                                <p:cTn id="27" presetID="9" presetClass="entr" presetSubtype="0" fill="hold" grpId="0" nodeType="afterEffect">
                                  <p:stCondLst>
                                    <p:cond delay="1000"/>
                                  </p:stCondLst>
                                  <p:childTnLst>
                                    <p:set>
                                      <p:cBhvr>
                                        <p:cTn id="28" dur="1" fill="hold">
                                          <p:stCondLst>
                                            <p:cond delay="0"/>
                                          </p:stCondLst>
                                        </p:cTn>
                                        <p:tgtEl>
                                          <p:spTgt spid="186384"/>
                                        </p:tgtEl>
                                        <p:attrNameLst>
                                          <p:attrName>style.visibility</p:attrName>
                                        </p:attrNameLst>
                                      </p:cBhvr>
                                      <p:to>
                                        <p:strVal val="visible"/>
                                      </p:to>
                                    </p:set>
                                    <p:animEffect transition="in" filter="dissolve">
                                      <p:cBhvr>
                                        <p:cTn id="29" dur="500"/>
                                        <p:tgtEl>
                                          <p:spTgt spid="186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1"/>
      <p:bldP spid="186384" grpId="0"/>
      <p:bldP spid="186385" grpId="0"/>
      <p:bldP spid="186385" grpId="1"/>
      <p:bldP spid="186386" grpId="0"/>
      <p:bldP spid="186387" grpId="0"/>
      <p:bldP spid="18639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4522" name="Group 42"/>
          <p:cNvGraphicFramePr>
            <a:graphicFrameLocks noGrp="1"/>
          </p:cNvGraphicFramePr>
          <p:nvPr>
            <p:ph sz="quarter" idx="3"/>
          </p:nvPr>
        </p:nvGraphicFramePr>
        <p:xfrm>
          <a:off x="533400" y="1295400"/>
          <a:ext cx="8610600" cy="518160"/>
        </p:xfrm>
        <a:graphic>
          <a:graphicData uri="http://schemas.openxmlformats.org/drawingml/2006/table">
            <a:tbl>
              <a:tblPr/>
              <a:tblGrid>
                <a:gridCol w="8610600">
                  <a:extLst>
                    <a:ext uri="{9D8B030D-6E8A-4147-A177-3AD203B41FA5}">
                      <a16:colId xmlns:a16="http://schemas.microsoft.com/office/drawing/2014/main" val="20000"/>
                    </a:ext>
                  </a:extLst>
                </a:gridCol>
              </a:tblGrid>
              <a:tr h="3048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en-US" sz="2800" b="0" i="0" u="none" strike="noStrike" cap="none" normalizeH="0" baseline="0" dirty="0">
                        <a:ln>
                          <a:noFill/>
                        </a:ln>
                        <a:solidFill>
                          <a:schemeClr val="tx1"/>
                        </a:solidFill>
                        <a:effectLst/>
                        <a:latin typeface="Tahoma" pitchFamily="34" charset="0"/>
                      </a:endParaRPr>
                    </a:p>
                  </a:txBody>
                  <a:tcPr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404517" name="Text Box 37"/>
          <p:cNvSpPr txBox="1">
            <a:spLocks noChangeArrowheads="1"/>
          </p:cNvSpPr>
          <p:nvPr/>
        </p:nvSpPr>
        <p:spPr bwMode="auto">
          <a:xfrm>
            <a:off x="152400" y="6629400"/>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FontTx/>
              <a:buNone/>
            </a:pPr>
            <a:r>
              <a:rPr kumimoji="1" lang="en-US" sz="1000" baseline="0">
                <a:effectLst>
                  <a:outerShdw blurRad="38100" dist="38100" dir="2700000" algn="tl">
                    <a:srgbClr val="C0C0C0"/>
                  </a:outerShdw>
                </a:effectLst>
              </a:rPr>
              <a:t>This form is available online</a:t>
            </a:r>
          </a:p>
        </p:txBody>
      </p:sp>
      <p:pic>
        <p:nvPicPr>
          <p:cNvPr id="3" name="Picture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5232334" cy="6858000"/>
          </a:xfrm>
          <a:prstGeom prst="rect">
            <a:avLst/>
          </a:prstGeom>
        </p:spPr>
      </p:pic>
      <p:sp>
        <p:nvSpPr>
          <p:cNvPr id="10" name="Rectangle 2"/>
          <p:cNvSpPr>
            <a:spLocks noGrp="1" noChangeArrowheads="1"/>
          </p:cNvSpPr>
          <p:nvPr>
            <p:ph type="title"/>
          </p:nvPr>
        </p:nvSpPr>
        <p:spPr>
          <a:xfrm>
            <a:off x="5118100" y="12700"/>
            <a:ext cx="4025900" cy="381000"/>
          </a:xfrm>
        </p:spPr>
        <p:txBody>
          <a:bodyPr/>
          <a:lstStyle/>
          <a:p>
            <a:pPr algn="ctr"/>
            <a:r>
              <a:rPr lang="en-US" sz="1400" b="1" u="sng" dirty="0">
                <a:effectLst>
                  <a:outerShdw blurRad="38100" dist="38100" dir="2700000" algn="tl">
                    <a:srgbClr val="C0C0C0"/>
                  </a:outerShdw>
                </a:effectLst>
                <a:latin typeface="Georgia" pitchFamily="18" charset="0"/>
              </a:rPr>
              <a:t>Emotional or Behavioral Distress Form</a:t>
            </a:r>
          </a:p>
        </p:txBody>
      </p:sp>
      <p:sp>
        <p:nvSpPr>
          <p:cNvPr id="12" name="Rectangle 3"/>
          <p:cNvSpPr>
            <a:spLocks noGrp="1" noChangeArrowheads="1"/>
          </p:cNvSpPr>
          <p:nvPr>
            <p:ph type="body" sz="half" idx="1"/>
          </p:nvPr>
        </p:nvSpPr>
        <p:spPr>
          <a:xfrm>
            <a:off x="5105400" y="381000"/>
            <a:ext cx="4267200" cy="6477000"/>
          </a:xfrm>
          <a:noFill/>
          <a:ln/>
        </p:spPr>
        <p:txBody>
          <a:bodyPr/>
          <a:lstStyle/>
          <a:p>
            <a:pPr marL="609600" indent="-609600">
              <a:spcBef>
                <a:spcPct val="0"/>
              </a:spcBef>
              <a:buFontTx/>
              <a:buNone/>
            </a:pPr>
            <a:r>
              <a:rPr lang="en-US" sz="1600" b="1" dirty="0">
                <a:solidFill>
                  <a:srgbClr val="0000FF"/>
                </a:solidFill>
                <a:effectLst>
                  <a:outerShdw blurRad="38100" dist="38100" dir="2700000" algn="tl">
                    <a:srgbClr val="C0C0C0"/>
                  </a:outerShdw>
                </a:effectLst>
              </a:rPr>
              <a:t> Demographic Information</a:t>
            </a:r>
            <a:endParaRPr lang="en-US" sz="1600" dirty="0">
              <a:effectLst>
                <a:outerShdw blurRad="38100" dist="38100" dir="2700000" algn="tl">
                  <a:srgbClr val="C0C0C0"/>
                </a:outerShdw>
              </a:effectLst>
            </a:endParaRPr>
          </a:p>
          <a:p>
            <a:pPr marL="609600" indent="-609600">
              <a:spcBef>
                <a:spcPct val="0"/>
              </a:spcBef>
              <a:buFontTx/>
              <a:buNone/>
            </a:pPr>
            <a:r>
              <a:rPr lang="en-US" sz="1600" dirty="0">
                <a:effectLst>
                  <a:outerShdw blurRad="38100" dist="38100" dir="2700000" algn="tl">
                    <a:srgbClr val="C0C0C0"/>
                  </a:outerShdw>
                </a:effectLst>
              </a:rPr>
              <a:t>    Gathering information</a:t>
            </a:r>
          </a:p>
          <a:p>
            <a:pPr marL="609600" indent="-609600">
              <a:spcBef>
                <a:spcPct val="0"/>
              </a:spcBef>
              <a:buFontTx/>
              <a:buNone/>
            </a:pPr>
            <a:r>
              <a:rPr lang="en-US" sz="1600" dirty="0">
                <a:effectLst>
                  <a:outerShdw blurRad="38100" dist="38100" dir="2700000" algn="tl">
                    <a:srgbClr val="C0C0C0"/>
                  </a:outerShdw>
                </a:effectLst>
              </a:rPr>
              <a:t>    Interview those involved</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Summarize the Concern </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Identify</a:t>
            </a: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the details of the incident</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Characteristics of the Threat</a:t>
            </a:r>
          </a:p>
          <a:p>
            <a:pPr marL="609600" indent="-609600">
              <a:spcBef>
                <a:spcPct val="0"/>
              </a:spcBef>
              <a:buFontTx/>
              <a:buNone/>
            </a:pPr>
            <a:r>
              <a:rPr lang="en-US" sz="1600"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target, means, specificity, preparation,</a:t>
            </a:r>
          </a:p>
          <a:p>
            <a:pPr marL="609600" indent="-609600">
              <a:spcBef>
                <a:spcPct val="0"/>
              </a:spcBef>
              <a:buFontTx/>
              <a:buNone/>
            </a:pPr>
            <a:r>
              <a:rPr lang="en-US" sz="1600" dirty="0">
                <a:effectLst>
                  <a:outerShdw blurRad="38100" dist="38100" dir="2700000" algn="tl">
                    <a:srgbClr val="C0C0C0"/>
                  </a:outerShdw>
                </a:effectLst>
              </a:rPr>
              <a:t>    etc. Estimate violence risk</a:t>
            </a:r>
          </a:p>
          <a:p>
            <a:pPr marL="609600" indent="-609600">
              <a:spcBef>
                <a:spcPct val="0"/>
              </a:spcBef>
              <a:buFontTx/>
              <a:buNone/>
            </a:pPr>
            <a:r>
              <a:rPr lang="en-US" sz="1600" dirty="0">
                <a:effectLst>
                  <a:outerShdw blurRad="38100" dist="38100" dir="2700000" algn="tl">
                    <a:srgbClr val="C0C0C0"/>
                  </a:outerShdw>
                </a:effectLst>
              </a:rPr>
              <a:t>    as high, medium, or low</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Social, Emotional &amp; Behavioral factors</a:t>
            </a:r>
          </a:p>
          <a:p>
            <a:pPr marL="609600" indent="-609600">
              <a:spcBef>
                <a:spcPct val="0"/>
              </a:spcBef>
              <a:buFontTx/>
              <a:buNone/>
            </a:pPr>
            <a:r>
              <a:rPr lang="en-US" sz="1600" dirty="0">
                <a:effectLst>
                  <a:outerShdw blurRad="38100" dist="38100" dir="2700000" algn="tl">
                    <a:srgbClr val="C0C0C0"/>
                  </a:outerShdw>
                </a:effectLst>
              </a:rPr>
              <a:t>    in need of intervention</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Estimate Suicide Risk</a:t>
            </a:r>
          </a:p>
          <a:p>
            <a:pPr marL="609600" indent="-609600">
              <a:spcBef>
                <a:spcPct val="0"/>
              </a:spcBef>
              <a:buFontTx/>
              <a:buNone/>
            </a:pPr>
            <a:r>
              <a:rPr lang="en-US" sz="1600" dirty="0">
                <a:effectLst>
                  <a:outerShdw blurRad="38100" dist="38100" dir="2700000" algn="tl">
                    <a:srgbClr val="C0C0C0"/>
                  </a:outerShdw>
                </a:effectLst>
              </a:rPr>
              <a:t>    Low, Medium, or High</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Identify Alcohol &amp; Drug use concerns</a:t>
            </a:r>
          </a:p>
          <a:p>
            <a:pPr marL="609600" indent="-609600">
              <a:spcBef>
                <a:spcPct val="0"/>
              </a:spcBef>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Low, Medium, or High</a:t>
            </a:r>
          </a:p>
          <a:p>
            <a:pPr marL="609600" indent="-609600">
              <a:spcBef>
                <a:spcPct val="0"/>
              </a:spcBef>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Document Recommendations</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Immediate &amp; follow-up </a:t>
            </a:r>
          </a:p>
          <a:p>
            <a:pPr marL="609600" indent="-609600">
              <a:spcBef>
                <a:spcPct val="0"/>
              </a:spcBef>
              <a:buFontTx/>
              <a:buNone/>
            </a:pPr>
            <a:r>
              <a:rPr lang="en-US" sz="1600" dirty="0">
                <a:effectLst>
                  <a:outerShdw blurRad="38100" dist="38100" dir="2700000" algn="tl">
                    <a:srgbClr val="C0C0C0"/>
                  </a:outerShdw>
                </a:effectLst>
              </a:rPr>
              <a:t>    strategies to prevent violent act</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Notes / elaboration of findings</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assign case manager</a:t>
            </a:r>
          </a:p>
          <a:p>
            <a:pPr marL="609600" indent="-609600">
              <a:spcBef>
                <a:spcPct val="0"/>
              </a:spcBef>
              <a:buFontTx/>
              <a:buNone/>
            </a:pPr>
            <a:r>
              <a:rPr lang="en-US" sz="1600" dirty="0">
                <a:effectLst>
                  <a:outerShdw blurRad="38100" dist="38100" dir="2700000" algn="tl">
                    <a:srgbClr val="C0C0C0"/>
                  </a:outerShdw>
                </a:effectLst>
              </a:rPr>
              <a:t>    schedule follow up date</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Follow-up &amp; monitoring</a:t>
            </a:r>
          </a:p>
          <a:p>
            <a:pPr marL="609600" indent="-609600">
              <a:spcBef>
                <a:spcPct val="0"/>
              </a:spcBef>
              <a:buFontTx/>
              <a:buNone/>
            </a:pPr>
            <a:endParaRPr lang="en-US" sz="1600"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dissolve">
                                      <p:cBhvr>
                                        <p:cTn id="11" dur="500"/>
                                        <p:tgtEl>
                                          <p:spTgt spid="12">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dissolve">
                                      <p:cBhvr>
                                        <p:cTn id="15" dur="500"/>
                                        <p:tgtEl>
                                          <p:spTgt spid="12">
                                            <p:txEl>
                                              <p:pRg st="1" end="1"/>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dissolve">
                                      <p:cBhvr>
                                        <p:cTn id="19" dur="500"/>
                                        <p:tgtEl>
                                          <p:spTgt spid="12">
                                            <p:txEl>
                                              <p:pRg st="2" end="2"/>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500"/>
                                        <p:tgtEl>
                                          <p:spTgt spid="12">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500"/>
                                        <p:tgtEl>
                                          <p:spTgt spid="12">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animEffect transition="in" filter="dissolve">
                                      <p:cBhvr>
                                        <p:cTn id="31" dur="500"/>
                                        <p:tgtEl>
                                          <p:spTgt spid="12">
                                            <p:txEl>
                                              <p:pRg st="7" end="7"/>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animEffect transition="in" filter="dissolve">
                                      <p:cBhvr>
                                        <p:cTn id="35" dur="500"/>
                                        <p:tgtEl>
                                          <p:spTgt spid="12">
                                            <p:txEl>
                                              <p:pRg st="8" end="8"/>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animEffect transition="in" filter="dissolve">
                                      <p:cBhvr>
                                        <p:cTn id="39" dur="500"/>
                                        <p:tgtEl>
                                          <p:spTgt spid="12">
                                            <p:txEl>
                                              <p:pRg st="9" end="9"/>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animEffect transition="in" filter="dissolve">
                                      <p:cBhvr>
                                        <p:cTn id="43" dur="500"/>
                                        <p:tgtEl>
                                          <p:spTgt spid="12">
                                            <p:txEl>
                                              <p:pRg st="10" end="10"/>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animEffect transition="in" filter="dissolve">
                                      <p:cBhvr>
                                        <p:cTn id="47" dur="500"/>
                                        <p:tgtEl>
                                          <p:spTgt spid="12">
                                            <p:txEl>
                                              <p:pRg st="12" end="12"/>
                                            </p:txEl>
                                          </p:spTgt>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2">
                                            <p:txEl>
                                              <p:pRg st="13" end="13"/>
                                            </p:txEl>
                                          </p:spTgt>
                                        </p:tgtEl>
                                        <p:attrNameLst>
                                          <p:attrName>style.visibility</p:attrName>
                                        </p:attrNameLst>
                                      </p:cBhvr>
                                      <p:to>
                                        <p:strVal val="visible"/>
                                      </p:to>
                                    </p:set>
                                    <p:animEffect transition="in" filter="dissolve">
                                      <p:cBhvr>
                                        <p:cTn id="51" dur="500"/>
                                        <p:tgtEl>
                                          <p:spTgt spid="12">
                                            <p:txEl>
                                              <p:pRg st="13" end="13"/>
                                            </p:txEl>
                                          </p:spTgt>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12">
                                            <p:txEl>
                                              <p:pRg st="15" end="15"/>
                                            </p:txEl>
                                          </p:spTgt>
                                        </p:tgtEl>
                                        <p:attrNameLst>
                                          <p:attrName>style.visibility</p:attrName>
                                        </p:attrNameLst>
                                      </p:cBhvr>
                                      <p:to>
                                        <p:strVal val="visible"/>
                                      </p:to>
                                    </p:set>
                                    <p:animEffect transition="in" filter="dissolve">
                                      <p:cBhvr>
                                        <p:cTn id="55" dur="500"/>
                                        <p:tgtEl>
                                          <p:spTgt spid="12">
                                            <p:txEl>
                                              <p:pRg st="15" end="15"/>
                                            </p:txEl>
                                          </p:spTgt>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12">
                                            <p:txEl>
                                              <p:pRg st="16" end="16"/>
                                            </p:txEl>
                                          </p:spTgt>
                                        </p:tgtEl>
                                        <p:attrNameLst>
                                          <p:attrName>style.visibility</p:attrName>
                                        </p:attrNameLst>
                                      </p:cBhvr>
                                      <p:to>
                                        <p:strVal val="visible"/>
                                      </p:to>
                                    </p:set>
                                    <p:animEffect transition="in" filter="dissolve">
                                      <p:cBhvr>
                                        <p:cTn id="59" dur="500"/>
                                        <p:tgtEl>
                                          <p:spTgt spid="12">
                                            <p:txEl>
                                              <p:pRg st="16" end="16"/>
                                            </p:txEl>
                                          </p:spTgt>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12">
                                            <p:txEl>
                                              <p:pRg st="18" end="18"/>
                                            </p:txEl>
                                          </p:spTgt>
                                        </p:tgtEl>
                                        <p:attrNameLst>
                                          <p:attrName>style.visibility</p:attrName>
                                        </p:attrNameLst>
                                      </p:cBhvr>
                                      <p:to>
                                        <p:strVal val="visible"/>
                                      </p:to>
                                    </p:set>
                                    <p:animEffect transition="in" filter="dissolve">
                                      <p:cBhvr>
                                        <p:cTn id="63" dur="500"/>
                                        <p:tgtEl>
                                          <p:spTgt spid="12">
                                            <p:txEl>
                                              <p:pRg st="18" end="18"/>
                                            </p:txEl>
                                          </p:spTgt>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12">
                                            <p:txEl>
                                              <p:pRg st="19" end="19"/>
                                            </p:txEl>
                                          </p:spTgt>
                                        </p:tgtEl>
                                        <p:attrNameLst>
                                          <p:attrName>style.visibility</p:attrName>
                                        </p:attrNameLst>
                                      </p:cBhvr>
                                      <p:to>
                                        <p:strVal val="visible"/>
                                      </p:to>
                                    </p:set>
                                    <p:animEffect transition="in" filter="dissolve">
                                      <p:cBhvr>
                                        <p:cTn id="67" dur="500"/>
                                        <p:tgtEl>
                                          <p:spTgt spid="12">
                                            <p:txEl>
                                              <p:pRg st="19" end="19"/>
                                            </p:txEl>
                                          </p:spTgt>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12">
                                            <p:txEl>
                                              <p:pRg st="21" end="21"/>
                                            </p:txEl>
                                          </p:spTgt>
                                        </p:tgtEl>
                                        <p:attrNameLst>
                                          <p:attrName>style.visibility</p:attrName>
                                        </p:attrNameLst>
                                      </p:cBhvr>
                                      <p:to>
                                        <p:strVal val="visible"/>
                                      </p:to>
                                    </p:set>
                                    <p:animEffect transition="in" filter="dissolve">
                                      <p:cBhvr>
                                        <p:cTn id="71" dur="500"/>
                                        <p:tgtEl>
                                          <p:spTgt spid="12">
                                            <p:txEl>
                                              <p:pRg st="21" end="21"/>
                                            </p:txEl>
                                          </p:spTgt>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12">
                                            <p:txEl>
                                              <p:pRg st="22" end="22"/>
                                            </p:txEl>
                                          </p:spTgt>
                                        </p:tgtEl>
                                        <p:attrNameLst>
                                          <p:attrName>style.visibility</p:attrName>
                                        </p:attrNameLst>
                                      </p:cBhvr>
                                      <p:to>
                                        <p:strVal val="visible"/>
                                      </p:to>
                                    </p:set>
                                    <p:animEffect transition="in" filter="dissolve">
                                      <p:cBhvr>
                                        <p:cTn id="75" dur="500"/>
                                        <p:tgtEl>
                                          <p:spTgt spid="12">
                                            <p:txEl>
                                              <p:pRg st="22" end="22"/>
                                            </p:txEl>
                                          </p:spTgt>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12">
                                            <p:txEl>
                                              <p:pRg st="23" end="23"/>
                                            </p:txEl>
                                          </p:spTgt>
                                        </p:tgtEl>
                                        <p:attrNameLst>
                                          <p:attrName>style.visibility</p:attrName>
                                        </p:attrNameLst>
                                      </p:cBhvr>
                                      <p:to>
                                        <p:strVal val="visible"/>
                                      </p:to>
                                    </p:set>
                                    <p:animEffect transition="in" filter="dissolve">
                                      <p:cBhvr>
                                        <p:cTn id="79" dur="500"/>
                                        <p:tgtEl>
                                          <p:spTgt spid="12">
                                            <p:txEl>
                                              <p:pRg st="23" end="23"/>
                                            </p:txEl>
                                          </p:spTgt>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12">
                                            <p:txEl>
                                              <p:pRg st="25" end="25"/>
                                            </p:txEl>
                                          </p:spTgt>
                                        </p:tgtEl>
                                        <p:attrNameLst>
                                          <p:attrName>style.visibility</p:attrName>
                                        </p:attrNameLst>
                                      </p:cBhvr>
                                      <p:to>
                                        <p:strVal val="visible"/>
                                      </p:to>
                                    </p:set>
                                    <p:animEffect transition="in" filter="dissolve">
                                      <p:cBhvr>
                                        <p:cTn id="83" dur="500"/>
                                        <p:tgtEl>
                                          <p:spTgt spid="12">
                                            <p:txEl>
                                              <p:pRg st="25" end="25"/>
                                            </p:txEl>
                                          </p:spTgt>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12">
                                            <p:txEl>
                                              <p:pRg st="26" end="26"/>
                                            </p:txEl>
                                          </p:spTgt>
                                        </p:tgtEl>
                                        <p:attrNameLst>
                                          <p:attrName>style.visibility</p:attrName>
                                        </p:attrNameLst>
                                      </p:cBhvr>
                                      <p:to>
                                        <p:strVal val="visible"/>
                                      </p:to>
                                    </p:set>
                                    <p:animEffect transition="in" filter="dissolve">
                                      <p:cBhvr>
                                        <p:cTn id="87" dur="500"/>
                                        <p:tgtEl>
                                          <p:spTgt spid="12">
                                            <p:txEl>
                                              <p:pRg st="26" end="26"/>
                                            </p:txEl>
                                          </p:spTgt>
                                        </p:tgtEl>
                                      </p:cBhvr>
                                    </p:animEffect>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12">
                                            <p:txEl>
                                              <p:pRg st="27" end="27"/>
                                            </p:txEl>
                                          </p:spTgt>
                                        </p:tgtEl>
                                        <p:attrNameLst>
                                          <p:attrName>style.visibility</p:attrName>
                                        </p:attrNameLst>
                                      </p:cBhvr>
                                      <p:to>
                                        <p:strVal val="visible"/>
                                      </p:to>
                                    </p:set>
                                    <p:animEffect transition="in" filter="dissolve">
                                      <p:cBhvr>
                                        <p:cTn id="91" dur="500"/>
                                        <p:tgtEl>
                                          <p:spTgt spid="12">
                                            <p:txEl>
                                              <p:pRg st="27" end="27"/>
                                            </p:txEl>
                                          </p:spTgt>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12">
                                            <p:txEl>
                                              <p:pRg st="29" end="29"/>
                                            </p:txEl>
                                          </p:spTgt>
                                        </p:tgtEl>
                                        <p:attrNameLst>
                                          <p:attrName>style.visibility</p:attrName>
                                        </p:attrNameLst>
                                      </p:cBhvr>
                                      <p:to>
                                        <p:strVal val="visible"/>
                                      </p:to>
                                    </p:set>
                                    <p:animEffect transition="in" filter="dissolve">
                                      <p:cBhvr>
                                        <p:cTn id="95" dur="500"/>
                                        <p:tgtEl>
                                          <p:spTgt spid="12">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4522" name="Group 42"/>
          <p:cNvGraphicFramePr>
            <a:graphicFrameLocks noGrp="1"/>
          </p:cNvGraphicFramePr>
          <p:nvPr>
            <p:ph sz="quarter" idx="3"/>
          </p:nvPr>
        </p:nvGraphicFramePr>
        <p:xfrm>
          <a:off x="533400" y="1295400"/>
          <a:ext cx="8610600" cy="518160"/>
        </p:xfrm>
        <a:graphic>
          <a:graphicData uri="http://schemas.openxmlformats.org/drawingml/2006/table">
            <a:tbl>
              <a:tblPr/>
              <a:tblGrid>
                <a:gridCol w="8610600">
                  <a:extLst>
                    <a:ext uri="{9D8B030D-6E8A-4147-A177-3AD203B41FA5}">
                      <a16:colId xmlns:a16="http://schemas.microsoft.com/office/drawing/2014/main" val="20000"/>
                    </a:ext>
                  </a:extLst>
                </a:gridCol>
              </a:tblGrid>
              <a:tr h="3048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en-US" sz="2800" b="0" i="0" u="none" strike="noStrike" cap="none" normalizeH="0" baseline="0" dirty="0">
                        <a:ln>
                          <a:noFill/>
                        </a:ln>
                        <a:solidFill>
                          <a:schemeClr val="tx1"/>
                        </a:solidFill>
                        <a:effectLst/>
                        <a:latin typeface="Tahoma" pitchFamily="34" charset="0"/>
                      </a:endParaRPr>
                    </a:p>
                  </a:txBody>
                  <a:tcPr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404489" name="Text Box 9"/>
          <p:cNvSpPr txBox="1">
            <a:spLocks noChangeArrowheads="1"/>
          </p:cNvSpPr>
          <p:nvPr/>
        </p:nvSpPr>
        <p:spPr bwMode="auto">
          <a:xfrm>
            <a:off x="4822825" y="1371600"/>
            <a:ext cx="43211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effectLst>
                <a:outerShdw blurRad="38100" dist="38100" dir="2700000" algn="tl">
                  <a:srgbClr val="C0C0C0"/>
                </a:outerShdw>
              </a:effectLst>
            </a:endParaRPr>
          </a:p>
        </p:txBody>
      </p:sp>
      <p:sp>
        <p:nvSpPr>
          <p:cNvPr id="404517" name="Text Box 37"/>
          <p:cNvSpPr txBox="1">
            <a:spLocks noChangeArrowheads="1"/>
          </p:cNvSpPr>
          <p:nvPr/>
        </p:nvSpPr>
        <p:spPr bwMode="auto">
          <a:xfrm>
            <a:off x="152400" y="6629400"/>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FontTx/>
              <a:buNone/>
            </a:pPr>
            <a:r>
              <a:rPr kumimoji="1" lang="en-US" sz="1000" baseline="0">
                <a:effectLst>
                  <a:outerShdw blurRad="38100" dist="38100" dir="2700000" algn="tl">
                    <a:srgbClr val="C0C0C0"/>
                  </a:outerShdw>
                </a:effectLst>
              </a:rPr>
              <a:t>This form is available online</a:t>
            </a:r>
          </a:p>
        </p:txBody>
      </p:sp>
      <p:sp>
        <p:nvSpPr>
          <p:cNvPr id="404482" name="Rectangle 2"/>
          <p:cNvSpPr>
            <a:spLocks noGrp="1" noChangeArrowheads="1"/>
          </p:cNvSpPr>
          <p:nvPr>
            <p:ph type="title"/>
          </p:nvPr>
        </p:nvSpPr>
        <p:spPr>
          <a:xfrm>
            <a:off x="5118100" y="12700"/>
            <a:ext cx="4025900" cy="381000"/>
          </a:xfrm>
        </p:spPr>
        <p:txBody>
          <a:bodyPr/>
          <a:lstStyle/>
          <a:p>
            <a:pPr algn="ctr"/>
            <a:r>
              <a:rPr lang="en-US" sz="1400" b="1" u="sng" dirty="0">
                <a:effectLst>
                  <a:outerShdw blurRad="38100" dist="38100" dir="2700000" algn="tl">
                    <a:srgbClr val="C0C0C0"/>
                  </a:outerShdw>
                </a:effectLst>
                <a:latin typeface="Georgia" pitchFamily="18" charset="0"/>
              </a:rPr>
              <a:t>Emotional or Behavioral Distress Form</a:t>
            </a:r>
          </a:p>
        </p:txBody>
      </p:sp>
      <p:sp>
        <p:nvSpPr>
          <p:cNvPr id="404483" name="Rectangle 3"/>
          <p:cNvSpPr>
            <a:spLocks noGrp="1" noChangeArrowheads="1"/>
          </p:cNvSpPr>
          <p:nvPr>
            <p:ph type="body" sz="half" idx="1"/>
          </p:nvPr>
        </p:nvSpPr>
        <p:spPr>
          <a:xfrm>
            <a:off x="5105400" y="381000"/>
            <a:ext cx="4267200" cy="6477000"/>
          </a:xfrm>
          <a:noFill/>
          <a:ln/>
        </p:spPr>
        <p:txBody>
          <a:bodyPr/>
          <a:lstStyle/>
          <a:p>
            <a:pPr marL="609600" indent="-609600">
              <a:spcBef>
                <a:spcPct val="0"/>
              </a:spcBef>
              <a:buFontTx/>
              <a:buNone/>
            </a:pPr>
            <a:r>
              <a:rPr lang="en-US" sz="1600" b="1" dirty="0">
                <a:solidFill>
                  <a:srgbClr val="0000FF"/>
                </a:solidFill>
                <a:effectLst>
                  <a:outerShdw blurRad="38100" dist="38100" dir="2700000" algn="tl">
                    <a:srgbClr val="C0C0C0"/>
                  </a:outerShdw>
                </a:effectLst>
              </a:rPr>
              <a:t> Demographic Information</a:t>
            </a:r>
            <a:endParaRPr lang="en-US" sz="1600" dirty="0">
              <a:effectLst>
                <a:outerShdw blurRad="38100" dist="38100" dir="2700000" algn="tl">
                  <a:srgbClr val="C0C0C0"/>
                </a:outerShdw>
              </a:effectLst>
            </a:endParaRPr>
          </a:p>
          <a:p>
            <a:pPr marL="609600" indent="-609600">
              <a:spcBef>
                <a:spcPct val="0"/>
              </a:spcBef>
              <a:buFontTx/>
              <a:buNone/>
            </a:pPr>
            <a:r>
              <a:rPr lang="en-US" sz="1600" dirty="0">
                <a:effectLst>
                  <a:outerShdw blurRad="38100" dist="38100" dir="2700000" algn="tl">
                    <a:srgbClr val="C0C0C0"/>
                  </a:outerShdw>
                </a:effectLst>
              </a:rPr>
              <a:t>    Gathering information</a:t>
            </a:r>
          </a:p>
          <a:p>
            <a:pPr marL="609600" indent="-609600">
              <a:spcBef>
                <a:spcPct val="0"/>
              </a:spcBef>
              <a:buFontTx/>
              <a:buNone/>
            </a:pPr>
            <a:r>
              <a:rPr lang="en-US" sz="1600" dirty="0">
                <a:effectLst>
                  <a:outerShdw blurRad="38100" dist="38100" dir="2700000" algn="tl">
                    <a:srgbClr val="C0C0C0"/>
                  </a:outerShdw>
                </a:effectLst>
              </a:rPr>
              <a:t>    Interview those involved</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Summarize the Concern </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Identify</a:t>
            </a: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the details of the incident</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Characteristics of the Threat</a:t>
            </a:r>
          </a:p>
          <a:p>
            <a:pPr marL="609600" indent="-609600">
              <a:spcBef>
                <a:spcPct val="0"/>
              </a:spcBef>
              <a:buFontTx/>
              <a:buNone/>
            </a:pPr>
            <a:r>
              <a:rPr lang="en-US" sz="1600"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target, means, specificity, preparation,</a:t>
            </a:r>
          </a:p>
          <a:p>
            <a:pPr marL="609600" indent="-609600">
              <a:spcBef>
                <a:spcPct val="0"/>
              </a:spcBef>
              <a:buFontTx/>
              <a:buNone/>
            </a:pPr>
            <a:r>
              <a:rPr lang="en-US" sz="1600" dirty="0">
                <a:effectLst>
                  <a:outerShdw blurRad="38100" dist="38100" dir="2700000" algn="tl">
                    <a:srgbClr val="C0C0C0"/>
                  </a:outerShdw>
                </a:effectLst>
              </a:rPr>
              <a:t>    etc. Estimate violence risk</a:t>
            </a:r>
          </a:p>
          <a:p>
            <a:pPr marL="609600" indent="-609600">
              <a:spcBef>
                <a:spcPct val="0"/>
              </a:spcBef>
              <a:buFontTx/>
              <a:buNone/>
            </a:pPr>
            <a:r>
              <a:rPr lang="en-US" sz="1600" dirty="0">
                <a:effectLst>
                  <a:outerShdw blurRad="38100" dist="38100" dir="2700000" algn="tl">
                    <a:srgbClr val="C0C0C0"/>
                  </a:outerShdw>
                </a:effectLst>
              </a:rPr>
              <a:t>    as high, medium, or low</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Social, Emotional &amp; Behavioral factors</a:t>
            </a:r>
          </a:p>
          <a:p>
            <a:pPr marL="609600" indent="-609600">
              <a:spcBef>
                <a:spcPct val="0"/>
              </a:spcBef>
              <a:buFontTx/>
              <a:buNone/>
            </a:pPr>
            <a:r>
              <a:rPr lang="en-US" sz="1600" dirty="0">
                <a:effectLst>
                  <a:outerShdw blurRad="38100" dist="38100" dir="2700000" algn="tl">
                    <a:srgbClr val="C0C0C0"/>
                  </a:outerShdw>
                </a:effectLst>
              </a:rPr>
              <a:t>    in need of intervention</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Estimate Suicide Risk</a:t>
            </a:r>
          </a:p>
          <a:p>
            <a:pPr marL="609600" indent="-609600">
              <a:spcBef>
                <a:spcPct val="0"/>
              </a:spcBef>
              <a:buFontTx/>
              <a:buNone/>
            </a:pPr>
            <a:r>
              <a:rPr lang="en-US" sz="1600" dirty="0">
                <a:effectLst>
                  <a:outerShdw blurRad="38100" dist="38100" dir="2700000" algn="tl">
                    <a:srgbClr val="C0C0C0"/>
                  </a:outerShdw>
                </a:effectLst>
              </a:rPr>
              <a:t>    Low, Medium, or High</a:t>
            </a:r>
          </a:p>
          <a:p>
            <a:pPr marL="609600" indent="-609600">
              <a:spcBef>
                <a:spcPct val="0"/>
              </a:spcBef>
              <a:buFontTx/>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Identify Alcohol &amp; Drug use concerns</a:t>
            </a:r>
          </a:p>
          <a:p>
            <a:pPr marL="609600" indent="-609600">
              <a:spcBef>
                <a:spcPct val="0"/>
              </a:spcBef>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Low, Medium, or High</a:t>
            </a:r>
          </a:p>
          <a:p>
            <a:pPr marL="609600" indent="-609600">
              <a:spcBef>
                <a:spcPct val="0"/>
              </a:spcBef>
              <a:buNone/>
            </a:pPr>
            <a:endParaRPr lang="en-US" sz="800" b="1" dirty="0">
              <a:solidFill>
                <a:srgbClr val="0000FF"/>
              </a:solidFill>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Document Recommendations</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Immediate &amp; follow-up </a:t>
            </a:r>
          </a:p>
          <a:p>
            <a:pPr marL="609600" indent="-609600">
              <a:spcBef>
                <a:spcPct val="0"/>
              </a:spcBef>
              <a:buFontTx/>
              <a:buNone/>
            </a:pPr>
            <a:r>
              <a:rPr lang="en-US" sz="1600" dirty="0">
                <a:effectLst>
                  <a:outerShdw blurRad="38100" dist="38100" dir="2700000" algn="tl">
                    <a:srgbClr val="C0C0C0"/>
                  </a:outerShdw>
                </a:effectLst>
              </a:rPr>
              <a:t>    strategies to prevent violent act</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Notes / elaboration of findings</a:t>
            </a:r>
          </a:p>
          <a:p>
            <a:pPr marL="609600" indent="-609600">
              <a:spcBef>
                <a:spcPct val="0"/>
              </a:spcBef>
              <a:buFontTx/>
              <a:buNone/>
            </a:pPr>
            <a:r>
              <a:rPr lang="en-US" sz="1600" b="1" dirty="0">
                <a:solidFill>
                  <a:srgbClr val="0000FF"/>
                </a:solidFill>
                <a:effectLst>
                  <a:outerShdw blurRad="38100" dist="38100" dir="2700000" algn="tl">
                    <a:srgbClr val="C0C0C0"/>
                  </a:outerShdw>
                </a:effectLst>
              </a:rPr>
              <a:t>    </a:t>
            </a:r>
            <a:r>
              <a:rPr lang="en-US" sz="1600" dirty="0">
                <a:effectLst>
                  <a:outerShdw blurRad="38100" dist="38100" dir="2700000" algn="tl">
                    <a:srgbClr val="C0C0C0"/>
                  </a:outerShdw>
                </a:effectLst>
              </a:rPr>
              <a:t>assign case manager</a:t>
            </a:r>
          </a:p>
          <a:p>
            <a:pPr marL="609600" indent="-609600">
              <a:spcBef>
                <a:spcPct val="0"/>
              </a:spcBef>
              <a:buFontTx/>
              <a:buNone/>
            </a:pPr>
            <a:r>
              <a:rPr lang="en-US" sz="1600" dirty="0">
                <a:effectLst>
                  <a:outerShdw blurRad="38100" dist="38100" dir="2700000" algn="tl">
                    <a:srgbClr val="C0C0C0"/>
                  </a:outerShdw>
                </a:effectLst>
              </a:rPr>
              <a:t>    schedule follow up date</a:t>
            </a:r>
          </a:p>
          <a:p>
            <a:pPr marL="609600" indent="-609600">
              <a:spcBef>
                <a:spcPct val="0"/>
              </a:spcBef>
              <a:buFontTx/>
              <a:buNone/>
            </a:pPr>
            <a:endParaRPr lang="en-US" sz="800" dirty="0">
              <a:effectLst>
                <a:outerShdw blurRad="38100" dist="38100" dir="2700000" algn="tl">
                  <a:srgbClr val="C0C0C0"/>
                </a:outerShdw>
              </a:effectLst>
            </a:endParaRPr>
          </a:p>
          <a:p>
            <a:pPr marL="609600" indent="-609600">
              <a:spcBef>
                <a:spcPct val="0"/>
              </a:spcBef>
              <a:buFontTx/>
              <a:buNone/>
            </a:pPr>
            <a:r>
              <a:rPr lang="en-US" sz="1600" b="1" dirty="0">
                <a:solidFill>
                  <a:srgbClr val="0000FF"/>
                </a:solidFill>
                <a:effectLst>
                  <a:outerShdw blurRad="38100" dist="38100" dir="2700000" algn="tl">
                    <a:srgbClr val="C0C0C0"/>
                  </a:outerShdw>
                </a:effectLst>
              </a:rPr>
              <a:t> Follow-up &amp; monitoring</a:t>
            </a:r>
          </a:p>
          <a:p>
            <a:pPr marL="609600" indent="-609600">
              <a:spcBef>
                <a:spcPct val="0"/>
              </a:spcBef>
              <a:buFontTx/>
              <a:buNone/>
            </a:pPr>
            <a:endParaRPr lang="en-US" sz="1600" dirty="0">
              <a:effectLst>
                <a:outerShdw blurRad="38100" dist="38100" dir="2700000" algn="tl">
                  <a:srgbClr val="C0C0C0"/>
                </a:outerShdw>
              </a:effectLst>
            </a:endParaRPr>
          </a:p>
        </p:txBody>
      </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60554" cy="6858000"/>
          </a:xfrm>
          <a:prstGeom prst="rect">
            <a:avLst/>
          </a:prstGeom>
        </p:spPr>
      </p:pic>
    </p:spTree>
    <p:extLst>
      <p:ext uri="{BB962C8B-B14F-4D97-AF65-F5344CB8AC3E}">
        <p14:creationId xmlns:p14="http://schemas.microsoft.com/office/powerpoint/2010/main" val="125543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04482"/>
                                        </p:tgtEl>
                                        <p:attrNameLst>
                                          <p:attrName>style.visibility</p:attrName>
                                        </p:attrNameLst>
                                      </p:cBhvr>
                                      <p:to>
                                        <p:strVal val="visible"/>
                                      </p:to>
                                    </p:set>
                                    <p:animEffect transition="in" filter="checkerboard(across)">
                                      <p:cBhvr>
                                        <p:cTn id="7" dur="500"/>
                                        <p:tgtEl>
                                          <p:spTgt spid="40448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04483">
                                            <p:txEl>
                                              <p:pRg st="0" end="0"/>
                                            </p:txEl>
                                          </p:spTgt>
                                        </p:tgtEl>
                                        <p:attrNameLst>
                                          <p:attrName>style.visibility</p:attrName>
                                        </p:attrNameLst>
                                      </p:cBhvr>
                                      <p:to>
                                        <p:strVal val="visible"/>
                                      </p:to>
                                    </p:set>
                                    <p:animEffect transition="in" filter="dissolve">
                                      <p:cBhvr>
                                        <p:cTn id="11" dur="500"/>
                                        <p:tgtEl>
                                          <p:spTgt spid="404483">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04483">
                                            <p:txEl>
                                              <p:pRg st="1" end="1"/>
                                            </p:txEl>
                                          </p:spTgt>
                                        </p:tgtEl>
                                        <p:attrNameLst>
                                          <p:attrName>style.visibility</p:attrName>
                                        </p:attrNameLst>
                                      </p:cBhvr>
                                      <p:to>
                                        <p:strVal val="visible"/>
                                      </p:to>
                                    </p:set>
                                    <p:animEffect transition="in" filter="dissolve">
                                      <p:cBhvr>
                                        <p:cTn id="15" dur="500"/>
                                        <p:tgtEl>
                                          <p:spTgt spid="404483">
                                            <p:txEl>
                                              <p:pRg st="1" end="1"/>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04483">
                                            <p:txEl>
                                              <p:pRg st="2" end="2"/>
                                            </p:txEl>
                                          </p:spTgt>
                                        </p:tgtEl>
                                        <p:attrNameLst>
                                          <p:attrName>style.visibility</p:attrName>
                                        </p:attrNameLst>
                                      </p:cBhvr>
                                      <p:to>
                                        <p:strVal val="visible"/>
                                      </p:to>
                                    </p:set>
                                    <p:animEffect transition="in" filter="dissolve">
                                      <p:cBhvr>
                                        <p:cTn id="19" dur="500"/>
                                        <p:tgtEl>
                                          <p:spTgt spid="404483">
                                            <p:txEl>
                                              <p:pRg st="2" end="2"/>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404483">
                                            <p:txEl>
                                              <p:pRg st="4" end="4"/>
                                            </p:txEl>
                                          </p:spTgt>
                                        </p:tgtEl>
                                        <p:attrNameLst>
                                          <p:attrName>style.visibility</p:attrName>
                                        </p:attrNameLst>
                                      </p:cBhvr>
                                      <p:to>
                                        <p:strVal val="visible"/>
                                      </p:to>
                                    </p:set>
                                    <p:animEffect transition="in" filter="dissolve">
                                      <p:cBhvr>
                                        <p:cTn id="23" dur="500"/>
                                        <p:tgtEl>
                                          <p:spTgt spid="404483">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404483">
                                            <p:txEl>
                                              <p:pRg st="5" end="5"/>
                                            </p:txEl>
                                          </p:spTgt>
                                        </p:tgtEl>
                                        <p:attrNameLst>
                                          <p:attrName>style.visibility</p:attrName>
                                        </p:attrNameLst>
                                      </p:cBhvr>
                                      <p:to>
                                        <p:strVal val="visible"/>
                                      </p:to>
                                    </p:set>
                                    <p:animEffect transition="in" filter="dissolve">
                                      <p:cBhvr>
                                        <p:cTn id="27" dur="500"/>
                                        <p:tgtEl>
                                          <p:spTgt spid="404483">
                                            <p:txEl>
                                              <p:pRg st="5" end="5"/>
                                            </p:txEl>
                                          </p:spTgt>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404483">
                                            <p:txEl>
                                              <p:pRg st="7" end="7"/>
                                            </p:txEl>
                                          </p:spTgt>
                                        </p:tgtEl>
                                        <p:attrNameLst>
                                          <p:attrName>style.visibility</p:attrName>
                                        </p:attrNameLst>
                                      </p:cBhvr>
                                      <p:to>
                                        <p:strVal val="visible"/>
                                      </p:to>
                                    </p:set>
                                    <p:animEffect transition="in" filter="dissolve">
                                      <p:cBhvr>
                                        <p:cTn id="31" dur="500"/>
                                        <p:tgtEl>
                                          <p:spTgt spid="404483">
                                            <p:txEl>
                                              <p:pRg st="7" end="7"/>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404483">
                                            <p:txEl>
                                              <p:pRg st="8" end="8"/>
                                            </p:txEl>
                                          </p:spTgt>
                                        </p:tgtEl>
                                        <p:attrNameLst>
                                          <p:attrName>style.visibility</p:attrName>
                                        </p:attrNameLst>
                                      </p:cBhvr>
                                      <p:to>
                                        <p:strVal val="visible"/>
                                      </p:to>
                                    </p:set>
                                    <p:animEffect transition="in" filter="dissolve">
                                      <p:cBhvr>
                                        <p:cTn id="35" dur="500"/>
                                        <p:tgtEl>
                                          <p:spTgt spid="404483">
                                            <p:txEl>
                                              <p:pRg st="8" end="8"/>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404483">
                                            <p:txEl>
                                              <p:pRg st="9" end="9"/>
                                            </p:txEl>
                                          </p:spTgt>
                                        </p:tgtEl>
                                        <p:attrNameLst>
                                          <p:attrName>style.visibility</p:attrName>
                                        </p:attrNameLst>
                                      </p:cBhvr>
                                      <p:to>
                                        <p:strVal val="visible"/>
                                      </p:to>
                                    </p:set>
                                    <p:animEffect transition="in" filter="dissolve">
                                      <p:cBhvr>
                                        <p:cTn id="39" dur="500"/>
                                        <p:tgtEl>
                                          <p:spTgt spid="404483">
                                            <p:txEl>
                                              <p:pRg st="9" end="9"/>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404483">
                                            <p:txEl>
                                              <p:pRg st="10" end="10"/>
                                            </p:txEl>
                                          </p:spTgt>
                                        </p:tgtEl>
                                        <p:attrNameLst>
                                          <p:attrName>style.visibility</p:attrName>
                                        </p:attrNameLst>
                                      </p:cBhvr>
                                      <p:to>
                                        <p:strVal val="visible"/>
                                      </p:to>
                                    </p:set>
                                    <p:animEffect transition="in" filter="dissolve">
                                      <p:cBhvr>
                                        <p:cTn id="43" dur="500"/>
                                        <p:tgtEl>
                                          <p:spTgt spid="404483">
                                            <p:txEl>
                                              <p:pRg st="10" end="10"/>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404483">
                                            <p:txEl>
                                              <p:pRg st="12" end="12"/>
                                            </p:txEl>
                                          </p:spTgt>
                                        </p:tgtEl>
                                        <p:attrNameLst>
                                          <p:attrName>style.visibility</p:attrName>
                                        </p:attrNameLst>
                                      </p:cBhvr>
                                      <p:to>
                                        <p:strVal val="visible"/>
                                      </p:to>
                                    </p:set>
                                    <p:animEffect transition="in" filter="dissolve">
                                      <p:cBhvr>
                                        <p:cTn id="47" dur="500"/>
                                        <p:tgtEl>
                                          <p:spTgt spid="404483">
                                            <p:txEl>
                                              <p:pRg st="12" end="12"/>
                                            </p:txEl>
                                          </p:spTgt>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404483">
                                            <p:txEl>
                                              <p:pRg st="13" end="13"/>
                                            </p:txEl>
                                          </p:spTgt>
                                        </p:tgtEl>
                                        <p:attrNameLst>
                                          <p:attrName>style.visibility</p:attrName>
                                        </p:attrNameLst>
                                      </p:cBhvr>
                                      <p:to>
                                        <p:strVal val="visible"/>
                                      </p:to>
                                    </p:set>
                                    <p:animEffect transition="in" filter="dissolve">
                                      <p:cBhvr>
                                        <p:cTn id="51" dur="500"/>
                                        <p:tgtEl>
                                          <p:spTgt spid="404483">
                                            <p:txEl>
                                              <p:pRg st="13" end="13"/>
                                            </p:txEl>
                                          </p:spTgt>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404483">
                                            <p:txEl>
                                              <p:pRg st="15" end="15"/>
                                            </p:txEl>
                                          </p:spTgt>
                                        </p:tgtEl>
                                        <p:attrNameLst>
                                          <p:attrName>style.visibility</p:attrName>
                                        </p:attrNameLst>
                                      </p:cBhvr>
                                      <p:to>
                                        <p:strVal val="visible"/>
                                      </p:to>
                                    </p:set>
                                    <p:animEffect transition="in" filter="dissolve">
                                      <p:cBhvr>
                                        <p:cTn id="55" dur="500"/>
                                        <p:tgtEl>
                                          <p:spTgt spid="404483">
                                            <p:txEl>
                                              <p:pRg st="15" end="15"/>
                                            </p:txEl>
                                          </p:spTgt>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404483">
                                            <p:txEl>
                                              <p:pRg st="16" end="16"/>
                                            </p:txEl>
                                          </p:spTgt>
                                        </p:tgtEl>
                                        <p:attrNameLst>
                                          <p:attrName>style.visibility</p:attrName>
                                        </p:attrNameLst>
                                      </p:cBhvr>
                                      <p:to>
                                        <p:strVal val="visible"/>
                                      </p:to>
                                    </p:set>
                                    <p:animEffect transition="in" filter="dissolve">
                                      <p:cBhvr>
                                        <p:cTn id="59" dur="500"/>
                                        <p:tgtEl>
                                          <p:spTgt spid="404483">
                                            <p:txEl>
                                              <p:pRg st="16" end="16"/>
                                            </p:txEl>
                                          </p:spTgt>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404483">
                                            <p:txEl>
                                              <p:pRg st="18" end="18"/>
                                            </p:txEl>
                                          </p:spTgt>
                                        </p:tgtEl>
                                        <p:attrNameLst>
                                          <p:attrName>style.visibility</p:attrName>
                                        </p:attrNameLst>
                                      </p:cBhvr>
                                      <p:to>
                                        <p:strVal val="visible"/>
                                      </p:to>
                                    </p:set>
                                    <p:animEffect transition="in" filter="dissolve">
                                      <p:cBhvr>
                                        <p:cTn id="63" dur="500"/>
                                        <p:tgtEl>
                                          <p:spTgt spid="404483">
                                            <p:txEl>
                                              <p:pRg st="18" end="18"/>
                                            </p:txEl>
                                          </p:spTgt>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404483">
                                            <p:txEl>
                                              <p:pRg st="19" end="19"/>
                                            </p:txEl>
                                          </p:spTgt>
                                        </p:tgtEl>
                                        <p:attrNameLst>
                                          <p:attrName>style.visibility</p:attrName>
                                        </p:attrNameLst>
                                      </p:cBhvr>
                                      <p:to>
                                        <p:strVal val="visible"/>
                                      </p:to>
                                    </p:set>
                                    <p:animEffect transition="in" filter="dissolve">
                                      <p:cBhvr>
                                        <p:cTn id="67" dur="500"/>
                                        <p:tgtEl>
                                          <p:spTgt spid="404483">
                                            <p:txEl>
                                              <p:pRg st="19" end="19"/>
                                            </p:txEl>
                                          </p:spTgt>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404483">
                                            <p:txEl>
                                              <p:pRg st="21" end="21"/>
                                            </p:txEl>
                                          </p:spTgt>
                                        </p:tgtEl>
                                        <p:attrNameLst>
                                          <p:attrName>style.visibility</p:attrName>
                                        </p:attrNameLst>
                                      </p:cBhvr>
                                      <p:to>
                                        <p:strVal val="visible"/>
                                      </p:to>
                                    </p:set>
                                    <p:animEffect transition="in" filter="dissolve">
                                      <p:cBhvr>
                                        <p:cTn id="71" dur="500"/>
                                        <p:tgtEl>
                                          <p:spTgt spid="404483">
                                            <p:txEl>
                                              <p:pRg st="21" end="21"/>
                                            </p:txEl>
                                          </p:spTgt>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404483">
                                            <p:txEl>
                                              <p:pRg st="22" end="22"/>
                                            </p:txEl>
                                          </p:spTgt>
                                        </p:tgtEl>
                                        <p:attrNameLst>
                                          <p:attrName>style.visibility</p:attrName>
                                        </p:attrNameLst>
                                      </p:cBhvr>
                                      <p:to>
                                        <p:strVal val="visible"/>
                                      </p:to>
                                    </p:set>
                                    <p:animEffect transition="in" filter="dissolve">
                                      <p:cBhvr>
                                        <p:cTn id="75" dur="500"/>
                                        <p:tgtEl>
                                          <p:spTgt spid="404483">
                                            <p:txEl>
                                              <p:pRg st="22" end="22"/>
                                            </p:txEl>
                                          </p:spTgt>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404483">
                                            <p:txEl>
                                              <p:pRg st="23" end="23"/>
                                            </p:txEl>
                                          </p:spTgt>
                                        </p:tgtEl>
                                        <p:attrNameLst>
                                          <p:attrName>style.visibility</p:attrName>
                                        </p:attrNameLst>
                                      </p:cBhvr>
                                      <p:to>
                                        <p:strVal val="visible"/>
                                      </p:to>
                                    </p:set>
                                    <p:animEffect transition="in" filter="dissolve">
                                      <p:cBhvr>
                                        <p:cTn id="79" dur="500"/>
                                        <p:tgtEl>
                                          <p:spTgt spid="404483">
                                            <p:txEl>
                                              <p:pRg st="23" end="23"/>
                                            </p:txEl>
                                          </p:spTgt>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404483">
                                            <p:txEl>
                                              <p:pRg st="25" end="25"/>
                                            </p:txEl>
                                          </p:spTgt>
                                        </p:tgtEl>
                                        <p:attrNameLst>
                                          <p:attrName>style.visibility</p:attrName>
                                        </p:attrNameLst>
                                      </p:cBhvr>
                                      <p:to>
                                        <p:strVal val="visible"/>
                                      </p:to>
                                    </p:set>
                                    <p:animEffect transition="in" filter="dissolve">
                                      <p:cBhvr>
                                        <p:cTn id="83" dur="500"/>
                                        <p:tgtEl>
                                          <p:spTgt spid="404483">
                                            <p:txEl>
                                              <p:pRg st="25" end="25"/>
                                            </p:txEl>
                                          </p:spTgt>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404483">
                                            <p:txEl>
                                              <p:pRg st="26" end="26"/>
                                            </p:txEl>
                                          </p:spTgt>
                                        </p:tgtEl>
                                        <p:attrNameLst>
                                          <p:attrName>style.visibility</p:attrName>
                                        </p:attrNameLst>
                                      </p:cBhvr>
                                      <p:to>
                                        <p:strVal val="visible"/>
                                      </p:to>
                                    </p:set>
                                    <p:animEffect transition="in" filter="dissolve">
                                      <p:cBhvr>
                                        <p:cTn id="87" dur="500"/>
                                        <p:tgtEl>
                                          <p:spTgt spid="404483">
                                            <p:txEl>
                                              <p:pRg st="26" end="26"/>
                                            </p:txEl>
                                          </p:spTgt>
                                        </p:tgtEl>
                                      </p:cBhvr>
                                    </p:animEffect>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404483">
                                            <p:txEl>
                                              <p:pRg st="27" end="27"/>
                                            </p:txEl>
                                          </p:spTgt>
                                        </p:tgtEl>
                                        <p:attrNameLst>
                                          <p:attrName>style.visibility</p:attrName>
                                        </p:attrNameLst>
                                      </p:cBhvr>
                                      <p:to>
                                        <p:strVal val="visible"/>
                                      </p:to>
                                    </p:set>
                                    <p:animEffect transition="in" filter="dissolve">
                                      <p:cBhvr>
                                        <p:cTn id="91" dur="500"/>
                                        <p:tgtEl>
                                          <p:spTgt spid="404483">
                                            <p:txEl>
                                              <p:pRg st="27" end="27"/>
                                            </p:txEl>
                                          </p:spTgt>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404483">
                                            <p:txEl>
                                              <p:pRg st="29" end="29"/>
                                            </p:txEl>
                                          </p:spTgt>
                                        </p:tgtEl>
                                        <p:attrNameLst>
                                          <p:attrName>style.visibility</p:attrName>
                                        </p:attrNameLst>
                                      </p:cBhvr>
                                      <p:to>
                                        <p:strVal val="visible"/>
                                      </p:to>
                                    </p:set>
                                    <p:animEffect transition="in" filter="dissolve">
                                      <p:cBhvr>
                                        <p:cTn id="95" dur="500"/>
                                        <p:tgtEl>
                                          <p:spTgt spid="404483">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a:xfrm>
            <a:off x="152400" y="685800"/>
            <a:ext cx="8839200" cy="4953000"/>
          </a:xfrm>
        </p:spPr>
        <p:txBody>
          <a:bodyPr/>
          <a:lstStyle/>
          <a:p>
            <a:pPr algn="ctr"/>
            <a:br>
              <a:rPr lang="en-US" sz="2800" b="1" dirty="0">
                <a:solidFill>
                  <a:schemeClr val="tx1"/>
                </a:solidFill>
                <a:effectLst>
                  <a:outerShdw blurRad="38100" dist="38100" dir="2700000" algn="tl">
                    <a:srgbClr val="C0C0C0"/>
                  </a:outerShdw>
                </a:effectLst>
                <a:latin typeface="Georgia" pitchFamily="18" charset="0"/>
              </a:rPr>
            </a:br>
            <a:r>
              <a:rPr lang="en-US" sz="2800" dirty="0">
                <a:solidFill>
                  <a:schemeClr val="tx1"/>
                </a:solidFill>
                <a:effectLst>
                  <a:outerShdw blurRad="38100" dist="38100" dir="2700000" algn="tl">
                    <a:srgbClr val="C0C0C0"/>
                  </a:outerShdw>
                </a:effectLst>
                <a:latin typeface="Georgia" pitchFamily="18" charset="0"/>
              </a:rPr>
              <a:t>The </a:t>
            </a:r>
            <a:r>
              <a:rPr lang="en-US" sz="2800" dirty="0">
                <a:effectLst>
                  <a:outerShdw blurRad="38100" dist="38100" dir="2700000" algn="tl">
                    <a:srgbClr val="C0C0C0"/>
                  </a:outerShdw>
                </a:effectLst>
                <a:latin typeface="Georgia" pitchFamily="18" charset="0"/>
              </a:rPr>
              <a:t>A</a:t>
            </a:r>
            <a:r>
              <a:rPr lang="en-US" sz="2800" dirty="0">
                <a:solidFill>
                  <a:schemeClr val="tx1"/>
                </a:solidFill>
                <a:effectLst>
                  <a:outerShdw blurRad="38100" dist="38100" dir="2700000" algn="tl">
                    <a:srgbClr val="C0C0C0"/>
                  </a:outerShdw>
                </a:effectLst>
                <a:latin typeface="Georgia" pitchFamily="18" charset="0"/>
              </a:rPr>
              <a:t>dolescent &amp; </a:t>
            </a:r>
            <a:r>
              <a:rPr lang="en-US" sz="2800" dirty="0">
                <a:effectLst>
                  <a:outerShdw blurRad="38100" dist="38100" dir="2700000" algn="tl">
                    <a:srgbClr val="C0C0C0"/>
                  </a:outerShdw>
                </a:effectLst>
                <a:latin typeface="Georgia" pitchFamily="18" charset="0"/>
              </a:rPr>
              <a:t>C</a:t>
            </a:r>
            <a:r>
              <a:rPr lang="en-US" sz="2800" dirty="0">
                <a:solidFill>
                  <a:schemeClr val="tx1"/>
                </a:solidFill>
                <a:effectLst>
                  <a:outerShdw blurRad="38100" dist="38100" dir="2700000" algn="tl">
                    <a:srgbClr val="C0C0C0"/>
                  </a:outerShdw>
                </a:effectLst>
                <a:latin typeface="Georgia" pitchFamily="18" charset="0"/>
              </a:rPr>
              <a:t>hild </a:t>
            </a:r>
            <a:r>
              <a:rPr lang="en-US" sz="2800" dirty="0">
                <a:effectLst>
                  <a:outerShdw blurRad="38100" dist="38100" dir="2700000" algn="tl">
                    <a:srgbClr val="C0C0C0"/>
                  </a:outerShdw>
                </a:effectLst>
                <a:latin typeface="Georgia" pitchFamily="18" charset="0"/>
              </a:rPr>
              <a:t>U</a:t>
            </a:r>
            <a:r>
              <a:rPr lang="en-US" sz="2800" dirty="0">
                <a:solidFill>
                  <a:schemeClr val="tx1"/>
                </a:solidFill>
                <a:effectLst>
                  <a:outerShdw blurRad="38100" dist="38100" dir="2700000" algn="tl">
                    <a:srgbClr val="C0C0C0"/>
                  </a:outerShdw>
                </a:effectLst>
                <a:latin typeface="Georgia" pitchFamily="18" charset="0"/>
              </a:rPr>
              <a:t>rgent </a:t>
            </a:r>
            <a:r>
              <a:rPr lang="en-US" sz="2800" dirty="0">
                <a:effectLst>
                  <a:outerShdw blurRad="38100" dist="38100" dir="2700000" algn="tl">
                    <a:srgbClr val="C0C0C0"/>
                  </a:outerShdw>
                </a:effectLst>
                <a:latin typeface="Georgia" pitchFamily="18" charset="0"/>
              </a:rPr>
              <a:t>T</a:t>
            </a:r>
            <a:r>
              <a:rPr lang="en-US" sz="2800" dirty="0">
                <a:solidFill>
                  <a:schemeClr val="tx1"/>
                </a:solidFill>
                <a:effectLst>
                  <a:outerShdw blurRad="38100" dist="38100" dir="2700000" algn="tl">
                    <a:srgbClr val="C0C0C0"/>
                  </a:outerShdw>
                </a:effectLst>
                <a:latin typeface="Georgia" pitchFamily="18" charset="0"/>
              </a:rPr>
              <a:t>hreat </a:t>
            </a:r>
            <a:r>
              <a:rPr lang="en-US" sz="2800" dirty="0">
                <a:effectLst>
                  <a:outerShdw blurRad="38100" dist="38100" dir="2700000" algn="tl">
                    <a:srgbClr val="C0C0C0"/>
                  </a:outerShdw>
                </a:effectLst>
                <a:latin typeface="Georgia" pitchFamily="18" charset="0"/>
              </a:rPr>
              <a:t>E</a:t>
            </a:r>
            <a:r>
              <a:rPr lang="en-US" sz="2800" dirty="0">
                <a:solidFill>
                  <a:schemeClr val="tx1"/>
                </a:solidFill>
                <a:effectLst>
                  <a:outerShdw blurRad="38100" dist="38100" dir="2700000" algn="tl">
                    <a:srgbClr val="C0C0C0"/>
                  </a:outerShdw>
                </a:effectLst>
                <a:latin typeface="Georgia" pitchFamily="18" charset="0"/>
              </a:rPr>
              <a:t>valuation</a:t>
            </a:r>
            <a:r>
              <a:rPr lang="en-US" sz="2800" dirty="0"/>
              <a:t> </a:t>
            </a:r>
            <a:br>
              <a:rPr lang="en-US" sz="2800" dirty="0"/>
            </a:br>
            <a:br>
              <a:rPr lang="en-US" sz="2800" dirty="0">
                <a:solidFill>
                  <a:schemeClr val="tx1"/>
                </a:solidFill>
                <a:effectLst>
                  <a:outerShdw blurRad="38100" dist="38100" dir="2700000" algn="tl">
                    <a:srgbClr val="C0C0C0"/>
                  </a:outerShdw>
                </a:effectLst>
                <a:latin typeface="Georgia" pitchFamily="18" charset="0"/>
              </a:rPr>
            </a:br>
            <a:br>
              <a:rPr lang="en-US" sz="3200" dirty="0">
                <a:solidFill>
                  <a:schemeClr val="tx1"/>
                </a:solidFill>
                <a:effectLst>
                  <a:outerShdw blurRad="38100" dist="38100" dir="2700000" algn="tl">
                    <a:srgbClr val="C0C0C0"/>
                  </a:outerShdw>
                </a:effectLst>
                <a:latin typeface="Georgia" pitchFamily="18" charset="0"/>
              </a:rPr>
            </a:br>
            <a:br>
              <a:rPr lang="en-US" sz="3200" dirty="0">
                <a:solidFill>
                  <a:schemeClr val="tx1"/>
                </a:solidFill>
                <a:effectLst>
                  <a:outerShdw blurRad="38100" dist="38100" dir="2700000" algn="tl">
                    <a:srgbClr val="C0C0C0"/>
                  </a:outerShdw>
                </a:effectLst>
                <a:latin typeface="Georgia" pitchFamily="18" charset="0"/>
              </a:rPr>
            </a:br>
            <a:br>
              <a:rPr lang="en-US" sz="3000" dirty="0">
                <a:solidFill>
                  <a:schemeClr val="tx1"/>
                </a:solidFill>
                <a:latin typeface="Georgia" pitchFamily="18" charset="0"/>
              </a:rPr>
            </a:br>
            <a:br>
              <a:rPr lang="en-US" sz="2000" dirty="0">
                <a:solidFill>
                  <a:schemeClr val="tx1"/>
                </a:solidFill>
                <a:effectLst>
                  <a:outerShdw blurRad="38100" dist="38100" dir="2700000" algn="tl">
                    <a:srgbClr val="C0C0C0"/>
                  </a:outerShdw>
                </a:effectLst>
                <a:latin typeface="Arial" charset="0"/>
              </a:rPr>
            </a:br>
            <a:endParaRPr lang="en-US" sz="2000" dirty="0">
              <a:solidFill>
                <a:schemeClr val="tx1"/>
              </a:solidFill>
              <a:effectLst>
                <a:outerShdw blurRad="38100" dist="38100" dir="2700000" algn="tl">
                  <a:srgbClr val="C0C0C0"/>
                </a:outerShdw>
              </a:effectLst>
              <a:latin typeface="Arial" charset="0"/>
            </a:endParaRPr>
          </a:p>
        </p:txBody>
      </p:sp>
      <p:sp>
        <p:nvSpPr>
          <p:cNvPr id="305156" name="Rectangle 4"/>
          <p:cNvSpPr>
            <a:spLocks noChangeArrowheads="1"/>
          </p:cNvSpPr>
          <p:nvPr/>
        </p:nvSpPr>
        <p:spPr bwMode="auto">
          <a:xfrm>
            <a:off x="152400" y="457200"/>
            <a:ext cx="89916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FontTx/>
              <a:buNone/>
            </a:pPr>
            <a:r>
              <a:rPr kumimoji="1" lang="en-US" sz="4800" baseline="0" dirty="0">
                <a:solidFill>
                  <a:srgbClr val="800000"/>
                </a:solidFill>
                <a:effectLst>
                  <a:outerShdw blurRad="38100" dist="38100" dir="2700000" algn="tl">
                    <a:srgbClr val="C0C0C0"/>
                  </a:outerShdw>
                </a:effectLst>
                <a:latin typeface="Georgia" pitchFamily="18" charset="0"/>
              </a:rPr>
              <a:t>Distress Assessment:</a:t>
            </a:r>
          </a:p>
          <a:p>
            <a:pPr algn="ctr">
              <a:lnSpc>
                <a:spcPct val="100000"/>
              </a:lnSpc>
              <a:buClrTx/>
              <a:buFontTx/>
              <a:buNone/>
            </a:pPr>
            <a:r>
              <a:rPr kumimoji="1" lang="en-US" baseline="0" dirty="0">
                <a:solidFill>
                  <a:srgbClr val="800000"/>
                </a:solidFill>
                <a:effectLst>
                  <a:outerShdw blurRad="38100" dist="38100" dir="2700000" algn="tl">
                    <a:srgbClr val="C0C0C0"/>
                  </a:outerShdw>
                </a:effectLst>
                <a:latin typeface="Georgia" pitchFamily="18" charset="0"/>
              </a:rPr>
              <a:t>Understanding and Responding to Student Distress in Schools.</a:t>
            </a:r>
          </a:p>
        </p:txBody>
      </p:sp>
      <p:sp>
        <p:nvSpPr>
          <p:cNvPr id="305157" name="Text Box 5"/>
          <p:cNvSpPr txBox="1">
            <a:spLocks noChangeArrowheads="1"/>
          </p:cNvSpPr>
          <p:nvPr/>
        </p:nvSpPr>
        <p:spPr bwMode="auto">
          <a:xfrm>
            <a:off x="3886200" y="3843808"/>
            <a:ext cx="510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ClrTx/>
              <a:buFontTx/>
              <a:buNone/>
            </a:pPr>
            <a:r>
              <a:rPr lang="en-US" sz="1000" b="1" baseline="0" dirty="0">
                <a:solidFill>
                  <a:srgbClr val="0000FF"/>
                </a:solidFill>
                <a:effectLst/>
                <a:latin typeface="Georgia" pitchFamily="18" charset="0"/>
              </a:rPr>
              <a:t>J. Schneller © PAR (2005)</a:t>
            </a:r>
          </a:p>
        </p:txBody>
      </p:sp>
      <p:sp>
        <p:nvSpPr>
          <p:cNvPr id="305158" name="Text Box 6"/>
          <p:cNvSpPr txBox="1">
            <a:spLocks noChangeArrowheads="1"/>
          </p:cNvSpPr>
          <p:nvPr/>
        </p:nvSpPr>
        <p:spPr bwMode="auto">
          <a:xfrm>
            <a:off x="3429000" y="3124200"/>
            <a:ext cx="510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ClrTx/>
              <a:buFontTx/>
              <a:buNone/>
            </a:pPr>
            <a:r>
              <a:rPr lang="en-US" sz="1000" b="1" baseline="0" dirty="0">
                <a:solidFill>
                  <a:srgbClr val="0000FF"/>
                </a:solidFill>
                <a:effectLst/>
                <a:latin typeface="Georgia" pitchFamily="18" charset="0"/>
              </a:rPr>
              <a:t>R. Copeland © </a:t>
            </a:r>
            <a:r>
              <a:rPr lang="en-US" sz="1000" b="1" baseline="0" dirty="0" err="1">
                <a:solidFill>
                  <a:srgbClr val="0000FF"/>
                </a:solidFill>
                <a:effectLst/>
                <a:latin typeface="Georgia" pitchFamily="18" charset="0"/>
              </a:rPr>
              <a:t>eMed</a:t>
            </a:r>
            <a:r>
              <a:rPr lang="en-US" sz="1000" b="1" baseline="0" dirty="0">
                <a:solidFill>
                  <a:srgbClr val="0000FF"/>
                </a:solidFill>
                <a:effectLst/>
                <a:latin typeface="Georgia" pitchFamily="18" charset="0"/>
              </a:rPr>
              <a:t> Colorado, Inc. (2000-2014)</a:t>
            </a:r>
          </a:p>
        </p:txBody>
      </p:sp>
      <p:sp>
        <p:nvSpPr>
          <p:cNvPr id="305160" name="Rectangle 8"/>
          <p:cNvSpPr>
            <a:spLocks noChangeArrowheads="1"/>
          </p:cNvSpPr>
          <p:nvPr/>
        </p:nvSpPr>
        <p:spPr bwMode="auto">
          <a:xfrm>
            <a:off x="38099" y="5105400"/>
            <a:ext cx="90693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buClrTx/>
              <a:buFontTx/>
              <a:buNone/>
            </a:pPr>
            <a:r>
              <a:rPr kumimoji="1" lang="en-US" sz="1400" b="1" baseline="0" dirty="0">
                <a:solidFill>
                  <a:srgbClr val="800000"/>
                </a:solidFill>
                <a:effectLst/>
                <a:latin typeface="Georgia" pitchFamily="18" charset="0"/>
              </a:rPr>
              <a:t>                                                                                    Presented to the</a:t>
            </a:r>
            <a:r>
              <a:rPr kumimoji="1" lang="en-US" sz="2400" b="1" baseline="0" dirty="0">
                <a:solidFill>
                  <a:srgbClr val="800000"/>
                </a:solidFill>
                <a:effectLst/>
                <a:latin typeface="Georgia" pitchFamily="18" charset="0"/>
              </a:rPr>
              <a:t> </a:t>
            </a:r>
          </a:p>
          <a:p>
            <a:pPr algn="ctr">
              <a:lnSpc>
                <a:spcPct val="100000"/>
              </a:lnSpc>
              <a:buClrTx/>
              <a:buFontTx/>
              <a:buNone/>
            </a:pPr>
            <a:r>
              <a:rPr kumimoji="1" lang="en-US" sz="1800" b="1" baseline="0" dirty="0">
                <a:solidFill>
                  <a:srgbClr val="800000"/>
                </a:solidFill>
                <a:effectLst>
                  <a:outerShdw blurRad="38100" dist="38100" dir="2700000" algn="tl">
                    <a:srgbClr val="C0C0C0"/>
                  </a:outerShdw>
                </a:effectLst>
                <a:latin typeface="Georgia" pitchFamily="18" charset="0"/>
              </a:rPr>
              <a:t>Washington Association of School Psychologists</a:t>
            </a:r>
            <a:endParaRPr kumimoji="1" lang="en-US" sz="1400" b="1" baseline="0" dirty="0">
              <a:solidFill>
                <a:srgbClr val="800000"/>
              </a:solidFill>
              <a:effectLst/>
              <a:latin typeface="Georgia" pitchFamily="18" charset="0"/>
            </a:endParaRPr>
          </a:p>
          <a:p>
            <a:pPr algn="ctr">
              <a:lnSpc>
                <a:spcPct val="100000"/>
              </a:lnSpc>
              <a:buClrTx/>
              <a:buFontTx/>
              <a:buNone/>
            </a:pPr>
            <a:r>
              <a:rPr kumimoji="1" lang="en-US" sz="1400" b="1" baseline="0" dirty="0">
                <a:solidFill>
                  <a:srgbClr val="800000"/>
                </a:solidFill>
                <a:effectLst/>
                <a:latin typeface="Georgia" pitchFamily="18" charset="0"/>
              </a:rPr>
              <a:t> August 17, 2018</a:t>
            </a:r>
          </a:p>
        </p:txBody>
      </p:sp>
      <p:sp>
        <p:nvSpPr>
          <p:cNvPr id="305161" name="Rectangle 9"/>
          <p:cNvSpPr>
            <a:spLocks noChangeArrowheads="1"/>
          </p:cNvSpPr>
          <p:nvPr/>
        </p:nvSpPr>
        <p:spPr bwMode="auto">
          <a:xfrm>
            <a:off x="152400" y="6324600"/>
            <a:ext cx="3200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spcBef>
                <a:spcPct val="20000"/>
              </a:spcBef>
              <a:buClr>
                <a:srgbClr val="FFCC00"/>
              </a:buClr>
              <a:buFont typeface="Monotype Sorts" pitchFamily="2" charset="2"/>
              <a:buNone/>
            </a:pPr>
            <a:endParaRPr lang="en-US" sz="1000" baseline="0">
              <a:solidFill>
                <a:srgbClr val="0000FF"/>
              </a:solidFill>
              <a:effectLst/>
              <a:latin typeface="Arial" charset="0"/>
            </a:endParaRPr>
          </a:p>
        </p:txBody>
      </p:sp>
      <p:sp>
        <p:nvSpPr>
          <p:cNvPr id="305162" name="Rectangle 10"/>
          <p:cNvSpPr>
            <a:spLocks noChangeArrowheads="1"/>
          </p:cNvSpPr>
          <p:nvPr/>
        </p:nvSpPr>
        <p:spPr bwMode="auto">
          <a:xfrm>
            <a:off x="444011" y="6347802"/>
            <a:ext cx="8408377"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000000"/>
              </a:buClr>
              <a:buFontTx/>
              <a:buNone/>
            </a:pPr>
            <a:r>
              <a:rPr kumimoji="1" lang="en-US" sz="1800" dirty="0">
                <a:solidFill>
                  <a:srgbClr val="800000"/>
                </a:solidFill>
                <a:effectLst>
                  <a:outerShdw blurRad="38100" dist="38100" dir="2700000" algn="tl">
                    <a:srgbClr val="C0C0C0"/>
                  </a:outerShdw>
                </a:effectLst>
                <a:latin typeface="Georgia" panose="02040502050405020303" pitchFamily="18" charset="0"/>
              </a:rPr>
              <a:t>Jay Schneller, PhD, </a:t>
            </a:r>
            <a:r>
              <a:rPr kumimoji="1" lang="en-US" sz="1800" dirty="0" err="1">
                <a:solidFill>
                  <a:srgbClr val="800000"/>
                </a:solidFill>
                <a:effectLst>
                  <a:outerShdw blurRad="38100" dist="38100" dir="2700000" algn="tl">
                    <a:srgbClr val="C0C0C0"/>
                  </a:outerShdw>
                </a:effectLst>
                <a:latin typeface="Georgia" panose="02040502050405020303" pitchFamily="18" charset="0"/>
              </a:rPr>
              <a:t>NCSP</a:t>
            </a:r>
            <a:endParaRPr kumimoji="1" lang="en-US" sz="1800" dirty="0">
              <a:solidFill>
                <a:srgbClr val="800000"/>
              </a:solidFill>
              <a:effectLst>
                <a:outerShdw blurRad="38100" dist="38100" dir="2700000" algn="tl">
                  <a:srgbClr val="C0C0C0"/>
                </a:outerShdw>
              </a:effectLst>
              <a:latin typeface="Georgia" panose="02040502050405020303" pitchFamily="18" charset="0"/>
            </a:endParaRPr>
          </a:p>
          <a:p>
            <a:pPr algn="ctr">
              <a:buClr>
                <a:srgbClr val="000000"/>
              </a:buClr>
              <a:buFontTx/>
              <a:buNone/>
            </a:pPr>
            <a:r>
              <a:rPr kumimoji="1" lang="en-US" sz="1800" dirty="0">
                <a:solidFill>
                  <a:srgbClr val="800000"/>
                </a:solidFill>
                <a:effectLst>
                  <a:outerShdw blurRad="38100" dist="38100" dir="2700000" algn="tl">
                    <a:srgbClr val="C0C0C0"/>
                  </a:outerShdw>
                </a:effectLst>
                <a:latin typeface="Georgia" panose="02040502050405020303" pitchFamily="18" charset="0"/>
              </a:rPr>
              <a:t>Tacoma Public Schools</a:t>
            </a:r>
          </a:p>
        </p:txBody>
      </p:sp>
      <p:pic>
        <p:nvPicPr>
          <p:cNvPr id="492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5151"/>
            <a:ext cx="9107487"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232431"/>
            <a:ext cx="9144000" cy="540854"/>
          </a:xfrm>
          <a:prstGeom prst="rect">
            <a:avLst/>
          </a:prstGeom>
          <a:noFill/>
        </p:spPr>
        <p:txBody>
          <a:bodyPr wrap="square" rtlCol="0">
            <a:spAutoFit/>
          </a:bodyPr>
          <a:lstStyle/>
          <a:p>
            <a:pPr algn="ctr">
              <a:buClr>
                <a:srgbClr val="000000"/>
              </a:buClr>
              <a:buFontTx/>
              <a:buNone/>
            </a:pPr>
            <a:r>
              <a:rPr lang="en-US" sz="4000" dirty="0">
                <a:solidFill>
                  <a:srgbClr val="000000"/>
                </a:solidFill>
                <a:effectLst>
                  <a:outerShdw blurRad="38100" dist="38100" dir="2700000" algn="tl">
                    <a:srgbClr val="C0C0C0"/>
                  </a:outerShdw>
                </a:effectLst>
                <a:latin typeface="Georgia" pitchFamily="18" charset="0"/>
              </a:rPr>
              <a:t>The </a:t>
            </a:r>
            <a:r>
              <a:rPr lang="en-US" sz="4000" dirty="0">
                <a:solidFill>
                  <a:srgbClr val="800000"/>
                </a:solidFill>
                <a:effectLst>
                  <a:outerShdw blurRad="38100" dist="38100" dir="2700000" algn="tl">
                    <a:srgbClr val="C0C0C0"/>
                  </a:outerShdw>
                </a:effectLst>
                <a:latin typeface="Georgia" pitchFamily="18" charset="0"/>
              </a:rPr>
              <a:t>S</a:t>
            </a:r>
            <a:r>
              <a:rPr lang="en-US" sz="4000" dirty="0">
                <a:solidFill>
                  <a:srgbClr val="000000"/>
                </a:solidFill>
                <a:effectLst>
                  <a:outerShdw blurRad="38100" dist="38100" dir="2700000" algn="tl">
                    <a:srgbClr val="C0C0C0"/>
                  </a:outerShdw>
                </a:effectLst>
                <a:latin typeface="Georgia" pitchFamily="18" charset="0"/>
              </a:rPr>
              <a:t>uicidal </a:t>
            </a:r>
            <a:r>
              <a:rPr lang="en-US" sz="4000" dirty="0">
                <a:solidFill>
                  <a:srgbClr val="800000"/>
                </a:solidFill>
                <a:effectLst>
                  <a:outerShdw blurRad="38100" dist="38100" dir="2700000" algn="tl">
                    <a:srgbClr val="C0C0C0"/>
                  </a:outerShdw>
                </a:effectLst>
                <a:latin typeface="Georgia" pitchFamily="18" charset="0"/>
              </a:rPr>
              <a:t>I</a:t>
            </a:r>
            <a:r>
              <a:rPr lang="en-US" sz="4000" dirty="0">
                <a:solidFill>
                  <a:srgbClr val="000000"/>
                </a:solidFill>
                <a:effectLst>
                  <a:outerShdw blurRad="38100" dist="38100" dir="2700000" algn="tl">
                    <a:srgbClr val="C0C0C0"/>
                  </a:outerShdw>
                </a:effectLst>
                <a:latin typeface="Georgia" pitchFamily="18" charset="0"/>
              </a:rPr>
              <a:t>deation </a:t>
            </a:r>
            <a:r>
              <a:rPr lang="en-US" sz="4000" dirty="0">
                <a:solidFill>
                  <a:srgbClr val="800000"/>
                </a:solidFill>
                <a:effectLst>
                  <a:outerShdw blurRad="38100" dist="38100" dir="2700000" algn="tl">
                    <a:srgbClr val="C0C0C0"/>
                  </a:outerShdw>
                </a:effectLst>
                <a:latin typeface="Georgia" pitchFamily="18" charset="0"/>
              </a:rPr>
              <a:t>Q</a:t>
            </a:r>
            <a:r>
              <a:rPr lang="en-US" sz="4000" dirty="0">
                <a:solidFill>
                  <a:srgbClr val="000000"/>
                </a:solidFill>
                <a:effectLst>
                  <a:outerShdw blurRad="38100" dist="38100" dir="2700000" algn="tl">
                    <a:srgbClr val="C0C0C0"/>
                  </a:outerShdw>
                </a:effectLst>
                <a:latin typeface="Georgia" pitchFamily="18" charset="0"/>
              </a:rPr>
              <a:t>uestionnaire</a:t>
            </a:r>
            <a:endParaRPr lang="en-US" sz="1000" dirty="0">
              <a:solidFill>
                <a:srgbClr val="FF0000"/>
              </a:solidFill>
              <a:latin typeface="Georgia" pitchFamily="18" charset="0"/>
            </a:endParaRPr>
          </a:p>
        </p:txBody>
      </p:sp>
      <p:sp>
        <p:nvSpPr>
          <p:cNvPr id="12" name="Text Box 6"/>
          <p:cNvSpPr txBox="1">
            <a:spLocks noChangeArrowheads="1"/>
          </p:cNvSpPr>
          <p:nvPr/>
        </p:nvSpPr>
        <p:spPr bwMode="auto">
          <a:xfrm>
            <a:off x="2286000" y="4572630"/>
            <a:ext cx="510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ClrTx/>
              <a:buFontTx/>
              <a:buNone/>
            </a:pPr>
            <a:r>
              <a:rPr lang="en-US" sz="1000" b="1" baseline="0" dirty="0">
                <a:solidFill>
                  <a:srgbClr val="0000FF"/>
                </a:solidFill>
                <a:effectLst/>
                <a:latin typeface="Georgia" pitchFamily="18" charset="0"/>
              </a:rPr>
              <a:t>W. Reynolds © PAR (1987)</a:t>
            </a:r>
          </a:p>
        </p:txBody>
      </p:sp>
    </p:spTree>
    <p:extLst>
      <p:ext uri="{BB962C8B-B14F-4D97-AF65-F5344CB8AC3E}">
        <p14:creationId xmlns:p14="http://schemas.microsoft.com/office/powerpoint/2010/main" val="379299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TextBox 2"/>
          <p:cNvSpPr txBox="1"/>
          <p:nvPr/>
        </p:nvSpPr>
        <p:spPr>
          <a:xfrm>
            <a:off x="685800" y="228600"/>
            <a:ext cx="2743200" cy="290144"/>
          </a:xfrm>
          <a:prstGeom prst="rect">
            <a:avLst/>
          </a:prstGeom>
          <a:solidFill>
            <a:schemeClr val="accent3"/>
          </a:solidFill>
        </p:spPr>
        <p:txBody>
          <a:bodyPr wrap="square" rtlCol="0">
            <a:spAutoFit/>
          </a:bodyPr>
          <a:lstStyle/>
          <a:p>
            <a:pPr>
              <a:buNone/>
            </a:pPr>
            <a:r>
              <a:rPr lang="en-US" sz="1800" dirty="0">
                <a:effectLst/>
              </a:rPr>
              <a:t>www.schoolpsych.net</a:t>
            </a:r>
          </a:p>
        </p:txBody>
      </p:sp>
    </p:spTree>
    <p:extLst>
      <p:ext uri="{BB962C8B-B14F-4D97-AF65-F5344CB8AC3E}">
        <p14:creationId xmlns:p14="http://schemas.microsoft.com/office/powerpoint/2010/main" val="132188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85800" y="228600"/>
            <a:ext cx="2743200" cy="290144"/>
          </a:xfrm>
          <a:prstGeom prst="rect">
            <a:avLst/>
          </a:prstGeom>
          <a:solidFill>
            <a:schemeClr val="accent3"/>
          </a:solidFill>
        </p:spPr>
        <p:txBody>
          <a:bodyPr wrap="square" rtlCol="0">
            <a:spAutoFit/>
          </a:bodyPr>
          <a:lstStyle/>
          <a:p>
            <a:pPr>
              <a:buNone/>
            </a:pPr>
            <a:r>
              <a:rPr lang="en-US" sz="1800" dirty="0">
                <a:effectLst/>
              </a:rPr>
              <a:t>www.schoolpsych.net</a:t>
            </a:r>
          </a:p>
        </p:txBody>
      </p:sp>
    </p:spTree>
    <p:extLst>
      <p:ext uri="{BB962C8B-B14F-4D97-AF65-F5344CB8AC3E}">
        <p14:creationId xmlns:p14="http://schemas.microsoft.com/office/powerpoint/2010/main" val="37149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0207"/>
            <a:ext cx="2590801" cy="328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1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29031"/>
            <a:ext cx="2563995" cy="330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35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620" r="17067"/>
          <a:stretch/>
        </p:blipFill>
        <p:spPr bwMode="auto">
          <a:xfrm>
            <a:off x="6096000" y="1942781"/>
            <a:ext cx="2730500" cy="349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75497" y="152400"/>
            <a:ext cx="8991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FontTx/>
              <a:buNone/>
            </a:pPr>
            <a:r>
              <a:rPr kumimoji="1" lang="en-US" sz="3600" baseline="0" dirty="0">
                <a:solidFill>
                  <a:schemeClr val="tx2"/>
                </a:solidFill>
                <a:effectLst>
                  <a:outerShdw blurRad="38100" dist="38100" dir="2700000" algn="tl">
                    <a:srgbClr val="C0C0C0"/>
                  </a:outerShdw>
                </a:effectLst>
                <a:latin typeface="Georgia" pitchFamily="18" charset="0"/>
              </a:rPr>
              <a:t>Empirically Based Models for </a:t>
            </a:r>
            <a:br>
              <a:rPr kumimoji="1" lang="en-US" sz="3600" baseline="0" dirty="0">
                <a:solidFill>
                  <a:schemeClr val="tx2"/>
                </a:solidFill>
                <a:effectLst>
                  <a:outerShdw blurRad="38100" dist="38100" dir="2700000" algn="tl">
                    <a:srgbClr val="C0C0C0"/>
                  </a:outerShdw>
                </a:effectLst>
                <a:latin typeface="Georgia" pitchFamily="18" charset="0"/>
              </a:rPr>
            </a:br>
            <a:r>
              <a:rPr kumimoji="1" lang="en-US" sz="3600" baseline="0" dirty="0">
                <a:solidFill>
                  <a:schemeClr val="tx2"/>
                </a:solidFill>
                <a:effectLst>
                  <a:outerShdw blurRad="38100" dist="38100" dir="2700000" algn="tl">
                    <a:srgbClr val="C0C0C0"/>
                  </a:outerShdw>
                </a:effectLst>
                <a:latin typeface="Georgia" pitchFamily="18" charset="0"/>
              </a:rPr>
              <a:t>Effective Crisis Mitigation in the Schools:</a:t>
            </a:r>
          </a:p>
        </p:txBody>
      </p:sp>
      <p:sp>
        <p:nvSpPr>
          <p:cNvPr id="7" name="Rectangle 10"/>
          <p:cNvSpPr>
            <a:spLocks noChangeArrowheads="1"/>
          </p:cNvSpPr>
          <p:nvPr/>
        </p:nvSpPr>
        <p:spPr bwMode="auto">
          <a:xfrm>
            <a:off x="152400" y="6019800"/>
            <a:ext cx="899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kumimoji="1" lang="en-US" sz="1800" i="1" baseline="0" dirty="0">
                <a:solidFill>
                  <a:srgbClr val="0000FF"/>
                </a:solidFill>
                <a:effectLst>
                  <a:outerShdw blurRad="38100" dist="38100" dir="2700000" algn="tl">
                    <a:srgbClr val="C0C0C0"/>
                  </a:outerShdw>
                </a:effectLst>
                <a:latin typeface="Georgia" pitchFamily="18" charset="0"/>
              </a:rPr>
              <a:t>“A clear, consistent, rational, and well-structured system for dealing with threats is </a:t>
            </a:r>
          </a:p>
          <a:p>
            <a:pPr algn="ctr">
              <a:lnSpc>
                <a:spcPct val="100000"/>
              </a:lnSpc>
              <a:buClrTx/>
              <a:buFontTx/>
              <a:buNone/>
            </a:pPr>
            <a:r>
              <a:rPr kumimoji="1" lang="en-US" sz="1800" i="1" baseline="0" dirty="0">
                <a:solidFill>
                  <a:srgbClr val="0000FF"/>
                </a:solidFill>
                <a:effectLst>
                  <a:outerShdw blurRad="38100" dist="38100" dir="2700000" algn="tl">
                    <a:srgbClr val="C0C0C0"/>
                  </a:outerShdw>
                </a:effectLst>
                <a:latin typeface="Georgia" pitchFamily="18" charset="0"/>
              </a:rPr>
              <a:t>vitally important in a school.” -FBI</a:t>
            </a:r>
          </a:p>
        </p:txBody>
      </p:sp>
    </p:spTree>
    <p:extLst>
      <p:ext uri="{BB962C8B-B14F-4D97-AF65-F5344CB8AC3E}">
        <p14:creationId xmlns:p14="http://schemas.microsoft.com/office/powerpoint/2010/main" val="341041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354013" y="377444"/>
            <a:ext cx="8737600" cy="609600"/>
          </a:xfrm>
        </p:spPr>
        <p:txBody>
          <a:bodyPr/>
          <a:lstStyle/>
          <a:p>
            <a:r>
              <a:rPr lang="en-US" sz="3600" dirty="0">
                <a:latin typeface="Georgia" pitchFamily="18" charset="0"/>
              </a:rPr>
              <a:t>Distress Assessment Process</a:t>
            </a:r>
            <a:br>
              <a:rPr lang="en-US" sz="3600" dirty="0">
                <a:latin typeface="Georgia" pitchFamily="18" charset="0"/>
              </a:rPr>
            </a:br>
            <a:endParaRPr lang="en-US" sz="1400" dirty="0"/>
          </a:p>
        </p:txBody>
      </p:sp>
      <p:sp>
        <p:nvSpPr>
          <p:cNvPr id="595971" name="Rectangle 3"/>
          <p:cNvSpPr>
            <a:spLocks noGrp="1" noChangeArrowheads="1"/>
          </p:cNvSpPr>
          <p:nvPr>
            <p:ph type="body" idx="1"/>
          </p:nvPr>
        </p:nvSpPr>
        <p:spPr>
          <a:xfrm>
            <a:off x="2819400" y="1752600"/>
            <a:ext cx="6858000" cy="4724400"/>
          </a:xfrm>
        </p:spPr>
        <p:txBody>
          <a:bodyPr/>
          <a:lstStyle/>
          <a:p>
            <a:pPr>
              <a:spcBef>
                <a:spcPct val="0"/>
              </a:spcBef>
              <a:buFontTx/>
              <a:buChar char="•"/>
            </a:pPr>
            <a:r>
              <a:rPr lang="en-US" sz="2400" dirty="0">
                <a:solidFill>
                  <a:srgbClr val="0000FF"/>
                </a:solidFill>
                <a:effectLst>
                  <a:outerShdw blurRad="38100" dist="38100" dir="2700000" algn="tl">
                    <a:srgbClr val="C0C0C0"/>
                  </a:outerShdw>
                </a:effectLst>
              </a:rPr>
              <a:t>Step 1: </a:t>
            </a:r>
            <a:r>
              <a:rPr lang="en-US" sz="2400" dirty="0">
                <a:effectLst>
                  <a:outerShdw blurRad="38100" dist="38100" dir="2700000" algn="tl">
                    <a:srgbClr val="C0C0C0"/>
                  </a:outerShdw>
                </a:effectLst>
              </a:rPr>
              <a:t>Receipt of the Communication</a:t>
            </a:r>
          </a:p>
          <a:p>
            <a:pPr lvl="0">
              <a:spcBef>
                <a:spcPct val="0"/>
              </a:spcBef>
              <a:buFontTx/>
              <a:buChar char="•"/>
            </a:pPr>
            <a:r>
              <a:rPr lang="en-US" sz="1200" dirty="0">
                <a:effectLst>
                  <a:outerShdw blurRad="38100" dist="38100" dir="2700000" algn="tl">
                    <a:srgbClr val="C0C0C0"/>
                  </a:outerShdw>
                </a:effectLst>
              </a:rPr>
              <a:t>                       </a:t>
            </a:r>
            <a:r>
              <a:rPr lang="en-US" sz="1200" dirty="0">
                <a:solidFill>
                  <a:srgbClr val="0000FF"/>
                </a:solidFill>
                <a:effectLst>
                  <a:outerShdw blurRad="38100" dist="38100" dir="2700000" algn="tl">
                    <a:srgbClr val="C0C0C0"/>
                  </a:outerShdw>
                </a:effectLst>
              </a:rPr>
              <a:t>Admin becomes aware of a student in distress</a:t>
            </a:r>
          </a:p>
          <a:p>
            <a:pPr lvl="0">
              <a:spcBef>
                <a:spcPct val="0"/>
              </a:spcBef>
              <a:buFontTx/>
              <a:buChar char="•"/>
            </a:pPr>
            <a:r>
              <a:rPr lang="en-US" sz="1200" dirty="0">
                <a:solidFill>
                  <a:srgbClr val="0000FF"/>
                </a:solidFill>
                <a:effectLst>
                  <a:outerShdw blurRad="38100" dist="38100" dir="2700000" algn="tl">
                    <a:srgbClr val="C0C0C0"/>
                  </a:outerShdw>
                </a:effectLst>
              </a:rPr>
              <a:t>                       Admin initiates </a:t>
            </a:r>
            <a:r>
              <a:rPr lang="en-US" sz="1200" dirty="0" err="1">
                <a:solidFill>
                  <a:srgbClr val="0000FF"/>
                </a:solidFill>
                <a:effectLst>
                  <a:outerShdw blurRad="38100" dist="38100" dir="2700000" algn="tl">
                    <a:srgbClr val="C0C0C0"/>
                  </a:outerShdw>
                </a:effectLst>
              </a:rPr>
              <a:t>EBDF</a:t>
            </a:r>
            <a:r>
              <a:rPr lang="en-US" sz="1200" dirty="0">
                <a:solidFill>
                  <a:srgbClr val="0000FF"/>
                </a:solidFill>
                <a:effectLst>
                  <a:outerShdw blurRad="38100" dist="38100" dir="2700000" algn="tl">
                    <a:srgbClr val="C0C0C0"/>
                  </a:outerShdw>
                </a:effectLst>
              </a:rPr>
              <a:t> Process (admin interview)  </a:t>
            </a:r>
          </a:p>
          <a:p>
            <a:pPr lvl="0">
              <a:spcBef>
                <a:spcPct val="0"/>
              </a:spcBef>
              <a:buFontTx/>
              <a:buChar char="•"/>
            </a:pPr>
            <a:r>
              <a:rPr lang="en-US" sz="1200" dirty="0">
                <a:solidFill>
                  <a:srgbClr val="0000FF"/>
                </a:solidFill>
                <a:effectLst>
                  <a:outerShdw blurRad="38100" dist="38100" dir="2700000" algn="tl">
                    <a:srgbClr val="C0C0C0"/>
                  </a:outerShdw>
                </a:effectLst>
              </a:rPr>
              <a:t>                       Complete </a:t>
            </a:r>
            <a:r>
              <a:rPr lang="en-US" sz="1200" dirty="0" err="1">
                <a:solidFill>
                  <a:srgbClr val="0000FF"/>
                </a:solidFill>
                <a:effectLst>
                  <a:outerShdw blurRad="38100" dist="38100" dir="2700000" algn="tl">
                    <a:srgbClr val="C0C0C0"/>
                  </a:outerShdw>
                </a:effectLst>
              </a:rPr>
              <a:t>EBDF</a:t>
            </a:r>
            <a:r>
              <a:rPr lang="en-US" sz="1200" dirty="0">
                <a:solidFill>
                  <a:srgbClr val="0000FF"/>
                </a:solidFill>
                <a:effectLst>
                  <a:outerShdw blurRad="38100" dist="38100" dir="2700000" algn="tl">
                    <a:srgbClr val="C0C0C0"/>
                  </a:outerShdw>
                </a:effectLst>
              </a:rPr>
              <a:t> Demographic info &amp; Summary of Concern </a:t>
            </a:r>
          </a:p>
          <a:p>
            <a:pPr lvl="0">
              <a:spcBef>
                <a:spcPct val="0"/>
              </a:spcBef>
              <a:buFontTx/>
              <a:buChar char="•"/>
            </a:pPr>
            <a:endParaRPr lang="en-US" sz="800" dirty="0">
              <a:solidFill>
                <a:srgbClr val="0000FF"/>
              </a:solidFill>
              <a:effectLst>
                <a:outerShdw blurRad="38100" dist="38100" dir="2700000" algn="tl">
                  <a:srgbClr val="C0C0C0"/>
                </a:outerShdw>
              </a:effectLst>
            </a:endParaRPr>
          </a:p>
          <a:p>
            <a:pPr>
              <a:spcBef>
                <a:spcPct val="0"/>
              </a:spcBef>
              <a:buFontTx/>
              <a:buChar char="•"/>
            </a:pPr>
            <a:r>
              <a:rPr kumimoji="0" lang="en-US" sz="2400" dirty="0">
                <a:solidFill>
                  <a:srgbClr val="0000FF"/>
                </a:solidFill>
                <a:effectLst>
                  <a:outerShdw blurRad="38100" dist="38100" dir="2700000" algn="tl">
                    <a:srgbClr val="C0C0C0"/>
                  </a:outerShdw>
                </a:effectLst>
              </a:rPr>
              <a:t>Step 2:</a:t>
            </a:r>
            <a:r>
              <a:rPr kumimoji="0" lang="en-US" sz="2400" dirty="0">
                <a:solidFill>
                  <a:schemeClr val="hlink"/>
                </a:solidFill>
                <a:effectLst>
                  <a:outerShdw blurRad="38100" dist="38100" dir="2700000" algn="tl">
                    <a:srgbClr val="C0C0C0"/>
                  </a:outerShdw>
                </a:effectLst>
              </a:rPr>
              <a:t> </a:t>
            </a:r>
            <a:r>
              <a:rPr kumimoji="0" lang="en-US" sz="2400" dirty="0">
                <a:effectLst>
                  <a:outerShdw blurRad="38100" dist="38100" dir="2700000" algn="tl">
                    <a:srgbClr val="C0C0C0"/>
                  </a:outerShdw>
                </a:effectLst>
              </a:rPr>
              <a:t>Assessment of the communication</a:t>
            </a:r>
            <a:r>
              <a:rPr kumimoji="0" lang="en-US" sz="2400" dirty="0">
                <a:solidFill>
                  <a:schemeClr val="hlink"/>
                </a:solidFill>
                <a:effectLst>
                  <a:outerShdw blurRad="38100" dist="38100" dir="2700000" algn="tl">
                    <a:srgbClr val="C0C0C0"/>
                  </a:outerShdw>
                </a:effectLst>
              </a:rPr>
              <a:t> 	                                                       </a:t>
            </a:r>
          </a:p>
          <a:p>
            <a:pPr lvl="0">
              <a:spcBef>
                <a:spcPct val="0"/>
              </a:spcBef>
              <a:buClr>
                <a:srgbClr val="FFCC00"/>
              </a:buClr>
              <a:buFontTx/>
              <a:buChar char="•"/>
            </a:pPr>
            <a:r>
              <a:rPr lang="en-US" sz="1200" dirty="0">
                <a:solidFill>
                  <a:srgbClr val="0000FF"/>
                </a:solidFill>
                <a:effectLst>
                  <a:outerShdw blurRad="38100" dist="38100" dir="2700000" algn="tl">
                    <a:srgbClr val="C0C0C0"/>
                  </a:outerShdw>
                </a:effectLst>
              </a:rPr>
              <a:t>                        Note specificity of the communication regarding plan, motive, etc.</a:t>
            </a:r>
          </a:p>
          <a:p>
            <a:pPr lvl="0">
              <a:spcBef>
                <a:spcPct val="0"/>
              </a:spcBef>
              <a:buClr>
                <a:srgbClr val="FFCC00"/>
              </a:buClr>
              <a:buFontTx/>
              <a:buChar char="•"/>
            </a:pPr>
            <a:endParaRPr lang="en-US" sz="1200" dirty="0">
              <a:solidFill>
                <a:srgbClr val="0000FF"/>
              </a:solidFill>
              <a:effectLst>
                <a:outerShdw blurRad="38100" dist="38100" dir="2700000" algn="tl">
                  <a:srgbClr val="C0C0C0"/>
                </a:outerShdw>
              </a:effectLst>
            </a:endParaRPr>
          </a:p>
          <a:p>
            <a:pPr>
              <a:spcBef>
                <a:spcPct val="0"/>
              </a:spcBef>
              <a:buFontTx/>
              <a:buChar char="•"/>
            </a:pPr>
            <a:r>
              <a:rPr kumimoji="0" lang="en-US" sz="2400" dirty="0">
                <a:solidFill>
                  <a:srgbClr val="0000FF"/>
                </a:solidFill>
                <a:effectLst>
                  <a:outerShdw blurRad="38100" dist="38100" dir="2700000" algn="tl">
                    <a:srgbClr val="C0C0C0"/>
                  </a:outerShdw>
                </a:effectLst>
              </a:rPr>
              <a:t>Step 3:</a:t>
            </a:r>
            <a:r>
              <a:rPr kumimoji="0" lang="en-US" sz="2400" dirty="0">
                <a:solidFill>
                  <a:schemeClr val="hlink"/>
                </a:solidFill>
                <a:effectLst>
                  <a:outerShdw blurRad="38100" dist="38100" dir="2700000" algn="tl">
                    <a:srgbClr val="C0C0C0"/>
                  </a:outerShdw>
                </a:effectLst>
              </a:rPr>
              <a:t> </a:t>
            </a:r>
            <a:r>
              <a:rPr kumimoji="0" lang="en-US" sz="2400" dirty="0">
                <a:effectLst>
                  <a:outerShdw blurRad="38100" dist="38100" dir="2700000" algn="tl">
                    <a:srgbClr val="C0C0C0"/>
                  </a:outerShdw>
                </a:effectLst>
              </a:rPr>
              <a:t>Assessment of psychosocial factors</a:t>
            </a:r>
          </a:p>
          <a:p>
            <a:pPr>
              <a:spcBef>
                <a:spcPct val="0"/>
              </a:spcBef>
              <a:buClr>
                <a:srgbClr val="FFCC00"/>
              </a:buClr>
              <a:buFontTx/>
              <a:buChar char="•"/>
            </a:pPr>
            <a:r>
              <a:rPr lang="en-US" sz="1200" dirty="0">
                <a:solidFill>
                  <a:srgbClr val="0000FF"/>
                </a:solidFill>
                <a:effectLst>
                  <a:outerShdw blurRad="38100" dist="38100" dir="2700000" algn="tl">
                    <a:srgbClr val="C0C0C0"/>
                  </a:outerShdw>
                </a:effectLst>
              </a:rPr>
              <a:t>                      Parent interview (ACUTE) followed by student interview (PETRA)</a:t>
            </a:r>
          </a:p>
          <a:p>
            <a:pPr lvl="0">
              <a:spcBef>
                <a:spcPct val="0"/>
              </a:spcBef>
              <a:buClr>
                <a:srgbClr val="FFCC00"/>
              </a:buClr>
              <a:buFontTx/>
              <a:buChar char="•"/>
            </a:pPr>
            <a:r>
              <a:rPr kumimoji="0" lang="en-US" sz="1200" dirty="0">
                <a:solidFill>
                  <a:srgbClr val="0000FF"/>
                </a:solidFill>
                <a:effectLst>
                  <a:outerShdw blurRad="38100" dist="38100" dir="2700000" algn="tl">
                    <a:srgbClr val="C0C0C0"/>
                  </a:outerShdw>
                </a:effectLst>
              </a:rPr>
              <a:t>                      Consider other sources of info including mandatory teacher input</a:t>
            </a:r>
          </a:p>
          <a:p>
            <a:pPr marL="0" indent="0">
              <a:spcBef>
                <a:spcPct val="0"/>
              </a:spcBef>
              <a:buClr>
                <a:srgbClr val="FFCC00"/>
              </a:buClr>
              <a:buNone/>
            </a:pPr>
            <a:r>
              <a:rPr kumimoji="0" lang="en-US" sz="1200" dirty="0">
                <a:solidFill>
                  <a:srgbClr val="0000FF"/>
                </a:solidFill>
                <a:effectLst>
                  <a:outerShdw blurRad="38100" dist="38100" dir="2700000" algn="tl">
                    <a:srgbClr val="C0C0C0"/>
                  </a:outerShdw>
                </a:effectLst>
              </a:rPr>
              <a:t>                             Consider </a:t>
            </a:r>
            <a:r>
              <a:rPr kumimoji="0" lang="en-US" sz="1200" dirty="0" err="1">
                <a:solidFill>
                  <a:srgbClr val="0000FF"/>
                </a:solidFill>
                <a:effectLst>
                  <a:outerShdw blurRad="38100" dist="38100" dir="2700000" algn="tl">
                    <a:srgbClr val="C0C0C0"/>
                  </a:outerShdw>
                </a:effectLst>
              </a:rPr>
              <a:t>SIQ</a:t>
            </a:r>
            <a:r>
              <a:rPr kumimoji="0" lang="en-US" sz="1200" dirty="0">
                <a:solidFill>
                  <a:srgbClr val="0000FF"/>
                </a:solidFill>
                <a:effectLst>
                  <a:outerShdw blurRad="38100" dist="38100" dir="2700000" algn="tl">
                    <a:srgbClr val="C0C0C0"/>
                  </a:outerShdw>
                </a:effectLst>
              </a:rPr>
              <a:t> or other measure to quantify suicide risk, if concern</a:t>
            </a:r>
            <a:endParaRPr kumimoji="0" lang="en-US" sz="800" dirty="0">
              <a:solidFill>
                <a:schemeClr val="hlink"/>
              </a:solidFill>
              <a:effectLst>
                <a:outerShdw blurRad="38100" dist="38100" dir="2700000" algn="tl">
                  <a:srgbClr val="C0C0C0"/>
                </a:outerShdw>
              </a:effectLst>
            </a:endParaRPr>
          </a:p>
          <a:p>
            <a:pPr marL="0" lvl="0" indent="0">
              <a:spcBef>
                <a:spcPct val="0"/>
              </a:spcBef>
              <a:buClr>
                <a:srgbClr val="FFCC00"/>
              </a:buClr>
              <a:buNone/>
            </a:pPr>
            <a:r>
              <a:rPr lang="en-US" sz="1200" dirty="0">
                <a:solidFill>
                  <a:srgbClr val="0000FF"/>
                </a:solidFill>
                <a:effectLst>
                  <a:outerShdw blurRad="38100" dist="38100" dir="2700000" algn="tl">
                    <a:srgbClr val="C0C0C0"/>
                  </a:outerShdw>
                </a:effectLst>
              </a:rPr>
              <a:t>                             Estimate Violence &amp; Suicide Risk based on available information </a:t>
            </a:r>
            <a:r>
              <a:rPr kumimoji="0" lang="en-US" sz="1200" dirty="0">
                <a:effectLst>
                  <a:outerShdw blurRad="38100" dist="38100" dir="2700000" algn="tl">
                    <a:srgbClr val="C0C0C0"/>
                  </a:outerShdw>
                </a:effectLst>
              </a:rPr>
              <a:t> </a:t>
            </a:r>
          </a:p>
          <a:p>
            <a:pPr marL="0" lvl="0" indent="0">
              <a:spcBef>
                <a:spcPct val="0"/>
              </a:spcBef>
              <a:buClr>
                <a:srgbClr val="FFCC00"/>
              </a:buClr>
              <a:buNone/>
            </a:pPr>
            <a:r>
              <a:rPr kumimoji="0" lang="en-US" sz="1200" dirty="0">
                <a:effectLst>
                  <a:outerShdw blurRad="38100" dist="38100" dir="2700000" algn="tl">
                    <a:srgbClr val="C0C0C0"/>
                  </a:outerShdw>
                </a:effectLst>
              </a:rPr>
              <a:t>                  </a:t>
            </a:r>
          </a:p>
          <a:p>
            <a:pPr>
              <a:spcBef>
                <a:spcPct val="0"/>
              </a:spcBef>
              <a:buFontTx/>
              <a:buChar char="•"/>
            </a:pPr>
            <a:r>
              <a:rPr kumimoji="0" lang="en-US" sz="2400" dirty="0">
                <a:solidFill>
                  <a:srgbClr val="0000FF"/>
                </a:solidFill>
                <a:effectLst>
                  <a:outerShdw blurRad="38100" dist="38100" dir="2700000" algn="tl">
                    <a:srgbClr val="C0C0C0"/>
                  </a:outerShdw>
                </a:effectLst>
              </a:rPr>
              <a:t>Step 4:</a:t>
            </a:r>
            <a:r>
              <a:rPr kumimoji="0" lang="en-US" sz="2400" dirty="0">
                <a:solidFill>
                  <a:schemeClr val="hlink"/>
                </a:solidFill>
                <a:effectLst>
                  <a:outerShdw blurRad="38100" dist="38100" dir="2700000" algn="tl">
                    <a:srgbClr val="C0C0C0"/>
                  </a:outerShdw>
                </a:effectLst>
              </a:rPr>
              <a:t> </a:t>
            </a:r>
            <a:r>
              <a:rPr kumimoji="0" lang="en-US" sz="2400" dirty="0">
                <a:effectLst>
                  <a:outerShdw blurRad="38100" dist="38100" dir="2700000" algn="tl">
                    <a:srgbClr val="C0C0C0"/>
                  </a:outerShdw>
                </a:effectLst>
              </a:rPr>
              <a:t>Documentation &amp; Response</a:t>
            </a:r>
          </a:p>
          <a:p>
            <a:pPr lvl="0">
              <a:spcBef>
                <a:spcPct val="0"/>
              </a:spcBef>
              <a:buClr>
                <a:srgbClr val="FFCC00"/>
              </a:buClr>
              <a:buFontTx/>
              <a:buChar char="•"/>
            </a:pPr>
            <a:r>
              <a:rPr lang="en-US" sz="1200" dirty="0">
                <a:solidFill>
                  <a:srgbClr val="0000FF"/>
                </a:solidFill>
                <a:effectLst>
                  <a:outerShdw blurRad="38100" dist="38100" dir="2700000" algn="tl">
                    <a:srgbClr val="C0C0C0"/>
                  </a:outerShdw>
                </a:effectLst>
              </a:rPr>
              <a:t>                      Team meeting, share/update results, </a:t>
            </a:r>
          </a:p>
          <a:p>
            <a:pPr lvl="0">
              <a:spcBef>
                <a:spcPct val="0"/>
              </a:spcBef>
              <a:buClr>
                <a:srgbClr val="FFCC00"/>
              </a:buClr>
              <a:buFontTx/>
              <a:buChar char="•"/>
            </a:pPr>
            <a:r>
              <a:rPr lang="en-US" sz="1200" dirty="0">
                <a:solidFill>
                  <a:srgbClr val="0000FF"/>
                </a:solidFill>
                <a:effectLst>
                  <a:outerShdw blurRad="38100" dist="38100" dir="2700000" algn="tl">
                    <a:srgbClr val="C0C0C0"/>
                  </a:outerShdw>
                </a:effectLst>
              </a:rPr>
              <a:t>                      Document concerns regarding student safety &amp; other factors as noted</a:t>
            </a:r>
          </a:p>
          <a:p>
            <a:pPr lvl="0">
              <a:spcBef>
                <a:spcPct val="0"/>
              </a:spcBef>
              <a:buClr>
                <a:srgbClr val="FFCC00"/>
              </a:buClr>
              <a:buFontTx/>
              <a:buChar char="•"/>
            </a:pPr>
            <a:r>
              <a:rPr kumimoji="0" lang="en-US" sz="1200" dirty="0">
                <a:solidFill>
                  <a:srgbClr val="0000FF"/>
                </a:solidFill>
                <a:effectLst>
                  <a:outerShdw blurRad="38100" dist="38100" dir="2700000" algn="tl">
                    <a:srgbClr val="C0C0C0"/>
                  </a:outerShdw>
                </a:effectLst>
              </a:rPr>
              <a:t>                      Consider protective factors as well as risk factors</a:t>
            </a:r>
            <a:endParaRPr kumimoji="0" lang="en-US" sz="2000" dirty="0">
              <a:solidFill>
                <a:schemeClr val="hlink"/>
              </a:solidFill>
              <a:effectLst>
                <a:outerShdw blurRad="38100" dist="38100" dir="2700000" algn="tl">
                  <a:srgbClr val="C0C0C0"/>
                </a:outerShdw>
              </a:effectLst>
            </a:endParaRPr>
          </a:p>
          <a:p>
            <a:pPr lvl="0">
              <a:spcBef>
                <a:spcPct val="0"/>
              </a:spcBef>
              <a:buFontTx/>
              <a:buChar char="•"/>
            </a:pPr>
            <a:r>
              <a:rPr lang="en-US" sz="1200" dirty="0">
                <a:solidFill>
                  <a:srgbClr val="0000FF"/>
                </a:solidFill>
                <a:effectLst>
                  <a:outerShdw blurRad="38100" dist="38100" dir="2700000" algn="tl">
                    <a:srgbClr val="C0C0C0"/>
                  </a:outerShdw>
                </a:effectLst>
              </a:rPr>
              <a:t>                      Determine &amp; implement response </a:t>
            </a:r>
          </a:p>
          <a:p>
            <a:pPr lvl="0">
              <a:spcBef>
                <a:spcPct val="0"/>
              </a:spcBef>
              <a:buFontTx/>
              <a:buChar char="•"/>
            </a:pPr>
            <a:r>
              <a:rPr lang="en-US" sz="1200" dirty="0">
                <a:solidFill>
                  <a:srgbClr val="0000FF"/>
                </a:solidFill>
                <a:effectLst>
                  <a:outerShdw blurRad="38100" dist="38100" dir="2700000" algn="tl">
                    <a:srgbClr val="C0C0C0"/>
                  </a:outerShdw>
                </a:effectLst>
              </a:rPr>
              <a:t>                      Schedule follow-up</a:t>
            </a:r>
          </a:p>
          <a:p>
            <a:pPr>
              <a:spcBef>
                <a:spcPct val="0"/>
              </a:spcBef>
              <a:buFontTx/>
              <a:buChar char="•"/>
            </a:pPr>
            <a:endParaRPr lang="en-US" sz="2400" i="1" dirty="0">
              <a:solidFill>
                <a:srgbClr val="0000FF"/>
              </a:solidFill>
            </a:endParaRPr>
          </a:p>
        </p:txBody>
      </p:sp>
      <p:sp>
        <p:nvSpPr>
          <p:cNvPr id="595974" name="Rectangle 6"/>
          <p:cNvSpPr>
            <a:spLocks noChangeArrowheads="1"/>
          </p:cNvSpPr>
          <p:nvPr/>
        </p:nvSpPr>
        <p:spPr bwMode="auto">
          <a:xfrm>
            <a:off x="152400" y="6308725"/>
            <a:ext cx="89392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buClrTx/>
              <a:buFontTx/>
              <a:buNone/>
            </a:pPr>
            <a:r>
              <a:rPr lang="en-US" sz="1000" baseline="0" dirty="0">
                <a:solidFill>
                  <a:srgbClr val="CC6600"/>
                </a:solidFill>
                <a:effectLst/>
                <a:latin typeface="Georgia" pitchFamily="18" charset="0"/>
              </a:rPr>
              <a:t>Copeland, R. (2005). Adolescent and child urgent threat evaluation. Psychological Assessment Resources, LLC, Lutz, FL</a:t>
            </a:r>
            <a:r>
              <a:rPr kumimoji="1" lang="en-US" sz="1000" baseline="0" dirty="0">
                <a:solidFill>
                  <a:srgbClr val="CC6600"/>
                </a:solidFill>
                <a:effectLst/>
                <a:latin typeface="Georgia" pitchFamily="18" charset="0"/>
              </a:rPr>
              <a:t> </a:t>
            </a:r>
          </a:p>
          <a:p>
            <a:pPr>
              <a:lnSpc>
                <a:spcPct val="100000"/>
              </a:lnSpc>
              <a:buClrTx/>
              <a:buFontTx/>
              <a:buNone/>
            </a:pPr>
            <a:r>
              <a:rPr kumimoji="1" lang="en-US" sz="1000" baseline="0" dirty="0">
                <a:solidFill>
                  <a:srgbClr val="CC6600"/>
                </a:solidFill>
                <a:effectLst/>
                <a:latin typeface="Georgia" pitchFamily="18" charset="0"/>
              </a:rPr>
              <a:t>O’Toole, M. (2000). The school shooter: A threat assessment perspective. Washington, DC: FBI     </a:t>
            </a:r>
          </a:p>
          <a:p>
            <a:pPr>
              <a:lnSpc>
                <a:spcPct val="100000"/>
              </a:lnSpc>
              <a:buClrTx/>
              <a:buFontTx/>
              <a:buNone/>
            </a:pPr>
            <a:r>
              <a:rPr lang="en-US" sz="1000" baseline="0" dirty="0">
                <a:solidFill>
                  <a:srgbClr val="CC6600"/>
                </a:solidFill>
                <a:effectLst/>
                <a:latin typeface="Georgia" pitchFamily="18" charset="0"/>
              </a:rPr>
              <a:t>Schneller, J. (2005). Psychosocial Evaluation and Threat Risk Assessment. Psychological Assessment Resources, Inc. Lutz. FL</a:t>
            </a:r>
          </a:p>
        </p:txBody>
      </p:sp>
      <p:sp>
        <p:nvSpPr>
          <p:cNvPr id="595976" name="Rectangle 8"/>
          <p:cNvSpPr>
            <a:spLocks noChangeArrowheads="1"/>
          </p:cNvSpPr>
          <p:nvPr/>
        </p:nvSpPr>
        <p:spPr bwMode="auto">
          <a:xfrm>
            <a:off x="406400" y="567319"/>
            <a:ext cx="8737600" cy="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nSpc>
                <a:spcPct val="100000"/>
              </a:lnSpc>
              <a:buClrTx/>
              <a:buFontTx/>
              <a:buNone/>
            </a:pPr>
            <a:r>
              <a:rPr kumimoji="1" lang="en-US" sz="1400" baseline="0" dirty="0">
                <a:solidFill>
                  <a:schemeClr val="tx2"/>
                </a:solidFill>
                <a:effectLst>
                  <a:outerShdw blurRad="38100" dist="38100" dir="2700000" algn="tl">
                    <a:srgbClr val="C0C0C0"/>
                  </a:outerShdw>
                </a:effectLst>
                <a:latin typeface="Georgia" pitchFamily="18" charset="0"/>
              </a:rPr>
              <a:t>based on the threat assessment approach of the National Center for the Analysis of Violent crime model</a:t>
            </a:r>
          </a:p>
        </p:txBody>
      </p:sp>
      <p:pic>
        <p:nvPicPr>
          <p:cNvPr id="595978" name="Picture 10" descr="kids by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0" y="1626313"/>
            <a:ext cx="3097213"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62400" y="1100719"/>
            <a:ext cx="5029200" cy="313932"/>
          </a:xfrm>
          <a:prstGeom prst="rect">
            <a:avLst/>
          </a:prstGeom>
          <a:noFill/>
        </p:spPr>
        <p:txBody>
          <a:bodyPr wrap="square" rtlCol="0">
            <a:spAutoFit/>
          </a:bodyPr>
          <a:lstStyle/>
          <a:p>
            <a:pPr lvl="0">
              <a:buClr>
                <a:srgbClr val="FFCC00"/>
              </a:buClr>
              <a:buNone/>
            </a:pPr>
            <a:r>
              <a:rPr lang="en-US" sz="1800" dirty="0">
                <a:solidFill>
                  <a:srgbClr val="0000FF"/>
                </a:solidFill>
                <a:effectLst>
                  <a:outerShdw blurRad="38100" dist="38100" dir="2700000" algn="tl">
                    <a:srgbClr val="C0C0C0"/>
                  </a:outerShdw>
                </a:effectLst>
              </a:rPr>
              <a:t>Consider approaching the process in a linear manner as outlined here.</a:t>
            </a:r>
            <a:endParaRPr lang="en-US" sz="1800"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5000"/>
                                  </p:iterate>
                                  <p:childTnLst>
                                    <p:set>
                                      <p:cBhvr>
                                        <p:cTn id="6" dur="1" fill="hold">
                                          <p:stCondLst>
                                            <p:cond delay="0"/>
                                          </p:stCondLst>
                                        </p:cTn>
                                        <p:tgtEl>
                                          <p:spTgt spid="595970"/>
                                        </p:tgtEl>
                                        <p:attrNameLst>
                                          <p:attrName>style.visibility</p:attrName>
                                        </p:attrNameLst>
                                      </p:cBhvr>
                                      <p:to>
                                        <p:strVal val="visible"/>
                                      </p:to>
                                    </p:set>
                                    <p:animEffect transition="in" filter="dissolve">
                                      <p:cBhvr>
                                        <p:cTn id="7" dur="500"/>
                                        <p:tgtEl>
                                          <p:spTgt spid="595970"/>
                                        </p:tgtEl>
                                      </p:cBhvr>
                                    </p:animEffect>
                                  </p:childTnLst>
                                </p:cTn>
                              </p:par>
                              <p:par>
                                <p:cTn id="8" presetID="9" presetClass="entr" presetSubtype="0" fill="hold" nodeType="withEffect">
                                  <p:stCondLst>
                                    <p:cond delay="0"/>
                                  </p:stCondLst>
                                  <p:iterate type="wd">
                                    <p:tmPct val="5000"/>
                                  </p:iterate>
                                  <p:childTnLst>
                                    <p:set>
                                      <p:cBhvr>
                                        <p:cTn id="9" dur="1" fill="hold">
                                          <p:stCondLst>
                                            <p:cond delay="0"/>
                                          </p:stCondLst>
                                        </p:cTn>
                                        <p:tgtEl>
                                          <p:spTgt spid="595976">
                                            <p:txEl>
                                              <p:pRg st="0" end="0"/>
                                            </p:txEl>
                                          </p:spTgt>
                                        </p:tgtEl>
                                        <p:attrNameLst>
                                          <p:attrName>style.visibility</p:attrName>
                                        </p:attrNameLst>
                                      </p:cBhvr>
                                      <p:to>
                                        <p:strVal val="visible"/>
                                      </p:to>
                                    </p:set>
                                    <p:animEffect transition="in" filter="dissolve">
                                      <p:cBhvr>
                                        <p:cTn id="10" dur="500"/>
                                        <p:tgtEl>
                                          <p:spTgt spid="595976">
                                            <p:txEl>
                                              <p:pRg st="0" end="0"/>
                                            </p:txEl>
                                          </p:spTgt>
                                        </p:tgtEl>
                                      </p:cBhvr>
                                    </p:animEffect>
                                  </p:childTnLst>
                                </p:cTn>
                              </p:par>
                            </p:childTnLst>
                          </p:cTn>
                        </p:par>
                        <p:par>
                          <p:cTn id="11" fill="hold" nodeType="afterGroup">
                            <p:stCondLst>
                              <p:cond delay="1100"/>
                            </p:stCondLst>
                            <p:childTnLst>
                              <p:par>
                                <p:cTn id="12" presetID="9" presetClass="entr" presetSubtype="0" fill="hold" nodeType="afterEffect">
                                  <p:stCondLst>
                                    <p:cond delay="0"/>
                                  </p:stCondLst>
                                  <p:iterate type="wd">
                                    <p:tmPct val="5000"/>
                                  </p:iterate>
                                  <p:childTnLst>
                                    <p:set>
                                      <p:cBhvr>
                                        <p:cTn id="13" dur="1" fill="hold">
                                          <p:stCondLst>
                                            <p:cond delay="0"/>
                                          </p:stCondLst>
                                        </p:cTn>
                                        <p:tgtEl>
                                          <p:spTgt spid="595971">
                                            <p:txEl>
                                              <p:pRg st="0" end="0"/>
                                            </p:txEl>
                                          </p:spTgt>
                                        </p:tgtEl>
                                        <p:attrNameLst>
                                          <p:attrName>style.visibility</p:attrName>
                                        </p:attrNameLst>
                                      </p:cBhvr>
                                      <p:to>
                                        <p:strVal val="visible"/>
                                      </p:to>
                                    </p:set>
                                    <p:animEffect transition="in" filter="dissolve">
                                      <p:cBhvr>
                                        <p:cTn id="14" dur="500"/>
                                        <p:tgtEl>
                                          <p:spTgt spid="595971">
                                            <p:txEl>
                                              <p:pRg st="0" end="0"/>
                                            </p:txEl>
                                          </p:spTgt>
                                        </p:tgtEl>
                                      </p:cBhvr>
                                    </p:animEffect>
                                  </p:childTnLst>
                                </p:cTn>
                              </p:par>
                            </p:childTnLst>
                          </p:cTn>
                        </p:par>
                        <p:par>
                          <p:cTn id="15" fill="hold">
                            <p:stCondLst>
                              <p:cond delay="1750"/>
                            </p:stCondLst>
                            <p:childTnLst>
                              <p:par>
                                <p:cTn id="16" presetID="9" presetClass="entr" presetSubtype="0" fill="hold" nodeType="afterEffect">
                                  <p:stCondLst>
                                    <p:cond delay="0"/>
                                  </p:stCondLst>
                                  <p:iterate type="wd">
                                    <p:tmPct val="5000"/>
                                  </p:iterate>
                                  <p:childTnLst>
                                    <p:set>
                                      <p:cBhvr>
                                        <p:cTn id="17" dur="1" fill="hold">
                                          <p:stCondLst>
                                            <p:cond delay="0"/>
                                          </p:stCondLst>
                                        </p:cTn>
                                        <p:tgtEl>
                                          <p:spTgt spid="595971">
                                            <p:txEl>
                                              <p:pRg st="1" end="1"/>
                                            </p:txEl>
                                          </p:spTgt>
                                        </p:tgtEl>
                                        <p:attrNameLst>
                                          <p:attrName>style.visibility</p:attrName>
                                        </p:attrNameLst>
                                      </p:cBhvr>
                                      <p:to>
                                        <p:strVal val="visible"/>
                                      </p:to>
                                    </p:set>
                                    <p:animEffect transition="in" filter="dissolve">
                                      <p:cBhvr>
                                        <p:cTn id="18" dur="500"/>
                                        <p:tgtEl>
                                          <p:spTgt spid="595971">
                                            <p:txEl>
                                              <p:pRg st="1" end="1"/>
                                            </p:txEl>
                                          </p:spTgt>
                                        </p:tgtEl>
                                      </p:cBhvr>
                                    </p:animEffect>
                                  </p:childTnLst>
                                </p:cTn>
                              </p:par>
                            </p:childTnLst>
                          </p:cTn>
                        </p:par>
                        <p:par>
                          <p:cTn id="19" fill="hold">
                            <p:stCondLst>
                              <p:cond delay="2450"/>
                            </p:stCondLst>
                            <p:childTnLst>
                              <p:par>
                                <p:cTn id="20" presetID="9" presetClass="entr" presetSubtype="0" fill="hold" nodeType="afterEffect">
                                  <p:stCondLst>
                                    <p:cond delay="0"/>
                                  </p:stCondLst>
                                  <p:iterate type="wd">
                                    <p:tmPct val="5000"/>
                                  </p:iterate>
                                  <p:childTnLst>
                                    <p:set>
                                      <p:cBhvr>
                                        <p:cTn id="21" dur="1" fill="hold">
                                          <p:stCondLst>
                                            <p:cond delay="0"/>
                                          </p:stCondLst>
                                        </p:cTn>
                                        <p:tgtEl>
                                          <p:spTgt spid="595971">
                                            <p:txEl>
                                              <p:pRg st="2" end="2"/>
                                            </p:txEl>
                                          </p:spTgt>
                                        </p:tgtEl>
                                        <p:attrNameLst>
                                          <p:attrName>style.visibility</p:attrName>
                                        </p:attrNameLst>
                                      </p:cBhvr>
                                      <p:to>
                                        <p:strVal val="visible"/>
                                      </p:to>
                                    </p:set>
                                    <p:animEffect transition="in" filter="dissolve">
                                      <p:cBhvr>
                                        <p:cTn id="22" dur="500"/>
                                        <p:tgtEl>
                                          <p:spTgt spid="595971">
                                            <p:txEl>
                                              <p:pRg st="2" end="2"/>
                                            </p:txEl>
                                          </p:spTgt>
                                        </p:tgtEl>
                                      </p:cBhvr>
                                    </p:animEffect>
                                  </p:childTnLst>
                                </p:cTn>
                              </p:par>
                            </p:childTnLst>
                          </p:cTn>
                        </p:par>
                        <p:par>
                          <p:cTn id="23" fill="hold">
                            <p:stCondLst>
                              <p:cond delay="3150"/>
                            </p:stCondLst>
                            <p:childTnLst>
                              <p:par>
                                <p:cTn id="24" presetID="9" presetClass="entr" presetSubtype="0" fill="hold" nodeType="afterEffect">
                                  <p:stCondLst>
                                    <p:cond delay="0"/>
                                  </p:stCondLst>
                                  <p:iterate type="wd">
                                    <p:tmPct val="5000"/>
                                  </p:iterate>
                                  <p:childTnLst>
                                    <p:set>
                                      <p:cBhvr>
                                        <p:cTn id="25" dur="1" fill="hold">
                                          <p:stCondLst>
                                            <p:cond delay="0"/>
                                          </p:stCondLst>
                                        </p:cTn>
                                        <p:tgtEl>
                                          <p:spTgt spid="595971">
                                            <p:txEl>
                                              <p:pRg st="3" end="3"/>
                                            </p:txEl>
                                          </p:spTgt>
                                        </p:tgtEl>
                                        <p:attrNameLst>
                                          <p:attrName>style.visibility</p:attrName>
                                        </p:attrNameLst>
                                      </p:cBhvr>
                                      <p:to>
                                        <p:strVal val="visible"/>
                                      </p:to>
                                    </p:set>
                                    <p:animEffect transition="in" filter="dissolve">
                                      <p:cBhvr>
                                        <p:cTn id="26" dur="500"/>
                                        <p:tgtEl>
                                          <p:spTgt spid="595971">
                                            <p:txEl>
                                              <p:pRg st="3" end="3"/>
                                            </p:txEl>
                                          </p:spTgt>
                                        </p:tgtEl>
                                      </p:cBhvr>
                                    </p:animEffect>
                                  </p:childTnLst>
                                </p:cTn>
                              </p:par>
                            </p:childTnLst>
                          </p:cTn>
                        </p:par>
                        <p:par>
                          <p:cTn id="27" fill="hold" nodeType="afterGroup">
                            <p:stCondLst>
                              <p:cond delay="3850"/>
                            </p:stCondLst>
                            <p:childTnLst>
                              <p:par>
                                <p:cTn id="28" presetID="9" presetClass="entr" presetSubtype="0" fill="hold" nodeType="afterEffect">
                                  <p:stCondLst>
                                    <p:cond delay="0"/>
                                  </p:stCondLst>
                                  <p:iterate type="wd">
                                    <p:tmPct val="5000"/>
                                  </p:iterate>
                                  <p:childTnLst>
                                    <p:set>
                                      <p:cBhvr>
                                        <p:cTn id="29" dur="1" fill="hold">
                                          <p:stCondLst>
                                            <p:cond delay="0"/>
                                          </p:stCondLst>
                                        </p:cTn>
                                        <p:tgtEl>
                                          <p:spTgt spid="595971">
                                            <p:txEl>
                                              <p:pRg st="5" end="5"/>
                                            </p:txEl>
                                          </p:spTgt>
                                        </p:tgtEl>
                                        <p:attrNameLst>
                                          <p:attrName>style.visibility</p:attrName>
                                        </p:attrNameLst>
                                      </p:cBhvr>
                                      <p:to>
                                        <p:strVal val="visible"/>
                                      </p:to>
                                    </p:set>
                                    <p:animEffect transition="in" filter="dissolve">
                                      <p:cBhvr>
                                        <p:cTn id="30" dur="500"/>
                                        <p:tgtEl>
                                          <p:spTgt spid="595971">
                                            <p:txEl>
                                              <p:pRg st="5" end="5"/>
                                            </p:txEl>
                                          </p:spTgt>
                                        </p:tgtEl>
                                      </p:cBhvr>
                                    </p:animEffect>
                                  </p:childTnLst>
                                </p:cTn>
                              </p:par>
                            </p:childTnLst>
                          </p:cTn>
                        </p:par>
                        <p:par>
                          <p:cTn id="31" fill="hold">
                            <p:stCondLst>
                              <p:cond delay="4525"/>
                            </p:stCondLst>
                            <p:childTnLst>
                              <p:par>
                                <p:cTn id="32" presetID="9" presetClass="entr" presetSubtype="0" fill="hold" nodeType="afterEffect">
                                  <p:stCondLst>
                                    <p:cond delay="0"/>
                                  </p:stCondLst>
                                  <p:iterate type="wd">
                                    <p:tmPct val="5000"/>
                                  </p:iterate>
                                  <p:childTnLst>
                                    <p:set>
                                      <p:cBhvr>
                                        <p:cTn id="33" dur="1" fill="hold">
                                          <p:stCondLst>
                                            <p:cond delay="0"/>
                                          </p:stCondLst>
                                        </p:cTn>
                                        <p:tgtEl>
                                          <p:spTgt spid="595971">
                                            <p:txEl>
                                              <p:pRg st="6" end="6"/>
                                            </p:txEl>
                                          </p:spTgt>
                                        </p:tgtEl>
                                        <p:attrNameLst>
                                          <p:attrName>style.visibility</p:attrName>
                                        </p:attrNameLst>
                                      </p:cBhvr>
                                      <p:to>
                                        <p:strVal val="visible"/>
                                      </p:to>
                                    </p:set>
                                    <p:animEffect transition="in" filter="dissolve">
                                      <p:cBhvr>
                                        <p:cTn id="34" dur="500"/>
                                        <p:tgtEl>
                                          <p:spTgt spid="595971">
                                            <p:txEl>
                                              <p:pRg st="6" end="6"/>
                                            </p:txEl>
                                          </p:spTgt>
                                        </p:tgtEl>
                                      </p:cBhvr>
                                    </p:animEffect>
                                  </p:childTnLst>
                                </p:cTn>
                              </p:par>
                            </p:childTnLst>
                          </p:cTn>
                        </p:par>
                        <p:par>
                          <p:cTn id="35" fill="hold" nodeType="afterGroup">
                            <p:stCondLst>
                              <p:cond delay="5325"/>
                            </p:stCondLst>
                            <p:childTnLst>
                              <p:par>
                                <p:cTn id="36" presetID="9" presetClass="entr" presetSubtype="0" fill="hold" nodeType="afterEffect">
                                  <p:stCondLst>
                                    <p:cond delay="0"/>
                                  </p:stCondLst>
                                  <p:iterate type="wd">
                                    <p:tmPct val="5000"/>
                                  </p:iterate>
                                  <p:childTnLst>
                                    <p:set>
                                      <p:cBhvr>
                                        <p:cTn id="37" dur="1" fill="hold">
                                          <p:stCondLst>
                                            <p:cond delay="0"/>
                                          </p:stCondLst>
                                        </p:cTn>
                                        <p:tgtEl>
                                          <p:spTgt spid="595971">
                                            <p:txEl>
                                              <p:pRg st="8" end="8"/>
                                            </p:txEl>
                                          </p:spTgt>
                                        </p:tgtEl>
                                        <p:attrNameLst>
                                          <p:attrName>style.visibility</p:attrName>
                                        </p:attrNameLst>
                                      </p:cBhvr>
                                      <p:to>
                                        <p:strVal val="visible"/>
                                      </p:to>
                                    </p:set>
                                    <p:animEffect transition="in" filter="dissolve">
                                      <p:cBhvr>
                                        <p:cTn id="38" dur="500"/>
                                        <p:tgtEl>
                                          <p:spTgt spid="595971">
                                            <p:txEl>
                                              <p:pRg st="8" end="8"/>
                                            </p:txEl>
                                          </p:spTgt>
                                        </p:tgtEl>
                                      </p:cBhvr>
                                    </p:animEffect>
                                  </p:childTnLst>
                                </p:cTn>
                              </p:par>
                            </p:childTnLst>
                          </p:cTn>
                        </p:par>
                        <p:par>
                          <p:cTn id="39" fill="hold">
                            <p:stCondLst>
                              <p:cond delay="5975"/>
                            </p:stCondLst>
                            <p:childTnLst>
                              <p:par>
                                <p:cTn id="40" presetID="9" presetClass="entr" presetSubtype="0" fill="hold" nodeType="afterEffect">
                                  <p:stCondLst>
                                    <p:cond delay="0"/>
                                  </p:stCondLst>
                                  <p:iterate type="wd">
                                    <p:tmPct val="5000"/>
                                  </p:iterate>
                                  <p:childTnLst>
                                    <p:set>
                                      <p:cBhvr>
                                        <p:cTn id="41" dur="1" fill="hold">
                                          <p:stCondLst>
                                            <p:cond delay="0"/>
                                          </p:stCondLst>
                                        </p:cTn>
                                        <p:tgtEl>
                                          <p:spTgt spid="595971">
                                            <p:txEl>
                                              <p:pRg st="9" end="9"/>
                                            </p:txEl>
                                          </p:spTgt>
                                        </p:tgtEl>
                                        <p:attrNameLst>
                                          <p:attrName>style.visibility</p:attrName>
                                        </p:attrNameLst>
                                      </p:cBhvr>
                                      <p:to>
                                        <p:strVal val="visible"/>
                                      </p:to>
                                    </p:set>
                                    <p:animEffect transition="in" filter="dissolve">
                                      <p:cBhvr>
                                        <p:cTn id="42" dur="500"/>
                                        <p:tgtEl>
                                          <p:spTgt spid="595971">
                                            <p:txEl>
                                              <p:pRg st="9" end="9"/>
                                            </p:txEl>
                                          </p:spTgt>
                                        </p:tgtEl>
                                      </p:cBhvr>
                                    </p:animEffect>
                                  </p:childTnLst>
                                </p:cTn>
                              </p:par>
                            </p:childTnLst>
                          </p:cTn>
                        </p:par>
                        <p:par>
                          <p:cTn id="43" fill="hold">
                            <p:stCondLst>
                              <p:cond delay="6775"/>
                            </p:stCondLst>
                            <p:childTnLst>
                              <p:par>
                                <p:cTn id="44" presetID="9" presetClass="entr" presetSubtype="0" fill="hold" nodeType="afterEffect">
                                  <p:stCondLst>
                                    <p:cond delay="0"/>
                                  </p:stCondLst>
                                  <p:iterate type="wd">
                                    <p:tmPct val="5000"/>
                                  </p:iterate>
                                  <p:childTnLst>
                                    <p:set>
                                      <p:cBhvr>
                                        <p:cTn id="45" dur="1" fill="hold">
                                          <p:stCondLst>
                                            <p:cond delay="0"/>
                                          </p:stCondLst>
                                        </p:cTn>
                                        <p:tgtEl>
                                          <p:spTgt spid="595971">
                                            <p:txEl>
                                              <p:pRg st="10" end="10"/>
                                            </p:txEl>
                                          </p:spTgt>
                                        </p:tgtEl>
                                        <p:attrNameLst>
                                          <p:attrName>style.visibility</p:attrName>
                                        </p:attrNameLst>
                                      </p:cBhvr>
                                      <p:to>
                                        <p:strVal val="visible"/>
                                      </p:to>
                                    </p:set>
                                    <p:animEffect transition="in" filter="dissolve">
                                      <p:cBhvr>
                                        <p:cTn id="46" dur="500"/>
                                        <p:tgtEl>
                                          <p:spTgt spid="595971">
                                            <p:txEl>
                                              <p:pRg st="10" end="10"/>
                                            </p:txEl>
                                          </p:spTgt>
                                        </p:tgtEl>
                                      </p:cBhvr>
                                    </p:animEffect>
                                  </p:childTnLst>
                                </p:cTn>
                              </p:par>
                            </p:childTnLst>
                          </p:cTn>
                        </p:par>
                        <p:par>
                          <p:cTn id="47" fill="hold">
                            <p:stCondLst>
                              <p:cond delay="7500"/>
                            </p:stCondLst>
                            <p:childTnLst>
                              <p:par>
                                <p:cTn id="48" presetID="9" presetClass="entr" presetSubtype="0" fill="hold" nodeType="afterEffect">
                                  <p:stCondLst>
                                    <p:cond delay="0"/>
                                  </p:stCondLst>
                                  <p:iterate type="wd">
                                    <p:tmPct val="5000"/>
                                  </p:iterate>
                                  <p:childTnLst>
                                    <p:set>
                                      <p:cBhvr>
                                        <p:cTn id="49" dur="1" fill="hold">
                                          <p:stCondLst>
                                            <p:cond delay="0"/>
                                          </p:stCondLst>
                                        </p:cTn>
                                        <p:tgtEl>
                                          <p:spTgt spid="595971">
                                            <p:txEl>
                                              <p:pRg st="11" end="11"/>
                                            </p:txEl>
                                          </p:spTgt>
                                        </p:tgtEl>
                                        <p:attrNameLst>
                                          <p:attrName>style.visibility</p:attrName>
                                        </p:attrNameLst>
                                      </p:cBhvr>
                                      <p:to>
                                        <p:strVal val="visible"/>
                                      </p:to>
                                    </p:set>
                                    <p:animEffect transition="in" filter="dissolve">
                                      <p:cBhvr>
                                        <p:cTn id="50" dur="500"/>
                                        <p:tgtEl>
                                          <p:spTgt spid="595971">
                                            <p:txEl>
                                              <p:pRg st="11" end="11"/>
                                            </p:txEl>
                                          </p:spTgt>
                                        </p:tgtEl>
                                      </p:cBhvr>
                                    </p:animEffect>
                                  </p:childTnLst>
                                </p:cTn>
                              </p:par>
                            </p:childTnLst>
                          </p:cTn>
                        </p:par>
                        <p:par>
                          <p:cTn id="51" fill="hold">
                            <p:stCondLst>
                              <p:cond delay="8300"/>
                            </p:stCondLst>
                            <p:childTnLst>
                              <p:par>
                                <p:cTn id="52" presetID="9" presetClass="entr" presetSubtype="0" fill="hold" nodeType="afterEffect">
                                  <p:stCondLst>
                                    <p:cond delay="0"/>
                                  </p:stCondLst>
                                  <p:iterate type="wd">
                                    <p:tmPct val="5000"/>
                                  </p:iterate>
                                  <p:childTnLst>
                                    <p:set>
                                      <p:cBhvr>
                                        <p:cTn id="53" dur="1" fill="hold">
                                          <p:stCondLst>
                                            <p:cond delay="0"/>
                                          </p:stCondLst>
                                        </p:cTn>
                                        <p:tgtEl>
                                          <p:spTgt spid="595971">
                                            <p:txEl>
                                              <p:pRg st="12" end="12"/>
                                            </p:txEl>
                                          </p:spTgt>
                                        </p:tgtEl>
                                        <p:attrNameLst>
                                          <p:attrName>style.visibility</p:attrName>
                                        </p:attrNameLst>
                                      </p:cBhvr>
                                      <p:to>
                                        <p:strVal val="visible"/>
                                      </p:to>
                                    </p:set>
                                    <p:animEffect transition="in" filter="dissolve">
                                      <p:cBhvr>
                                        <p:cTn id="54" dur="500"/>
                                        <p:tgtEl>
                                          <p:spTgt spid="595971">
                                            <p:txEl>
                                              <p:pRg st="12" end="12"/>
                                            </p:txEl>
                                          </p:spTgt>
                                        </p:tgtEl>
                                      </p:cBhvr>
                                    </p:animEffect>
                                  </p:childTnLst>
                                </p:cTn>
                              </p:par>
                            </p:childTnLst>
                          </p:cTn>
                        </p:par>
                        <p:par>
                          <p:cTn id="55" fill="hold">
                            <p:stCondLst>
                              <p:cond delay="9025"/>
                            </p:stCondLst>
                            <p:childTnLst>
                              <p:par>
                                <p:cTn id="56" presetID="9" presetClass="entr" presetSubtype="0" fill="hold" nodeType="afterEffect">
                                  <p:stCondLst>
                                    <p:cond delay="0"/>
                                  </p:stCondLst>
                                  <p:iterate type="wd">
                                    <p:tmPct val="5000"/>
                                  </p:iterate>
                                  <p:childTnLst>
                                    <p:set>
                                      <p:cBhvr>
                                        <p:cTn id="57" dur="1" fill="hold">
                                          <p:stCondLst>
                                            <p:cond delay="0"/>
                                          </p:stCondLst>
                                        </p:cTn>
                                        <p:tgtEl>
                                          <p:spTgt spid="595971">
                                            <p:txEl>
                                              <p:pRg st="13" end="13"/>
                                            </p:txEl>
                                          </p:spTgt>
                                        </p:tgtEl>
                                        <p:attrNameLst>
                                          <p:attrName>style.visibility</p:attrName>
                                        </p:attrNameLst>
                                      </p:cBhvr>
                                      <p:to>
                                        <p:strVal val="visible"/>
                                      </p:to>
                                    </p:set>
                                    <p:animEffect transition="in" filter="dissolve">
                                      <p:cBhvr>
                                        <p:cTn id="58" dur="500"/>
                                        <p:tgtEl>
                                          <p:spTgt spid="595971">
                                            <p:txEl>
                                              <p:pRg st="13" end="13"/>
                                            </p:txEl>
                                          </p:spTgt>
                                        </p:tgtEl>
                                      </p:cBhvr>
                                    </p:animEffect>
                                  </p:childTnLst>
                                </p:cTn>
                              </p:par>
                            </p:childTnLst>
                          </p:cTn>
                        </p:par>
                        <p:par>
                          <p:cTn id="59" fill="hold" nodeType="afterGroup">
                            <p:stCondLst>
                              <p:cond delay="9525"/>
                            </p:stCondLst>
                            <p:childTnLst>
                              <p:par>
                                <p:cTn id="60" presetID="9" presetClass="entr" presetSubtype="0" fill="hold" nodeType="afterEffect">
                                  <p:stCondLst>
                                    <p:cond delay="0"/>
                                  </p:stCondLst>
                                  <p:iterate type="wd">
                                    <p:tmPct val="5000"/>
                                  </p:iterate>
                                  <p:childTnLst>
                                    <p:set>
                                      <p:cBhvr>
                                        <p:cTn id="61" dur="1" fill="hold">
                                          <p:stCondLst>
                                            <p:cond delay="0"/>
                                          </p:stCondLst>
                                        </p:cTn>
                                        <p:tgtEl>
                                          <p:spTgt spid="595971">
                                            <p:txEl>
                                              <p:pRg st="14" end="14"/>
                                            </p:txEl>
                                          </p:spTgt>
                                        </p:tgtEl>
                                        <p:attrNameLst>
                                          <p:attrName>style.visibility</p:attrName>
                                        </p:attrNameLst>
                                      </p:cBhvr>
                                      <p:to>
                                        <p:strVal val="visible"/>
                                      </p:to>
                                    </p:set>
                                    <p:animEffect transition="in" filter="dissolve">
                                      <p:cBhvr>
                                        <p:cTn id="62" dur="500"/>
                                        <p:tgtEl>
                                          <p:spTgt spid="595971">
                                            <p:txEl>
                                              <p:pRg st="14" end="14"/>
                                            </p:txEl>
                                          </p:spTgt>
                                        </p:tgtEl>
                                      </p:cBhvr>
                                    </p:animEffect>
                                  </p:childTnLst>
                                </p:cTn>
                              </p:par>
                            </p:childTnLst>
                          </p:cTn>
                        </p:par>
                        <p:par>
                          <p:cTn id="63" fill="hold">
                            <p:stCondLst>
                              <p:cond delay="10150"/>
                            </p:stCondLst>
                            <p:childTnLst>
                              <p:par>
                                <p:cTn id="64" presetID="9" presetClass="entr" presetSubtype="0" fill="hold" nodeType="afterEffect">
                                  <p:stCondLst>
                                    <p:cond delay="0"/>
                                  </p:stCondLst>
                                  <p:iterate type="wd">
                                    <p:tmPct val="5000"/>
                                  </p:iterate>
                                  <p:childTnLst>
                                    <p:set>
                                      <p:cBhvr>
                                        <p:cTn id="65" dur="1" fill="hold">
                                          <p:stCondLst>
                                            <p:cond delay="0"/>
                                          </p:stCondLst>
                                        </p:cTn>
                                        <p:tgtEl>
                                          <p:spTgt spid="595971">
                                            <p:txEl>
                                              <p:pRg st="15" end="15"/>
                                            </p:txEl>
                                          </p:spTgt>
                                        </p:tgtEl>
                                        <p:attrNameLst>
                                          <p:attrName>style.visibility</p:attrName>
                                        </p:attrNameLst>
                                      </p:cBhvr>
                                      <p:to>
                                        <p:strVal val="visible"/>
                                      </p:to>
                                    </p:set>
                                    <p:animEffect transition="in" filter="dissolve">
                                      <p:cBhvr>
                                        <p:cTn id="66" dur="500"/>
                                        <p:tgtEl>
                                          <p:spTgt spid="595971">
                                            <p:txEl>
                                              <p:pRg st="15" end="15"/>
                                            </p:txEl>
                                          </p:spTgt>
                                        </p:tgtEl>
                                      </p:cBhvr>
                                    </p:animEffect>
                                  </p:childTnLst>
                                </p:cTn>
                              </p:par>
                            </p:childTnLst>
                          </p:cTn>
                        </p:par>
                        <p:par>
                          <p:cTn id="67" fill="hold">
                            <p:stCondLst>
                              <p:cond delay="10800"/>
                            </p:stCondLst>
                            <p:childTnLst>
                              <p:par>
                                <p:cTn id="68" presetID="9" presetClass="entr" presetSubtype="0" fill="hold" nodeType="afterEffect">
                                  <p:stCondLst>
                                    <p:cond delay="0"/>
                                  </p:stCondLst>
                                  <p:iterate type="wd">
                                    <p:tmPct val="5000"/>
                                  </p:iterate>
                                  <p:childTnLst>
                                    <p:set>
                                      <p:cBhvr>
                                        <p:cTn id="69" dur="1" fill="hold">
                                          <p:stCondLst>
                                            <p:cond delay="0"/>
                                          </p:stCondLst>
                                        </p:cTn>
                                        <p:tgtEl>
                                          <p:spTgt spid="595971">
                                            <p:txEl>
                                              <p:pRg st="16" end="16"/>
                                            </p:txEl>
                                          </p:spTgt>
                                        </p:tgtEl>
                                        <p:attrNameLst>
                                          <p:attrName>style.visibility</p:attrName>
                                        </p:attrNameLst>
                                      </p:cBhvr>
                                      <p:to>
                                        <p:strVal val="visible"/>
                                      </p:to>
                                    </p:set>
                                    <p:animEffect transition="in" filter="dissolve">
                                      <p:cBhvr>
                                        <p:cTn id="70" dur="500"/>
                                        <p:tgtEl>
                                          <p:spTgt spid="595971">
                                            <p:txEl>
                                              <p:pRg st="16" end="16"/>
                                            </p:txEl>
                                          </p:spTgt>
                                        </p:tgtEl>
                                      </p:cBhvr>
                                    </p:animEffect>
                                  </p:childTnLst>
                                </p:cTn>
                              </p:par>
                            </p:childTnLst>
                          </p:cTn>
                        </p:par>
                        <p:par>
                          <p:cTn id="71" fill="hold">
                            <p:stCondLst>
                              <p:cond delay="11550"/>
                            </p:stCondLst>
                            <p:childTnLst>
                              <p:par>
                                <p:cTn id="72" presetID="9" presetClass="entr" presetSubtype="0" fill="hold" nodeType="afterEffect">
                                  <p:stCondLst>
                                    <p:cond delay="0"/>
                                  </p:stCondLst>
                                  <p:iterate type="wd">
                                    <p:tmPct val="5000"/>
                                  </p:iterate>
                                  <p:childTnLst>
                                    <p:set>
                                      <p:cBhvr>
                                        <p:cTn id="73" dur="1" fill="hold">
                                          <p:stCondLst>
                                            <p:cond delay="0"/>
                                          </p:stCondLst>
                                        </p:cTn>
                                        <p:tgtEl>
                                          <p:spTgt spid="595971">
                                            <p:txEl>
                                              <p:pRg st="17" end="17"/>
                                            </p:txEl>
                                          </p:spTgt>
                                        </p:tgtEl>
                                        <p:attrNameLst>
                                          <p:attrName>style.visibility</p:attrName>
                                        </p:attrNameLst>
                                      </p:cBhvr>
                                      <p:to>
                                        <p:strVal val="visible"/>
                                      </p:to>
                                    </p:set>
                                    <p:animEffect transition="in" filter="dissolve">
                                      <p:cBhvr>
                                        <p:cTn id="74" dur="500"/>
                                        <p:tgtEl>
                                          <p:spTgt spid="595971">
                                            <p:txEl>
                                              <p:pRg st="17" end="17"/>
                                            </p:txEl>
                                          </p:spTgt>
                                        </p:tgtEl>
                                      </p:cBhvr>
                                    </p:animEffect>
                                  </p:childTnLst>
                                </p:cTn>
                              </p:par>
                            </p:childTnLst>
                          </p:cTn>
                        </p:par>
                        <p:par>
                          <p:cTn id="75" fill="hold">
                            <p:stCondLst>
                              <p:cond delay="12250"/>
                            </p:stCondLst>
                            <p:childTnLst>
                              <p:par>
                                <p:cTn id="76" presetID="9" presetClass="entr" presetSubtype="0" fill="hold" nodeType="afterEffect">
                                  <p:stCondLst>
                                    <p:cond delay="0"/>
                                  </p:stCondLst>
                                  <p:iterate type="wd">
                                    <p:tmPct val="5000"/>
                                  </p:iterate>
                                  <p:childTnLst>
                                    <p:set>
                                      <p:cBhvr>
                                        <p:cTn id="77" dur="1" fill="hold">
                                          <p:stCondLst>
                                            <p:cond delay="0"/>
                                          </p:stCondLst>
                                        </p:cTn>
                                        <p:tgtEl>
                                          <p:spTgt spid="595971">
                                            <p:txEl>
                                              <p:pRg st="18" end="18"/>
                                            </p:txEl>
                                          </p:spTgt>
                                        </p:tgtEl>
                                        <p:attrNameLst>
                                          <p:attrName>style.visibility</p:attrName>
                                        </p:attrNameLst>
                                      </p:cBhvr>
                                      <p:to>
                                        <p:strVal val="visible"/>
                                      </p:to>
                                    </p:set>
                                    <p:animEffect transition="in" filter="dissolve">
                                      <p:cBhvr>
                                        <p:cTn id="78" dur="500"/>
                                        <p:tgtEl>
                                          <p:spTgt spid="595971">
                                            <p:txEl>
                                              <p:pRg st="18" end="18"/>
                                            </p:txEl>
                                          </p:spTgt>
                                        </p:tgtEl>
                                      </p:cBhvr>
                                    </p:animEffect>
                                  </p:childTnLst>
                                </p:cTn>
                              </p:par>
                            </p:childTnLst>
                          </p:cTn>
                        </p:par>
                        <p:par>
                          <p:cTn id="79" fill="hold">
                            <p:stCondLst>
                              <p:cond delay="12850"/>
                            </p:stCondLst>
                            <p:childTnLst>
                              <p:par>
                                <p:cTn id="80" presetID="9" presetClass="entr" presetSubtype="0" fill="hold" nodeType="afterEffect">
                                  <p:stCondLst>
                                    <p:cond delay="0"/>
                                  </p:stCondLst>
                                  <p:iterate type="wd">
                                    <p:tmPct val="5000"/>
                                  </p:iterate>
                                  <p:childTnLst>
                                    <p:set>
                                      <p:cBhvr>
                                        <p:cTn id="81" dur="1" fill="hold">
                                          <p:stCondLst>
                                            <p:cond delay="0"/>
                                          </p:stCondLst>
                                        </p:cTn>
                                        <p:tgtEl>
                                          <p:spTgt spid="595971">
                                            <p:txEl>
                                              <p:pRg st="19" end="19"/>
                                            </p:txEl>
                                          </p:spTgt>
                                        </p:tgtEl>
                                        <p:attrNameLst>
                                          <p:attrName>style.visibility</p:attrName>
                                        </p:attrNameLst>
                                      </p:cBhvr>
                                      <p:to>
                                        <p:strVal val="visible"/>
                                      </p:to>
                                    </p:set>
                                    <p:animEffect transition="in" filter="dissolve">
                                      <p:cBhvr>
                                        <p:cTn id="82" dur="500"/>
                                        <p:tgtEl>
                                          <p:spTgt spid="595971">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0" grpId="0"/>
    </p:bldLst>
  </p:timing>
</p:sld>
</file>

<file path=ppt/theme/theme1.xml><?xml version="1.0" encoding="utf-8"?>
<a:theme xmlns:a="http://schemas.openxmlformats.org/drawingml/2006/main" name="Contemporary Portrait">
  <a:themeElements>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0"/>
          </a:spcBef>
          <a:spcAft>
            <a:spcPct val="0"/>
          </a:spcAft>
          <a:buClr>
            <a:schemeClr val="tx1"/>
          </a:buClr>
          <a:buSzTx/>
          <a:buFontTx/>
          <a:buChar char="•"/>
          <a:tabLst/>
          <a:defRPr kumimoji="0" lang="en-US" sz="2000" b="0" i="0" u="none" strike="noStrike" cap="none" normalizeH="0" baseline="30000" smtClean="0">
            <a:ln>
              <a:noFill/>
            </a:ln>
            <a:solidFill>
              <a:schemeClr val="hlink"/>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0"/>
          </a:spcBef>
          <a:spcAft>
            <a:spcPct val="0"/>
          </a:spcAft>
          <a:buClr>
            <a:schemeClr val="tx1"/>
          </a:buClr>
          <a:buSzTx/>
          <a:buFontTx/>
          <a:buChar char="•"/>
          <a:tabLst/>
          <a:defRPr kumimoji="0" lang="en-US" sz="2000" b="0" i="0" u="none" strike="noStrike" cap="none" normalizeH="0" baseline="30000" smtClean="0">
            <a:ln>
              <a:noFill/>
            </a:ln>
            <a:solidFill>
              <a:schemeClr val="hlink"/>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14879</TotalTime>
  <Words>7083</Words>
  <Application>Microsoft Macintosh PowerPoint</Application>
  <PresentationFormat>On-screen Show (4:3)</PresentationFormat>
  <Paragraphs>1025</Paragraphs>
  <Slides>53</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Arial Black</vt:lpstr>
      <vt:lpstr>Georgia</vt:lpstr>
      <vt:lpstr>Monotype Sorts</vt:lpstr>
      <vt:lpstr>Tahoma</vt:lpstr>
      <vt:lpstr>Times New Roman</vt:lpstr>
      <vt:lpstr>Wingdings</vt:lpstr>
      <vt:lpstr>Contemporary Portrait</vt:lpstr>
      <vt:lpstr> The Adolescent &amp; Child Urgent Threat Evaluation       </vt:lpstr>
      <vt:lpstr>Ethics and Confidentiality</vt:lpstr>
      <vt:lpstr>PowerPoint Presentation</vt:lpstr>
      <vt:lpstr>Washington Youth Suicide facts: </vt:lpstr>
      <vt:lpstr>School Shooting Statistics:  Odds are one in 1 million that a student will die at school as a result of a violent act. </vt:lpstr>
      <vt:lpstr>PowerPoint Presentation</vt:lpstr>
      <vt:lpstr>PowerPoint Presentation</vt:lpstr>
      <vt:lpstr>PowerPoint Presentation</vt:lpstr>
      <vt:lpstr>Distress Assessment Process </vt:lpstr>
      <vt:lpstr>Emotional or Behavioral Distress Form</vt:lpstr>
      <vt:lpstr>Emotional or Behavioral Distress Form</vt:lpstr>
      <vt:lpstr>“They just snapped.”</vt:lpstr>
      <vt:lpstr>Key Terms</vt:lpstr>
      <vt:lpstr>Key Terms Continued</vt:lpstr>
      <vt:lpstr>Characterizing Threats of Violence</vt:lpstr>
      <vt:lpstr>Threat Risk Indicators</vt:lpstr>
      <vt:lpstr>Predisposing Characteristics that influence carrying out a threat of violence</vt:lpstr>
      <vt:lpstr>Predisposing Characteristics Continued</vt:lpstr>
      <vt:lpstr>Early Precipitating Characteristics </vt:lpstr>
      <vt:lpstr>Late Precipitating Characteristics</vt:lpstr>
      <vt:lpstr>Precipitating Factors Related to Impulsivity</vt:lpstr>
      <vt:lpstr>Adolescent  &amp; Child Urgent Treat Evaluation</vt:lpstr>
      <vt:lpstr>PowerPoint Presentation</vt:lpstr>
      <vt:lpstr>PowerPoint Presentation</vt:lpstr>
      <vt:lpstr>FBI Threat Assessment Methodology:  A four-pronged approach</vt:lpstr>
      <vt:lpstr>FBI Four-Pronged Assessment Approach:  Prong one: Personality Traits &amp; Behavior</vt:lpstr>
      <vt:lpstr>FBI Four-Pronged Assessment Approach:  Prong two: Family Dynamics</vt:lpstr>
      <vt:lpstr>FBI Four-Pronged Assessment Approach:  Prong three: School Dynamics</vt:lpstr>
      <vt:lpstr>FBI Four-Pronged Assessment Approach:  Prong four: Social Dynamics</vt:lpstr>
      <vt:lpstr>PETRA                     </vt:lpstr>
      <vt:lpstr>Alienation</vt:lpstr>
      <vt:lpstr>Characteristics of Aggression</vt:lpstr>
      <vt:lpstr>Depressed Mood</vt:lpstr>
      <vt:lpstr>Egocentrism</vt:lpstr>
      <vt:lpstr>The Home Environment</vt:lpstr>
      <vt:lpstr>The School Environment</vt:lpstr>
      <vt:lpstr>Stress</vt:lpstr>
      <vt:lpstr>Victimization can take several forms</vt:lpstr>
      <vt:lpstr>Coping</vt:lpstr>
      <vt:lpstr>Critical Items</vt:lpstr>
      <vt:lpstr>Psychosocial Evaluation &amp;  Threat Risk Assessment (PETRA)</vt:lpstr>
      <vt:lpstr>PETRA Scoring Template</vt:lpstr>
      <vt:lpstr>PowerPoint Presentation</vt:lpstr>
      <vt:lpstr>Inconsistency Indicators</vt:lpstr>
      <vt:lpstr>PETRA Lie &amp; Social Desirability Indicators</vt:lpstr>
      <vt:lpstr>Suicidal Ideation?</vt:lpstr>
      <vt:lpstr>PowerPoint Presentation</vt:lpstr>
      <vt:lpstr>Suicidal Ideation Questionnaire</vt:lpstr>
      <vt:lpstr>Suicidal Ideation Questionnaire Administration &amp; Interpretation Notes</vt:lpstr>
      <vt:lpstr>Targeted Intervention Examples</vt:lpstr>
      <vt:lpstr>Emotional or Behavioral Distress Form</vt:lpstr>
      <vt:lpstr>Emotional or Behavioral Distress Form</vt:lpstr>
      <vt:lpstr> The Adolescent &amp; Child Urgent Threat Evaluation       </vt:lpstr>
    </vt:vector>
  </TitlesOfParts>
  <LinksUpToDate>false</LinksUpToDate>
  <SharedDoc>false</SharedDoc>
  <HyperlinkBase>www.psych-insight.com</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Psychosocial Evalutation &amp; Threat Risk Assessment</dc:title>
  <dc:subject>School violence prevention</dc:subject>
  <dc:creator>Jay Schneller, PhD, NCSP</dc:creator>
  <cp:lastModifiedBy>Kim Cruz</cp:lastModifiedBy>
  <cp:revision>271</cp:revision>
  <cp:lastPrinted>2018-08-15T21:56:48Z</cp:lastPrinted>
  <dcterms:created xsi:type="dcterms:W3CDTF">2000-10-15T20:17:34Z</dcterms:created>
  <dcterms:modified xsi:type="dcterms:W3CDTF">2018-08-17T00:29:42Z</dcterms:modified>
</cp:coreProperties>
</file>