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xml" ContentType="application/vnd.openxmlformats-officedocument.drawingml.chart+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embeddings/oleObject2.bin" ContentType="application/vnd.openxmlformats-officedocument.oleObject"/>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1"/>
  </p:sldMasterIdLst>
  <p:notesMasterIdLst>
    <p:notesMasterId r:id="rId147"/>
  </p:notesMasterIdLst>
  <p:handoutMasterIdLst>
    <p:handoutMasterId r:id="rId148"/>
  </p:handoutMasterIdLst>
  <p:sldIdLst>
    <p:sldId id="541" r:id="rId2"/>
    <p:sldId id="539" r:id="rId3"/>
    <p:sldId id="746" r:id="rId4"/>
    <p:sldId id="550" r:id="rId5"/>
    <p:sldId id="621" r:id="rId6"/>
    <p:sldId id="616" r:id="rId7"/>
    <p:sldId id="749" r:id="rId8"/>
    <p:sldId id="750" r:id="rId9"/>
    <p:sldId id="751" r:id="rId10"/>
    <p:sldId id="752" r:id="rId11"/>
    <p:sldId id="753" r:id="rId12"/>
    <p:sldId id="754" r:id="rId13"/>
    <p:sldId id="755" r:id="rId14"/>
    <p:sldId id="756" r:id="rId15"/>
    <p:sldId id="645" r:id="rId16"/>
    <p:sldId id="646" r:id="rId17"/>
    <p:sldId id="648" r:id="rId18"/>
    <p:sldId id="649" r:id="rId19"/>
    <p:sldId id="757" r:id="rId20"/>
    <p:sldId id="651" r:id="rId21"/>
    <p:sldId id="758" r:id="rId22"/>
    <p:sldId id="747" r:id="rId23"/>
    <p:sldId id="652" r:id="rId24"/>
    <p:sldId id="653" r:id="rId25"/>
    <p:sldId id="654" r:id="rId26"/>
    <p:sldId id="655" r:id="rId27"/>
    <p:sldId id="656" r:id="rId28"/>
    <p:sldId id="657" r:id="rId29"/>
    <p:sldId id="658" r:id="rId30"/>
    <p:sldId id="748" r:id="rId31"/>
    <p:sldId id="660" r:id="rId32"/>
    <p:sldId id="661" r:id="rId33"/>
    <p:sldId id="662" r:id="rId34"/>
    <p:sldId id="663" r:id="rId35"/>
    <p:sldId id="664" r:id="rId36"/>
    <p:sldId id="665" r:id="rId37"/>
    <p:sldId id="666" r:id="rId38"/>
    <p:sldId id="667" r:id="rId39"/>
    <p:sldId id="668" r:id="rId40"/>
    <p:sldId id="669" r:id="rId41"/>
    <p:sldId id="670" r:id="rId42"/>
    <p:sldId id="671" r:id="rId43"/>
    <p:sldId id="759" r:id="rId44"/>
    <p:sldId id="601" r:id="rId45"/>
    <p:sldId id="622" r:id="rId46"/>
    <p:sldId id="623" r:id="rId47"/>
    <p:sldId id="624" r:id="rId48"/>
    <p:sldId id="625" r:id="rId49"/>
    <p:sldId id="626" r:id="rId50"/>
    <p:sldId id="627" r:id="rId51"/>
    <p:sldId id="628" r:id="rId52"/>
    <p:sldId id="629" r:id="rId53"/>
    <p:sldId id="602" r:id="rId54"/>
    <p:sldId id="612" r:id="rId55"/>
    <p:sldId id="615" r:id="rId56"/>
    <p:sldId id="630" r:id="rId57"/>
    <p:sldId id="631" r:id="rId58"/>
    <p:sldId id="614" r:id="rId59"/>
    <p:sldId id="632" r:id="rId60"/>
    <p:sldId id="633" r:id="rId61"/>
    <p:sldId id="634" r:id="rId62"/>
    <p:sldId id="635" r:id="rId63"/>
    <p:sldId id="636" r:id="rId64"/>
    <p:sldId id="637" r:id="rId65"/>
    <p:sldId id="638" r:id="rId66"/>
    <p:sldId id="639" r:id="rId67"/>
    <p:sldId id="640" r:id="rId68"/>
    <p:sldId id="641" r:id="rId69"/>
    <p:sldId id="642" r:id="rId70"/>
    <p:sldId id="643" r:id="rId71"/>
    <p:sldId id="644" r:id="rId72"/>
    <p:sldId id="672" r:id="rId73"/>
    <p:sldId id="673" r:id="rId74"/>
    <p:sldId id="674" r:id="rId75"/>
    <p:sldId id="675" r:id="rId76"/>
    <p:sldId id="676" r:id="rId77"/>
    <p:sldId id="677" r:id="rId78"/>
    <p:sldId id="678" r:id="rId79"/>
    <p:sldId id="679" r:id="rId80"/>
    <p:sldId id="680" r:id="rId81"/>
    <p:sldId id="681" r:id="rId82"/>
    <p:sldId id="682" r:id="rId83"/>
    <p:sldId id="683" r:id="rId84"/>
    <p:sldId id="684" r:id="rId85"/>
    <p:sldId id="685" r:id="rId86"/>
    <p:sldId id="686" r:id="rId87"/>
    <p:sldId id="687" r:id="rId88"/>
    <p:sldId id="688" r:id="rId89"/>
    <p:sldId id="689" r:id="rId90"/>
    <p:sldId id="690" r:id="rId91"/>
    <p:sldId id="691" r:id="rId92"/>
    <p:sldId id="692" r:id="rId93"/>
    <p:sldId id="693" r:id="rId94"/>
    <p:sldId id="694" r:id="rId95"/>
    <p:sldId id="695" r:id="rId96"/>
    <p:sldId id="696" r:id="rId97"/>
    <p:sldId id="697" r:id="rId98"/>
    <p:sldId id="744" r:id="rId99"/>
    <p:sldId id="745" r:id="rId100"/>
    <p:sldId id="698" r:id="rId101"/>
    <p:sldId id="699" r:id="rId102"/>
    <p:sldId id="700" r:id="rId103"/>
    <p:sldId id="701" r:id="rId104"/>
    <p:sldId id="702" r:id="rId105"/>
    <p:sldId id="703" r:id="rId106"/>
    <p:sldId id="704" r:id="rId107"/>
    <p:sldId id="705" r:id="rId108"/>
    <p:sldId id="706" r:id="rId109"/>
    <p:sldId id="707" r:id="rId110"/>
    <p:sldId id="708" r:id="rId111"/>
    <p:sldId id="709" r:id="rId112"/>
    <p:sldId id="710" r:id="rId113"/>
    <p:sldId id="711" r:id="rId114"/>
    <p:sldId id="712" r:id="rId115"/>
    <p:sldId id="713" r:id="rId116"/>
    <p:sldId id="714" r:id="rId117"/>
    <p:sldId id="715" r:id="rId118"/>
    <p:sldId id="716" r:id="rId119"/>
    <p:sldId id="717" r:id="rId120"/>
    <p:sldId id="718" r:id="rId121"/>
    <p:sldId id="719" r:id="rId122"/>
    <p:sldId id="720" r:id="rId123"/>
    <p:sldId id="721" r:id="rId124"/>
    <p:sldId id="722" r:id="rId125"/>
    <p:sldId id="723" r:id="rId126"/>
    <p:sldId id="724" r:id="rId127"/>
    <p:sldId id="725" r:id="rId128"/>
    <p:sldId id="726" r:id="rId129"/>
    <p:sldId id="727" r:id="rId130"/>
    <p:sldId id="728" r:id="rId131"/>
    <p:sldId id="729" r:id="rId132"/>
    <p:sldId id="730" r:id="rId133"/>
    <p:sldId id="731" r:id="rId134"/>
    <p:sldId id="732" r:id="rId135"/>
    <p:sldId id="733" r:id="rId136"/>
    <p:sldId id="734" r:id="rId137"/>
    <p:sldId id="735" r:id="rId138"/>
    <p:sldId id="736" r:id="rId139"/>
    <p:sldId id="737" r:id="rId140"/>
    <p:sldId id="738" r:id="rId141"/>
    <p:sldId id="739" r:id="rId142"/>
    <p:sldId id="740" r:id="rId143"/>
    <p:sldId id="741" r:id="rId144"/>
    <p:sldId id="742" r:id="rId145"/>
    <p:sldId id="743" r:id="rId146"/>
  </p:sldIdLst>
  <p:sldSz cx="9144000" cy="6858000" type="screen4x3"/>
  <p:notesSz cx="7053263" cy="93091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F670"/>
    <a:srgbClr val="F3FAB0"/>
    <a:srgbClr val="7A0477"/>
    <a:srgbClr val="004400"/>
    <a:srgbClr val="33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25" autoAdjust="0"/>
  </p:normalViewPr>
  <p:slideViewPr>
    <p:cSldViewPr>
      <p:cViewPr varScale="1">
        <p:scale>
          <a:sx n="98" d="100"/>
          <a:sy n="98" d="100"/>
        </p:scale>
        <p:origin x="-120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ew%20User\AppData\Local\Temp\graphEFstpprek.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laurenkenworthy:Dropbox:Unstuck%20pre%20post%20data%20analyses:figures%20and%20tables:graphs%20of%20change%20with%20se%20Challenge%20Flex.xls" TargetMode="External"/><Relationship Id="rId3"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'[Chart in Microsoft Office PowerPoint]Sheet1'!$B$1:$F$1</c:f>
              <c:numCache>
                <c:formatCode>General</c:formatCode>
                <c:ptCount val="5"/>
                <c:pt idx="0">
                  <c:v>1985.0</c:v>
                </c:pt>
                <c:pt idx="1">
                  <c:v>1995.0</c:v>
                </c:pt>
                <c:pt idx="2">
                  <c:v>2005.0</c:v>
                </c:pt>
                <c:pt idx="3">
                  <c:v>2009.0</c:v>
                </c:pt>
                <c:pt idx="4">
                  <c:v>2014.0</c:v>
                </c:pt>
              </c:numCache>
            </c:numRef>
          </c:cat>
          <c:val>
            <c:numRef>
              <c:f>'[Chart in Microsoft Office PowerPoint]Sheet1'!$B$2:$F$2</c:f>
              <c:numCache>
                <c:formatCode>General</c:formatCode>
                <c:ptCount val="5"/>
                <c:pt idx="0">
                  <c:v>5.0</c:v>
                </c:pt>
                <c:pt idx="1">
                  <c:v>19.0</c:v>
                </c:pt>
                <c:pt idx="2">
                  <c:v>501.0</c:v>
                </c:pt>
                <c:pt idx="3">
                  <c:v>1000.0</c:v>
                </c:pt>
                <c:pt idx="4">
                  <c:v>6000.0</c:v>
                </c:pt>
              </c:numCache>
            </c:numRef>
          </c:val>
        </c:ser>
        <c:dLbls>
          <c:showLegendKey val="0"/>
          <c:showVal val="0"/>
          <c:showCatName val="0"/>
          <c:showSerName val="0"/>
          <c:showPercent val="0"/>
          <c:showBubbleSize val="0"/>
        </c:dLbls>
        <c:gapWidth val="150"/>
        <c:shape val="box"/>
        <c:axId val="-2106091640"/>
        <c:axId val="-2106088664"/>
        <c:axId val="0"/>
      </c:bar3DChart>
      <c:catAx>
        <c:axId val="-2106091640"/>
        <c:scaling>
          <c:orientation val="minMax"/>
        </c:scaling>
        <c:delete val="0"/>
        <c:axPos val="b"/>
        <c:numFmt formatCode="General" sourceLinked="1"/>
        <c:majorTickMark val="out"/>
        <c:minorTickMark val="none"/>
        <c:tickLblPos val="nextTo"/>
        <c:crossAx val="-2106088664"/>
        <c:crosses val="autoZero"/>
        <c:auto val="1"/>
        <c:lblAlgn val="ctr"/>
        <c:lblOffset val="100"/>
        <c:noMultiLvlLbl val="0"/>
      </c:catAx>
      <c:valAx>
        <c:axId val="-2106088664"/>
        <c:scaling>
          <c:orientation val="minMax"/>
        </c:scaling>
        <c:delete val="0"/>
        <c:axPos val="l"/>
        <c:majorGridlines/>
        <c:numFmt formatCode="General" sourceLinked="1"/>
        <c:majorTickMark val="out"/>
        <c:minorTickMark val="none"/>
        <c:tickLblPos val="nextTo"/>
        <c:crossAx val="-210609164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[graphEFstpprek.xlsx]Sheet2!$O$18</c:f>
              <c:strCache>
                <c:ptCount val="1"/>
                <c:pt idx="0">
                  <c:v>Pre</c:v>
                </c:pt>
              </c:strCache>
            </c:strRef>
          </c:tx>
          <c:spPr>
            <a:solidFill>
              <a:schemeClr val="accent1"/>
            </a:solidFill>
            <a:ln>
              <a:noFill/>
            </a:ln>
            <a:effectLst/>
          </c:spPr>
          <c:invertIfNegative val="0"/>
          <c:cat>
            <c:strRef>
              <c:f>[graphEFstpprek.xlsx]Sheet2!$N$19:$N$24</c:f>
              <c:strCache>
                <c:ptCount val="5"/>
                <c:pt idx="0">
                  <c:v>BRIEF MI</c:v>
                </c:pt>
                <c:pt idx="2">
                  <c:v>ER Checklist</c:v>
                </c:pt>
                <c:pt idx="4">
                  <c:v>Lab Tests</c:v>
                </c:pt>
              </c:strCache>
            </c:strRef>
          </c:cat>
          <c:val>
            <c:numRef>
              <c:f>[graphEFstpprek.xlsx]Sheet2!$O$19:$O$24</c:f>
              <c:numCache>
                <c:formatCode>General</c:formatCode>
                <c:ptCount val="6"/>
                <c:pt idx="0">
                  <c:v>2.2</c:v>
                </c:pt>
                <c:pt idx="2">
                  <c:v>3.2</c:v>
                </c:pt>
                <c:pt idx="4">
                  <c:v>2.6</c:v>
                </c:pt>
              </c:numCache>
            </c:numRef>
          </c:val>
        </c:ser>
        <c:ser>
          <c:idx val="1"/>
          <c:order val="1"/>
          <c:tx>
            <c:strRef>
              <c:f>[graphEFstpprek.xlsx]Sheet2!$P$18</c:f>
              <c:strCache>
                <c:ptCount val="1"/>
                <c:pt idx="0">
                  <c:v>Post</c:v>
                </c:pt>
              </c:strCache>
            </c:strRef>
          </c:tx>
          <c:spPr>
            <a:solidFill>
              <a:schemeClr val="accent2"/>
            </a:solidFill>
            <a:ln>
              <a:noFill/>
            </a:ln>
            <a:effectLst/>
          </c:spPr>
          <c:invertIfNegative val="0"/>
          <c:cat>
            <c:strRef>
              <c:f>[graphEFstpprek.xlsx]Sheet2!$N$19:$N$24</c:f>
              <c:strCache>
                <c:ptCount val="5"/>
                <c:pt idx="0">
                  <c:v>BRIEF MI</c:v>
                </c:pt>
                <c:pt idx="2">
                  <c:v>ER Checklist</c:v>
                </c:pt>
                <c:pt idx="4">
                  <c:v>Lab Tests</c:v>
                </c:pt>
              </c:strCache>
            </c:strRef>
          </c:cat>
          <c:val>
            <c:numRef>
              <c:f>[graphEFstpprek.xlsx]Sheet2!$P$19:$P$24</c:f>
              <c:numCache>
                <c:formatCode>General</c:formatCode>
                <c:ptCount val="6"/>
                <c:pt idx="0">
                  <c:v>1.8</c:v>
                </c:pt>
                <c:pt idx="2">
                  <c:v>3.4</c:v>
                </c:pt>
                <c:pt idx="4">
                  <c:v>3.1</c:v>
                </c:pt>
              </c:numCache>
            </c:numRef>
          </c:val>
        </c:ser>
        <c:ser>
          <c:idx val="2"/>
          <c:order val="2"/>
          <c:tx>
            <c:strRef>
              <c:f>[graphEFstpprek.xlsx]Sheet2!$Q$18</c:f>
              <c:strCache>
                <c:ptCount val="1"/>
                <c:pt idx="0">
                  <c:v>6 month</c:v>
                </c:pt>
              </c:strCache>
            </c:strRef>
          </c:tx>
          <c:spPr>
            <a:solidFill>
              <a:schemeClr val="accent3"/>
            </a:solidFill>
            <a:ln>
              <a:noFill/>
            </a:ln>
            <a:effectLst/>
          </c:spPr>
          <c:invertIfNegative val="0"/>
          <c:cat>
            <c:strRef>
              <c:f>[graphEFstpprek.xlsx]Sheet2!$N$19:$N$24</c:f>
              <c:strCache>
                <c:ptCount val="5"/>
                <c:pt idx="0">
                  <c:v>BRIEF MI</c:v>
                </c:pt>
                <c:pt idx="2">
                  <c:v>ER Checklist</c:v>
                </c:pt>
                <c:pt idx="4">
                  <c:v>Lab Tests</c:v>
                </c:pt>
              </c:strCache>
            </c:strRef>
          </c:cat>
          <c:val>
            <c:numRef>
              <c:f>[graphEFstpprek.xlsx]Sheet2!$Q$19:$Q$24</c:f>
              <c:numCache>
                <c:formatCode>General</c:formatCode>
                <c:ptCount val="6"/>
                <c:pt idx="0">
                  <c:v>1.7</c:v>
                </c:pt>
                <c:pt idx="2">
                  <c:v>3.3</c:v>
                </c:pt>
                <c:pt idx="4">
                  <c:v>3.5</c:v>
                </c:pt>
              </c:numCache>
            </c:numRef>
          </c:val>
        </c:ser>
        <c:dLbls>
          <c:showLegendKey val="0"/>
          <c:showVal val="0"/>
          <c:showCatName val="0"/>
          <c:showSerName val="0"/>
          <c:showPercent val="0"/>
          <c:showBubbleSize val="0"/>
        </c:dLbls>
        <c:gapWidth val="219"/>
        <c:overlap val="-27"/>
        <c:axId val="-2143770872"/>
        <c:axId val="-2143767320"/>
      </c:barChart>
      <c:catAx>
        <c:axId val="-2143770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43767320"/>
        <c:crosses val="autoZero"/>
        <c:auto val="1"/>
        <c:lblAlgn val="ctr"/>
        <c:lblOffset val="100"/>
        <c:noMultiLvlLbl val="0"/>
      </c:catAx>
      <c:valAx>
        <c:axId val="-2143767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3770872"/>
        <c:crosses val="autoZero"/>
        <c:crossBetween val="between"/>
      </c:valAx>
      <c:spPr>
        <a:noFill/>
        <a:ln>
          <a:noFill/>
        </a:ln>
        <a:effectLst/>
      </c:spPr>
    </c:plotArea>
    <c:legend>
      <c:legendPos val="b"/>
      <c:layout>
        <c:manualLayout>
          <c:xMode val="edge"/>
          <c:yMode val="edge"/>
          <c:x val="0.290561517199731"/>
          <c:y val="0.939029090113736"/>
          <c:w val="0.399702924302604"/>
          <c:h val="0.044304243219597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2314552913895"/>
          <c:y val="0.0467913385826772"/>
          <c:w val="0.67627567674664"/>
          <c:h val="0.779410715335556"/>
        </c:manualLayout>
      </c:layout>
      <c:lineChart>
        <c:grouping val="standard"/>
        <c:varyColors val="0"/>
        <c:ser>
          <c:idx val="0"/>
          <c:order val="0"/>
          <c:tx>
            <c:strRef>
              <c:f>Summary!$A$5</c:f>
              <c:strCache>
                <c:ptCount val="1"/>
                <c:pt idx="0">
                  <c:v>Unstuck</c:v>
                </c:pt>
              </c:strCache>
            </c:strRef>
          </c:tx>
          <c:spPr>
            <a:ln w="38100">
              <a:solidFill>
                <a:srgbClr val="3333CC"/>
              </a:solidFill>
              <a:prstDash val="solid"/>
            </a:ln>
          </c:spPr>
          <c:marker>
            <c:symbol val="none"/>
          </c:marker>
          <c:errBars>
            <c:errDir val="y"/>
            <c:errBarType val="both"/>
            <c:errValType val="cust"/>
            <c:noEndCap val="0"/>
            <c:plus>
              <c:numRef>
                <c:f>Summary!$B$30:$C$30</c:f>
                <c:numCache>
                  <c:formatCode>General</c:formatCode>
                  <c:ptCount val="2"/>
                  <c:pt idx="0">
                    <c:v>0.0353</c:v>
                  </c:pt>
                  <c:pt idx="1">
                    <c:v>0.0318450000000001</c:v>
                  </c:pt>
                </c:numCache>
              </c:numRef>
            </c:plus>
            <c:minus>
              <c:numRef>
                <c:f>Summary!$B$30:$C$30</c:f>
                <c:numCache>
                  <c:formatCode>General</c:formatCode>
                  <c:ptCount val="2"/>
                  <c:pt idx="0">
                    <c:v>0.0353</c:v>
                  </c:pt>
                  <c:pt idx="1">
                    <c:v>0.0318450000000001</c:v>
                  </c:pt>
                </c:numCache>
              </c:numRef>
            </c:minus>
            <c:spPr>
              <a:ln w="12700">
                <a:solidFill>
                  <a:srgbClr val="002060"/>
                </a:solidFill>
                <a:prstDash val="sysDash"/>
              </a:ln>
            </c:spPr>
          </c:errBars>
          <c:cat>
            <c:strRef>
              <c:f>Summary!$B$4:$C$4</c:f>
              <c:strCache>
                <c:ptCount val="2"/>
                <c:pt idx="0">
                  <c:v>Pre</c:v>
                </c:pt>
                <c:pt idx="1">
                  <c:v>Post</c:v>
                </c:pt>
              </c:strCache>
            </c:strRef>
          </c:cat>
          <c:val>
            <c:numRef>
              <c:f>Summary!$B$5:$C$5</c:f>
              <c:numCache>
                <c:formatCode>General</c:formatCode>
                <c:ptCount val="2"/>
                <c:pt idx="0">
                  <c:v>0.960000000000001</c:v>
                </c:pt>
                <c:pt idx="1">
                  <c:v>0.43</c:v>
                </c:pt>
              </c:numCache>
            </c:numRef>
          </c:val>
          <c:smooth val="0"/>
        </c:ser>
        <c:ser>
          <c:idx val="1"/>
          <c:order val="1"/>
          <c:tx>
            <c:strRef>
              <c:f>Summary!$A$6</c:f>
              <c:strCache>
                <c:ptCount val="1"/>
                <c:pt idx="0">
                  <c:v>Social Skills</c:v>
                </c:pt>
              </c:strCache>
            </c:strRef>
          </c:tx>
          <c:spPr>
            <a:ln w="38100">
              <a:solidFill>
                <a:srgbClr val="FF0000"/>
              </a:solidFill>
              <a:prstDash val="solid"/>
            </a:ln>
          </c:spPr>
          <c:marker>
            <c:symbol val="none"/>
          </c:marker>
          <c:errBars>
            <c:errDir val="y"/>
            <c:errBarType val="both"/>
            <c:errValType val="cust"/>
            <c:noEndCap val="0"/>
            <c:plus>
              <c:numRef>
                <c:f>Summary!$B$31:$C$31</c:f>
                <c:numCache>
                  <c:formatCode>General</c:formatCode>
                  <c:ptCount val="2"/>
                  <c:pt idx="0">
                    <c:v>0.058155</c:v>
                  </c:pt>
                  <c:pt idx="1">
                    <c:v>0.058284</c:v>
                  </c:pt>
                </c:numCache>
              </c:numRef>
            </c:plus>
            <c:minus>
              <c:numRef>
                <c:f>Summary!$B$31:$C$31</c:f>
                <c:numCache>
                  <c:formatCode>General</c:formatCode>
                  <c:ptCount val="2"/>
                  <c:pt idx="0">
                    <c:v>0.058155</c:v>
                  </c:pt>
                  <c:pt idx="1">
                    <c:v>0.058284</c:v>
                  </c:pt>
                </c:numCache>
              </c:numRef>
            </c:minus>
            <c:spPr>
              <a:ln w="12700">
                <a:solidFill>
                  <a:srgbClr val="FF0000"/>
                </a:solidFill>
                <a:prstDash val="sysDash"/>
              </a:ln>
            </c:spPr>
          </c:errBars>
          <c:cat>
            <c:strRef>
              <c:f>Summary!$B$4:$C$4</c:f>
              <c:strCache>
                <c:ptCount val="2"/>
                <c:pt idx="0">
                  <c:v>Pre</c:v>
                </c:pt>
                <c:pt idx="1">
                  <c:v>Post</c:v>
                </c:pt>
              </c:strCache>
            </c:strRef>
          </c:cat>
          <c:val>
            <c:numRef>
              <c:f>Summary!$B$6:$C$6</c:f>
              <c:numCache>
                <c:formatCode>General</c:formatCode>
                <c:ptCount val="2"/>
                <c:pt idx="0">
                  <c:v>0.870000000000002</c:v>
                </c:pt>
                <c:pt idx="1">
                  <c:v>0.730000000000001</c:v>
                </c:pt>
              </c:numCache>
            </c:numRef>
          </c:val>
          <c:smooth val="0"/>
        </c:ser>
        <c:dLbls>
          <c:showLegendKey val="0"/>
          <c:showVal val="0"/>
          <c:showCatName val="0"/>
          <c:showSerName val="0"/>
          <c:showPercent val="0"/>
          <c:showBubbleSize val="0"/>
        </c:dLbls>
        <c:marker val="1"/>
        <c:smooth val="0"/>
        <c:axId val="-2096593240"/>
        <c:axId val="-2096589960"/>
      </c:lineChart>
      <c:catAx>
        <c:axId val="-209659324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600"/>
            </a:pPr>
            <a:endParaRPr lang="en-US"/>
          </a:p>
        </c:txPr>
        <c:crossAx val="-2096589960"/>
        <c:crosses val="autoZero"/>
        <c:auto val="1"/>
        <c:lblAlgn val="ctr"/>
        <c:lblOffset val="100"/>
        <c:tickLblSkip val="1"/>
        <c:tickMarkSkip val="1"/>
        <c:noMultiLvlLbl val="0"/>
      </c:catAx>
      <c:valAx>
        <c:axId val="-2096589960"/>
        <c:scaling>
          <c:orientation val="minMax"/>
          <c:min val="0.3"/>
        </c:scaling>
        <c:delete val="0"/>
        <c:axPos val="l"/>
        <c:majorGridlines>
          <c:spPr>
            <a:ln w="3175">
              <a:solidFill>
                <a:srgbClr val="000000"/>
              </a:solidFill>
              <a:prstDash val="solid"/>
            </a:ln>
          </c:spPr>
        </c:majorGridlines>
        <c:title>
          <c:tx>
            <c:rich>
              <a:bodyPr rot="-5400000" vert="horz"/>
              <a:lstStyle/>
              <a:p>
                <a:pPr>
                  <a:defRPr/>
                </a:pPr>
                <a:r>
                  <a:rPr lang="en-US" sz="1600"/>
                  <a:t>Raw</a:t>
                </a:r>
                <a:r>
                  <a:rPr lang="en-US" sz="1600" baseline="0"/>
                  <a:t> Scores</a:t>
                </a:r>
                <a:endParaRPr lang="en-US" sz="1600"/>
              </a:p>
            </c:rich>
          </c:tx>
          <c:overlay val="0"/>
        </c:title>
        <c:numFmt formatCode="General" sourceLinked="1"/>
        <c:majorTickMark val="out"/>
        <c:minorTickMark val="none"/>
        <c:tickLblPos val="nextTo"/>
        <c:spPr>
          <a:ln w="3175">
            <a:solidFill>
              <a:srgbClr val="000000"/>
            </a:solidFill>
            <a:prstDash val="solid"/>
          </a:ln>
        </c:spPr>
        <c:txPr>
          <a:bodyPr rot="0" vert="horz"/>
          <a:lstStyle/>
          <a:p>
            <a:pPr>
              <a:defRPr sz="1600"/>
            </a:pPr>
            <a:endParaRPr lang="en-US"/>
          </a:p>
        </c:txPr>
        <c:crossAx val="-2096593240"/>
        <c:crosses val="autoZero"/>
        <c:crossBetween val="between"/>
      </c:valAx>
      <c:spPr>
        <a:solidFill>
          <a:srgbClr val="C0C0C0"/>
        </a:solidFill>
        <a:ln w="12700">
          <a:solidFill>
            <a:srgbClr val="808080"/>
          </a:solidFill>
          <a:prstDash val="sysDash"/>
        </a:ln>
      </c:spPr>
    </c:plotArea>
    <c:legend>
      <c:legendPos val="r"/>
      <c:layout>
        <c:manualLayout>
          <c:xMode val="edge"/>
          <c:yMode val="edge"/>
          <c:x val="0.764967613527246"/>
          <c:y val="0.338289962825283"/>
          <c:w val="0.208425895210993"/>
          <c:h val="0.263940520446097"/>
        </c:manualLayout>
      </c:layout>
      <c:overlay val="0"/>
      <c:spPr>
        <a:solidFill>
          <a:srgbClr val="FFFFFF"/>
        </a:solidFill>
        <a:ln w="3175">
          <a:solidFill>
            <a:srgbClr val="000000"/>
          </a:solidFill>
          <a:prstDash val="solid"/>
        </a:ln>
      </c:spPr>
      <c:txPr>
        <a:bodyPr/>
        <a:lstStyle/>
        <a:p>
          <a:pPr>
            <a:defRPr sz="1600"/>
          </a:pPr>
          <a:endParaRPr lang="en-US"/>
        </a:p>
      </c:txPr>
    </c:legend>
    <c:plotVisOnly val="1"/>
    <c:dispBlanksAs val="gap"/>
    <c:showDLblsOverMax val="0"/>
  </c:chart>
  <c:spPr>
    <a:solidFill>
      <a:srgbClr val="FFFFFF"/>
    </a:solidFill>
    <a:ln w="25400">
      <a:solidFill>
        <a:srgbClr val="000000"/>
      </a:solidFill>
      <a:prstDash val="solid"/>
    </a:ln>
  </c:spPr>
  <c:txPr>
    <a:bodyPr/>
    <a:lstStyle/>
    <a:p>
      <a:pPr>
        <a:defRPr>
          <a:solidFill>
            <a:schemeClr val="dk1"/>
          </a:solidFill>
          <a:latin typeface="+mn-lt"/>
          <a:ea typeface="+mn-ea"/>
          <a:cs typeface="+mn-cs"/>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Sheet1!$B$3:$B$4</c:f>
              <c:strCache>
                <c:ptCount val="2"/>
                <c:pt idx="1">
                  <c:v>TD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Sheet1!$A$5:$A$13</c:f>
              <c:strCache>
                <c:ptCount val="9"/>
                <c:pt idx="0">
                  <c:v>Inhibit</c:v>
                </c:pt>
                <c:pt idx="1">
                  <c:v>Self-Monitor</c:v>
                </c:pt>
                <c:pt idx="2">
                  <c:v>Shift</c:v>
                </c:pt>
                <c:pt idx="3">
                  <c:v>EC</c:v>
                </c:pt>
                <c:pt idx="4">
                  <c:v>Initiate</c:v>
                </c:pt>
                <c:pt idx="5">
                  <c:v>WM</c:v>
                </c:pt>
                <c:pt idx="6">
                  <c:v>Plan/Org</c:v>
                </c:pt>
                <c:pt idx="7">
                  <c:v>Task-Monitor</c:v>
                </c:pt>
                <c:pt idx="8">
                  <c:v>Materials</c:v>
                </c:pt>
              </c:strCache>
            </c:strRef>
          </c:cat>
          <c:val>
            <c:numRef>
              <c:f>Sheet1!$B$5:$B$13</c:f>
              <c:numCache>
                <c:formatCode>0.00</c:formatCode>
                <c:ptCount val="9"/>
                <c:pt idx="0">
                  <c:v>50.06520000000001</c:v>
                </c:pt>
                <c:pt idx="1">
                  <c:v>50.3404</c:v>
                </c:pt>
                <c:pt idx="2">
                  <c:v>49.9628</c:v>
                </c:pt>
                <c:pt idx="3">
                  <c:v>50.008</c:v>
                </c:pt>
                <c:pt idx="4">
                  <c:v>49.98540000000001</c:v>
                </c:pt>
                <c:pt idx="5">
                  <c:v>50.2487</c:v>
                </c:pt>
                <c:pt idx="6">
                  <c:v>49.6197</c:v>
                </c:pt>
                <c:pt idx="7">
                  <c:v>50.0439</c:v>
                </c:pt>
                <c:pt idx="8">
                  <c:v>49.8351</c:v>
                </c:pt>
              </c:numCache>
            </c:numRef>
          </c:val>
          <c:smooth val="0"/>
        </c:ser>
        <c:ser>
          <c:idx val="1"/>
          <c:order val="1"/>
          <c:tx>
            <c:strRef>
              <c:f>Sheet1!$C$3:$C$4</c:f>
              <c:strCache>
                <c:ptCount val="2"/>
                <c:pt idx="1">
                  <c:v>ADHD-C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Sheet1!$A$5:$A$13</c:f>
              <c:strCache>
                <c:ptCount val="9"/>
                <c:pt idx="0">
                  <c:v>Inhibit</c:v>
                </c:pt>
                <c:pt idx="1">
                  <c:v>Self-Monitor</c:v>
                </c:pt>
                <c:pt idx="2">
                  <c:v>Shift</c:v>
                </c:pt>
                <c:pt idx="3">
                  <c:v>EC</c:v>
                </c:pt>
                <c:pt idx="4">
                  <c:v>Initiate</c:v>
                </c:pt>
                <c:pt idx="5">
                  <c:v>WM</c:v>
                </c:pt>
                <c:pt idx="6">
                  <c:v>Plan/Org</c:v>
                </c:pt>
                <c:pt idx="7">
                  <c:v>Task-Monitor</c:v>
                </c:pt>
                <c:pt idx="8">
                  <c:v>Materials</c:v>
                </c:pt>
              </c:strCache>
            </c:strRef>
          </c:cat>
          <c:val>
            <c:numRef>
              <c:f>Sheet1!$C$5:$C$13</c:f>
              <c:numCache>
                <c:formatCode>0.00</c:formatCode>
                <c:ptCount val="9"/>
                <c:pt idx="0">
                  <c:v>72.47249999999998</c:v>
                </c:pt>
                <c:pt idx="1">
                  <c:v>67.88529999999998</c:v>
                </c:pt>
                <c:pt idx="2">
                  <c:v>68.5367</c:v>
                </c:pt>
                <c:pt idx="3">
                  <c:v>66.8165</c:v>
                </c:pt>
                <c:pt idx="4">
                  <c:v>65.7018</c:v>
                </c:pt>
                <c:pt idx="5">
                  <c:v>70.60089999999998</c:v>
                </c:pt>
                <c:pt idx="6">
                  <c:v>64.63299999999998</c:v>
                </c:pt>
                <c:pt idx="7">
                  <c:v>65.57339999999999</c:v>
                </c:pt>
                <c:pt idx="8">
                  <c:v>62.6697</c:v>
                </c:pt>
              </c:numCache>
            </c:numRef>
          </c:val>
          <c:smooth val="0"/>
        </c:ser>
        <c:ser>
          <c:idx val="2"/>
          <c:order val="2"/>
          <c:tx>
            <c:strRef>
              <c:f>Sheet1!$D$3:$D$4</c:f>
              <c:strCache>
                <c:ptCount val="2"/>
                <c:pt idx="1">
                  <c:v>ADHD-I</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Sheet1!$A$5:$A$13</c:f>
              <c:strCache>
                <c:ptCount val="9"/>
                <c:pt idx="0">
                  <c:v>Inhibit</c:v>
                </c:pt>
                <c:pt idx="1">
                  <c:v>Self-Monitor</c:v>
                </c:pt>
                <c:pt idx="2">
                  <c:v>Shift</c:v>
                </c:pt>
                <c:pt idx="3">
                  <c:v>EC</c:v>
                </c:pt>
                <c:pt idx="4">
                  <c:v>Initiate</c:v>
                </c:pt>
                <c:pt idx="5">
                  <c:v>WM</c:v>
                </c:pt>
                <c:pt idx="6">
                  <c:v>Plan/Org</c:v>
                </c:pt>
                <c:pt idx="7">
                  <c:v>Task-Monitor</c:v>
                </c:pt>
                <c:pt idx="8">
                  <c:v>Materials</c:v>
                </c:pt>
              </c:strCache>
            </c:strRef>
          </c:cat>
          <c:val>
            <c:numRef>
              <c:f>Sheet1!$D$5:$D$13</c:f>
              <c:numCache>
                <c:formatCode>0.00</c:formatCode>
                <c:ptCount val="9"/>
                <c:pt idx="0">
                  <c:v>57.0377</c:v>
                </c:pt>
                <c:pt idx="1">
                  <c:v>59.9686</c:v>
                </c:pt>
                <c:pt idx="2">
                  <c:v>64.13839999999999</c:v>
                </c:pt>
                <c:pt idx="3">
                  <c:v>58.5723</c:v>
                </c:pt>
                <c:pt idx="4">
                  <c:v>67.66039999999998</c:v>
                </c:pt>
                <c:pt idx="5">
                  <c:v>70.0943</c:v>
                </c:pt>
                <c:pt idx="6">
                  <c:v>66.2013</c:v>
                </c:pt>
                <c:pt idx="7">
                  <c:v>66.0252</c:v>
                </c:pt>
                <c:pt idx="8">
                  <c:v>63.0755</c:v>
                </c:pt>
              </c:numCache>
            </c:numRef>
          </c:val>
          <c:smooth val="0"/>
        </c:ser>
        <c:ser>
          <c:idx val="3"/>
          <c:order val="3"/>
          <c:tx>
            <c:strRef>
              <c:f>Sheet1!$E$3:$E$4</c:f>
              <c:strCache>
                <c:ptCount val="2"/>
                <c:pt idx="1">
                  <c:v>ASD</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Sheet1!$A$5:$A$13</c:f>
              <c:strCache>
                <c:ptCount val="9"/>
                <c:pt idx="0">
                  <c:v>Inhibit</c:v>
                </c:pt>
                <c:pt idx="1">
                  <c:v>Self-Monitor</c:v>
                </c:pt>
                <c:pt idx="2">
                  <c:v>Shift</c:v>
                </c:pt>
                <c:pt idx="3">
                  <c:v>EC</c:v>
                </c:pt>
                <c:pt idx="4">
                  <c:v>Initiate</c:v>
                </c:pt>
                <c:pt idx="5">
                  <c:v>WM</c:v>
                </c:pt>
                <c:pt idx="6">
                  <c:v>Plan/Org</c:v>
                </c:pt>
                <c:pt idx="7">
                  <c:v>Task-Monitor</c:v>
                </c:pt>
                <c:pt idx="8">
                  <c:v>Materials</c:v>
                </c:pt>
              </c:strCache>
            </c:strRef>
          </c:cat>
          <c:val>
            <c:numRef>
              <c:f>Sheet1!$E$5:$E$13</c:f>
              <c:numCache>
                <c:formatCode>0.00</c:formatCode>
                <c:ptCount val="9"/>
                <c:pt idx="0">
                  <c:v>61.5267</c:v>
                </c:pt>
                <c:pt idx="1">
                  <c:v>66.57629999999998</c:v>
                </c:pt>
                <c:pt idx="2">
                  <c:v>71.67179999999999</c:v>
                </c:pt>
                <c:pt idx="3">
                  <c:v>62.3244</c:v>
                </c:pt>
                <c:pt idx="4">
                  <c:v>66.3092</c:v>
                </c:pt>
                <c:pt idx="5">
                  <c:v>65.7939</c:v>
                </c:pt>
                <c:pt idx="6">
                  <c:v>64.0611</c:v>
                </c:pt>
                <c:pt idx="7">
                  <c:v>60.9656</c:v>
                </c:pt>
                <c:pt idx="8">
                  <c:v>58.9771</c:v>
                </c:pt>
              </c:numCache>
            </c:numRef>
          </c:val>
          <c:smooth val="0"/>
        </c:ser>
        <c:ser>
          <c:idx val="4"/>
          <c:order val="4"/>
          <c:tx>
            <c:strRef>
              <c:f>Sheet1!$F$3:$F$4</c:f>
              <c:strCache>
                <c:ptCount val="2"/>
                <c:pt idx="1">
                  <c:v>LD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Sheet1!$A$5:$A$13</c:f>
              <c:strCache>
                <c:ptCount val="9"/>
                <c:pt idx="0">
                  <c:v>Inhibit</c:v>
                </c:pt>
                <c:pt idx="1">
                  <c:v>Self-Monitor</c:v>
                </c:pt>
                <c:pt idx="2">
                  <c:v>Shift</c:v>
                </c:pt>
                <c:pt idx="3">
                  <c:v>EC</c:v>
                </c:pt>
                <c:pt idx="4">
                  <c:v>Initiate</c:v>
                </c:pt>
                <c:pt idx="5">
                  <c:v>WM</c:v>
                </c:pt>
                <c:pt idx="6">
                  <c:v>Plan/Org</c:v>
                </c:pt>
                <c:pt idx="7">
                  <c:v>Task-Monitor</c:v>
                </c:pt>
                <c:pt idx="8">
                  <c:v>Materials</c:v>
                </c:pt>
              </c:strCache>
            </c:strRef>
          </c:cat>
          <c:val>
            <c:numRef>
              <c:f>Sheet1!$F$5:$F$13</c:f>
              <c:numCache>
                <c:formatCode>0.00</c:formatCode>
                <c:ptCount val="9"/>
                <c:pt idx="0">
                  <c:v>50.4779</c:v>
                </c:pt>
                <c:pt idx="1">
                  <c:v>53.2743</c:v>
                </c:pt>
                <c:pt idx="2">
                  <c:v>55.1327</c:v>
                </c:pt>
                <c:pt idx="3">
                  <c:v>54.8584</c:v>
                </c:pt>
                <c:pt idx="4">
                  <c:v>56.4071</c:v>
                </c:pt>
                <c:pt idx="5">
                  <c:v>57.4159</c:v>
                </c:pt>
                <c:pt idx="6">
                  <c:v>55.6283</c:v>
                </c:pt>
                <c:pt idx="7">
                  <c:v>58.7965</c:v>
                </c:pt>
                <c:pt idx="8">
                  <c:v>52.9292</c:v>
                </c:pt>
              </c:numCache>
            </c:numRef>
          </c:val>
          <c:smooth val="0"/>
        </c:ser>
        <c:dLbls>
          <c:showLegendKey val="0"/>
          <c:showVal val="0"/>
          <c:showCatName val="0"/>
          <c:showSerName val="0"/>
          <c:showPercent val="0"/>
          <c:showBubbleSize val="0"/>
        </c:dLbls>
        <c:marker val="1"/>
        <c:smooth val="0"/>
        <c:axId val="-2106959656"/>
        <c:axId val="-2106954392"/>
      </c:lineChart>
      <c:catAx>
        <c:axId val="-2106959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06954392"/>
        <c:crosses val="autoZero"/>
        <c:auto val="1"/>
        <c:lblAlgn val="ctr"/>
        <c:lblOffset val="100"/>
        <c:noMultiLvlLbl val="0"/>
      </c:catAx>
      <c:valAx>
        <c:axId val="-2106954392"/>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06959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E31DAB-EDDD-FE42-A975-103881C8C947}"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91509E8B-1C3F-E543-B6B7-7C7B3010AAA4}">
      <dgm:prSet/>
      <dgm:spPr/>
      <dgm:t>
        <a:bodyPr/>
        <a:lstStyle/>
        <a:p>
          <a:pPr rtl="0"/>
          <a:r>
            <a:rPr lang="en-US" dirty="0" smtClean="0"/>
            <a:t>Introduction</a:t>
          </a:r>
          <a:endParaRPr lang="en-US" dirty="0"/>
        </a:p>
      </dgm:t>
    </dgm:pt>
    <dgm:pt modelId="{5A88C2F6-B0D3-4B4A-9469-17C585A34B40}" type="parTrans" cxnId="{28C6478A-82FC-6A4B-9E93-EA64924A355C}">
      <dgm:prSet/>
      <dgm:spPr/>
      <dgm:t>
        <a:bodyPr/>
        <a:lstStyle/>
        <a:p>
          <a:endParaRPr lang="en-US"/>
        </a:p>
      </dgm:t>
    </dgm:pt>
    <dgm:pt modelId="{161EF17A-18C8-9B4C-ADEE-DB5508071596}" type="sibTrans" cxnId="{28C6478A-82FC-6A4B-9E93-EA64924A355C}">
      <dgm:prSet/>
      <dgm:spPr/>
      <dgm:t>
        <a:bodyPr/>
        <a:lstStyle/>
        <a:p>
          <a:endParaRPr lang="en-US"/>
        </a:p>
      </dgm:t>
    </dgm:pt>
    <dgm:pt modelId="{86EC4F3F-1ABA-1343-9BEF-A81B892012E9}">
      <dgm:prSet custT="1"/>
      <dgm:spPr/>
      <dgm:t>
        <a:bodyPr/>
        <a:lstStyle/>
        <a:p>
          <a:pPr rtl="0"/>
          <a:r>
            <a:rPr lang="en-US" sz="2400" dirty="0" smtClean="0"/>
            <a:t>Topic 1</a:t>
          </a:r>
          <a:r>
            <a:rPr lang="en-US" sz="1800" dirty="0" smtClean="0"/>
            <a:t>	</a:t>
          </a:r>
          <a:endParaRPr lang="en-US" sz="1800" dirty="0"/>
        </a:p>
      </dgm:t>
    </dgm:pt>
    <dgm:pt modelId="{36DDC430-5A79-884F-BB93-F8C55EE9B097}" type="parTrans" cxnId="{6D894170-8CAE-C141-A691-7B09A80CDF89}">
      <dgm:prSet/>
      <dgm:spPr/>
      <dgm:t>
        <a:bodyPr/>
        <a:lstStyle/>
        <a:p>
          <a:endParaRPr lang="en-US"/>
        </a:p>
      </dgm:t>
    </dgm:pt>
    <dgm:pt modelId="{C254C96A-9002-3244-A20D-EDD2FE3FC8AB}" type="sibTrans" cxnId="{6D894170-8CAE-C141-A691-7B09A80CDF89}">
      <dgm:prSet/>
      <dgm:spPr/>
      <dgm:t>
        <a:bodyPr/>
        <a:lstStyle/>
        <a:p>
          <a:endParaRPr lang="en-US"/>
        </a:p>
      </dgm:t>
    </dgm:pt>
    <dgm:pt modelId="{79983A42-5F78-7D42-91AB-1C8714F04016}">
      <dgm:prSet custT="1"/>
      <dgm:spPr/>
      <dgm:t>
        <a:bodyPr/>
        <a:lstStyle/>
        <a:p>
          <a:pPr rtl="0"/>
          <a:r>
            <a:rPr lang="en-US" sz="2400" dirty="0" smtClean="0"/>
            <a:t>Topic 2	</a:t>
          </a:r>
          <a:endParaRPr lang="en-US" sz="2400" dirty="0"/>
        </a:p>
      </dgm:t>
    </dgm:pt>
    <dgm:pt modelId="{32C1ACEF-5D98-2248-8FA1-4EFA2EC18FA3}" type="parTrans" cxnId="{006DAE05-E373-6243-B69F-14E8D9E65D5A}">
      <dgm:prSet/>
      <dgm:spPr/>
      <dgm:t>
        <a:bodyPr/>
        <a:lstStyle/>
        <a:p>
          <a:endParaRPr lang="en-US"/>
        </a:p>
      </dgm:t>
    </dgm:pt>
    <dgm:pt modelId="{CD43C56C-0B36-134A-816D-B0CD584F7C89}" type="sibTrans" cxnId="{006DAE05-E373-6243-B69F-14E8D9E65D5A}">
      <dgm:prSet/>
      <dgm:spPr/>
      <dgm:t>
        <a:bodyPr/>
        <a:lstStyle/>
        <a:p>
          <a:endParaRPr lang="en-US"/>
        </a:p>
      </dgm:t>
    </dgm:pt>
    <dgm:pt modelId="{EC3A258E-405D-CC42-BC06-FE69B91248C3}">
      <dgm:prSet custT="1"/>
      <dgm:spPr/>
      <dgm:t>
        <a:bodyPr/>
        <a:lstStyle/>
        <a:p>
          <a:pPr rtl="0"/>
          <a:r>
            <a:rPr lang="en-US" sz="2400" dirty="0" smtClean="0"/>
            <a:t>Topic 3	</a:t>
          </a:r>
          <a:endParaRPr lang="en-US" sz="2400" dirty="0"/>
        </a:p>
      </dgm:t>
    </dgm:pt>
    <dgm:pt modelId="{9CBD0BFE-6083-F14F-B581-444B88F57F98}" type="parTrans" cxnId="{3F9566AC-826D-314F-9F7A-A92AAD964962}">
      <dgm:prSet/>
      <dgm:spPr/>
      <dgm:t>
        <a:bodyPr/>
        <a:lstStyle/>
        <a:p>
          <a:endParaRPr lang="en-US"/>
        </a:p>
      </dgm:t>
    </dgm:pt>
    <dgm:pt modelId="{C3B7EC50-2E1C-3746-A591-7B2E17C8D85A}" type="sibTrans" cxnId="{3F9566AC-826D-314F-9F7A-A92AAD964962}">
      <dgm:prSet/>
      <dgm:spPr/>
      <dgm:t>
        <a:bodyPr/>
        <a:lstStyle/>
        <a:p>
          <a:endParaRPr lang="en-US"/>
        </a:p>
      </dgm:t>
    </dgm:pt>
    <dgm:pt modelId="{F2046EE0-6244-2247-85B2-37706F93A974}">
      <dgm:prSet custT="1"/>
      <dgm:spPr/>
      <dgm:t>
        <a:bodyPr/>
        <a:lstStyle/>
        <a:p>
          <a:pPr rtl="0"/>
          <a:r>
            <a:rPr lang="en-US" sz="2400" dirty="0" smtClean="0"/>
            <a:t>Topic 4</a:t>
          </a:r>
          <a:endParaRPr lang="en-US" sz="2400" dirty="0"/>
        </a:p>
      </dgm:t>
    </dgm:pt>
    <dgm:pt modelId="{2E3C2CFA-8306-EF4B-83E0-0B189C1FFBDE}" type="parTrans" cxnId="{8E427AE8-8EE3-A24C-ACA4-71F8B791ADD6}">
      <dgm:prSet/>
      <dgm:spPr/>
      <dgm:t>
        <a:bodyPr/>
        <a:lstStyle/>
        <a:p>
          <a:endParaRPr lang="en-US"/>
        </a:p>
      </dgm:t>
    </dgm:pt>
    <dgm:pt modelId="{BCDA25E5-AADE-084C-B450-C47D1D2674AE}" type="sibTrans" cxnId="{8E427AE8-8EE3-A24C-ACA4-71F8B791ADD6}">
      <dgm:prSet/>
      <dgm:spPr/>
      <dgm:t>
        <a:bodyPr/>
        <a:lstStyle/>
        <a:p>
          <a:endParaRPr lang="en-US"/>
        </a:p>
      </dgm:t>
    </dgm:pt>
    <dgm:pt modelId="{B0E83C5D-5A9A-744B-AC39-CD8469EFDAF5}">
      <dgm:prSet/>
      <dgm:spPr/>
      <dgm:t>
        <a:bodyPr/>
        <a:lstStyle/>
        <a:p>
          <a:pPr rtl="0"/>
          <a:r>
            <a:rPr lang="en-US" dirty="0" smtClean="0"/>
            <a:t>The Meaning of Flexibility</a:t>
          </a:r>
          <a:endParaRPr lang="en-US" dirty="0"/>
        </a:p>
      </dgm:t>
    </dgm:pt>
    <dgm:pt modelId="{692673DA-B44E-0846-92CF-45C5A3759911}" type="parTrans" cxnId="{21960DF8-E880-FA48-90E3-B902D418A187}">
      <dgm:prSet/>
      <dgm:spPr/>
      <dgm:t>
        <a:bodyPr/>
        <a:lstStyle/>
        <a:p>
          <a:endParaRPr lang="en-US"/>
        </a:p>
      </dgm:t>
    </dgm:pt>
    <dgm:pt modelId="{E25CB29F-7927-2E4C-87B7-48B5368139BC}" type="sibTrans" cxnId="{21960DF8-E880-FA48-90E3-B902D418A187}">
      <dgm:prSet/>
      <dgm:spPr/>
      <dgm:t>
        <a:bodyPr/>
        <a:lstStyle/>
        <a:p>
          <a:endParaRPr lang="en-US"/>
        </a:p>
      </dgm:t>
    </dgm:pt>
    <dgm:pt modelId="{B4AF9B89-36E5-1941-A540-83698C19B7BE}">
      <dgm:prSet/>
      <dgm:spPr/>
      <dgm:t>
        <a:bodyPr/>
        <a:lstStyle/>
        <a:p>
          <a:pPr rtl="0"/>
          <a:r>
            <a:rPr lang="en-US" dirty="0" smtClean="0"/>
            <a:t>Cognitive Flexibility Defined</a:t>
          </a:r>
          <a:endParaRPr lang="en-US" dirty="0"/>
        </a:p>
      </dgm:t>
    </dgm:pt>
    <dgm:pt modelId="{DD7D95C4-A5A6-174B-BEAA-40C8F9924854}" type="parTrans" cxnId="{98476F50-C2B9-C446-9854-B42F43ED3613}">
      <dgm:prSet/>
      <dgm:spPr/>
      <dgm:t>
        <a:bodyPr/>
        <a:lstStyle/>
        <a:p>
          <a:endParaRPr lang="en-US"/>
        </a:p>
      </dgm:t>
    </dgm:pt>
    <dgm:pt modelId="{77415115-168B-FB48-8F0A-784E89DEC636}" type="sibTrans" cxnId="{98476F50-C2B9-C446-9854-B42F43ED3613}">
      <dgm:prSet/>
      <dgm:spPr/>
      <dgm:t>
        <a:bodyPr/>
        <a:lstStyle/>
        <a:p>
          <a:endParaRPr lang="en-US"/>
        </a:p>
      </dgm:t>
    </dgm:pt>
    <dgm:pt modelId="{1B15FB41-368E-5349-AABC-C7872ED66C64}">
      <dgm:prSet/>
      <dgm:spPr/>
      <dgm:t>
        <a:bodyPr/>
        <a:lstStyle/>
        <a:p>
          <a:pPr rtl="0"/>
          <a:r>
            <a:rPr lang="en-US" dirty="0" smtClean="0"/>
            <a:t>Coping Strategies</a:t>
          </a:r>
          <a:endParaRPr lang="en-US" dirty="0"/>
        </a:p>
      </dgm:t>
    </dgm:pt>
    <dgm:pt modelId="{1C471C02-B5F6-0046-9511-8B33CD10B722}" type="parTrans" cxnId="{E5419FAB-7668-5D45-9067-E7CAD1B45194}">
      <dgm:prSet/>
      <dgm:spPr/>
      <dgm:t>
        <a:bodyPr/>
        <a:lstStyle/>
        <a:p>
          <a:endParaRPr lang="en-US"/>
        </a:p>
      </dgm:t>
    </dgm:pt>
    <dgm:pt modelId="{8806382E-DA61-3742-B5B0-9CC147574A30}" type="sibTrans" cxnId="{E5419FAB-7668-5D45-9067-E7CAD1B45194}">
      <dgm:prSet/>
      <dgm:spPr/>
      <dgm:t>
        <a:bodyPr/>
        <a:lstStyle/>
        <a:p>
          <a:endParaRPr lang="en-US"/>
        </a:p>
      </dgm:t>
    </dgm:pt>
    <dgm:pt modelId="{464062CA-EC25-F247-82AE-2934C7534058}">
      <dgm:prSet/>
      <dgm:spPr/>
      <dgm:t>
        <a:bodyPr/>
        <a:lstStyle/>
        <a:p>
          <a:pPr rtl="0"/>
          <a:r>
            <a:rPr lang="en-US" dirty="0" smtClean="0"/>
            <a:t>Personal Heroes</a:t>
          </a:r>
          <a:endParaRPr lang="en-US" dirty="0"/>
        </a:p>
      </dgm:t>
    </dgm:pt>
    <dgm:pt modelId="{251AA933-20D3-5140-9A36-0596C54E27AA}" type="parTrans" cxnId="{8787DC99-9321-5342-87B6-7A3D5AA7493A}">
      <dgm:prSet/>
      <dgm:spPr/>
      <dgm:t>
        <a:bodyPr/>
        <a:lstStyle/>
        <a:p>
          <a:endParaRPr lang="en-US"/>
        </a:p>
      </dgm:t>
    </dgm:pt>
    <dgm:pt modelId="{60734BEC-42D5-3147-AF88-E72DD7C8595F}" type="sibTrans" cxnId="{8787DC99-9321-5342-87B6-7A3D5AA7493A}">
      <dgm:prSet/>
      <dgm:spPr/>
      <dgm:t>
        <a:bodyPr/>
        <a:lstStyle/>
        <a:p>
          <a:endParaRPr lang="en-US"/>
        </a:p>
      </dgm:t>
    </dgm:pt>
    <dgm:pt modelId="{7B50428B-6810-794A-854F-7F2C5B48AE8F}">
      <dgm:prSet/>
      <dgm:spPr/>
      <dgm:t>
        <a:bodyPr/>
        <a:lstStyle/>
        <a:p>
          <a:pPr rtl="0"/>
          <a:r>
            <a:rPr lang="en-US" dirty="0" smtClean="0"/>
            <a:t>Guide to Using This Manual</a:t>
          </a:r>
          <a:endParaRPr lang="en-US" dirty="0"/>
        </a:p>
      </dgm:t>
    </dgm:pt>
    <dgm:pt modelId="{3386FB56-8832-E546-B544-9F8C2B181018}" type="parTrans" cxnId="{5F0A0D64-8F99-AB48-82C6-9CCEF545DFA8}">
      <dgm:prSet/>
      <dgm:spPr/>
      <dgm:t>
        <a:bodyPr/>
        <a:lstStyle/>
        <a:p>
          <a:endParaRPr lang="en-US"/>
        </a:p>
      </dgm:t>
    </dgm:pt>
    <dgm:pt modelId="{49BF0E4E-C256-D842-8EA7-9D8231BFB67F}" type="sibTrans" cxnId="{5F0A0D64-8F99-AB48-82C6-9CCEF545DFA8}">
      <dgm:prSet/>
      <dgm:spPr/>
      <dgm:t>
        <a:bodyPr/>
        <a:lstStyle/>
        <a:p>
          <a:endParaRPr lang="en-US"/>
        </a:p>
      </dgm:t>
    </dgm:pt>
    <dgm:pt modelId="{7BA3532E-5C45-2948-A92A-722FEEA9517E}" type="pres">
      <dgm:prSet presAssocID="{6FE31DAB-EDDD-FE42-A975-103881C8C947}" presName="Name0" presStyleCnt="0">
        <dgm:presLayoutVars>
          <dgm:dir/>
          <dgm:animLvl val="lvl"/>
          <dgm:resizeHandles val="exact"/>
        </dgm:presLayoutVars>
      </dgm:prSet>
      <dgm:spPr/>
      <dgm:t>
        <a:bodyPr/>
        <a:lstStyle/>
        <a:p>
          <a:endParaRPr lang="en-US"/>
        </a:p>
      </dgm:t>
    </dgm:pt>
    <dgm:pt modelId="{B05D6317-1971-D749-A980-BA69CD9C6AF7}" type="pres">
      <dgm:prSet presAssocID="{91509E8B-1C3F-E543-B6B7-7C7B3010AAA4}" presName="linNode" presStyleCnt="0"/>
      <dgm:spPr/>
    </dgm:pt>
    <dgm:pt modelId="{5C1C0315-8405-6B42-8657-2926A777C09A}" type="pres">
      <dgm:prSet presAssocID="{91509E8B-1C3F-E543-B6B7-7C7B3010AAA4}" presName="parentText" presStyleLbl="node1" presStyleIdx="0" presStyleCnt="5" custLinFactNeighborX="-2948" custLinFactNeighborY="-229">
        <dgm:presLayoutVars>
          <dgm:chMax val="1"/>
          <dgm:bulletEnabled val="1"/>
        </dgm:presLayoutVars>
      </dgm:prSet>
      <dgm:spPr/>
      <dgm:t>
        <a:bodyPr/>
        <a:lstStyle/>
        <a:p>
          <a:endParaRPr lang="en-US"/>
        </a:p>
      </dgm:t>
    </dgm:pt>
    <dgm:pt modelId="{C5FDC355-2E41-2F4C-915D-73C976B1CA88}" type="pres">
      <dgm:prSet presAssocID="{91509E8B-1C3F-E543-B6B7-7C7B3010AAA4}" presName="descendantText" presStyleLbl="alignAccFollowNode1" presStyleIdx="0" presStyleCnt="5">
        <dgm:presLayoutVars>
          <dgm:bulletEnabled val="1"/>
        </dgm:presLayoutVars>
      </dgm:prSet>
      <dgm:spPr/>
      <dgm:t>
        <a:bodyPr/>
        <a:lstStyle/>
        <a:p>
          <a:endParaRPr lang="en-US"/>
        </a:p>
      </dgm:t>
    </dgm:pt>
    <dgm:pt modelId="{BC8AF899-1D80-2B45-A777-BA77F5C01DA2}" type="pres">
      <dgm:prSet presAssocID="{161EF17A-18C8-9B4C-ADEE-DB5508071596}" presName="sp" presStyleCnt="0"/>
      <dgm:spPr/>
    </dgm:pt>
    <dgm:pt modelId="{AA34FFCD-9324-1B47-AF1D-36C9908935A1}" type="pres">
      <dgm:prSet presAssocID="{86EC4F3F-1ABA-1343-9BEF-A81B892012E9}" presName="linNode" presStyleCnt="0"/>
      <dgm:spPr/>
    </dgm:pt>
    <dgm:pt modelId="{58316F7C-D552-5545-B10F-831F7B7FB682}" type="pres">
      <dgm:prSet presAssocID="{86EC4F3F-1ABA-1343-9BEF-A81B892012E9}" presName="parentText" presStyleLbl="node1" presStyleIdx="1" presStyleCnt="5">
        <dgm:presLayoutVars>
          <dgm:chMax val="1"/>
          <dgm:bulletEnabled val="1"/>
        </dgm:presLayoutVars>
      </dgm:prSet>
      <dgm:spPr/>
      <dgm:t>
        <a:bodyPr/>
        <a:lstStyle/>
        <a:p>
          <a:endParaRPr lang="en-US"/>
        </a:p>
      </dgm:t>
    </dgm:pt>
    <dgm:pt modelId="{467E2E6F-0AC8-0D41-8B40-1E4EE2307EE2}" type="pres">
      <dgm:prSet presAssocID="{86EC4F3F-1ABA-1343-9BEF-A81B892012E9}" presName="descendantText" presStyleLbl="alignAccFollowNode1" presStyleIdx="1" presStyleCnt="5">
        <dgm:presLayoutVars>
          <dgm:bulletEnabled val="1"/>
        </dgm:presLayoutVars>
      </dgm:prSet>
      <dgm:spPr/>
      <dgm:t>
        <a:bodyPr/>
        <a:lstStyle/>
        <a:p>
          <a:endParaRPr lang="en-US"/>
        </a:p>
      </dgm:t>
    </dgm:pt>
    <dgm:pt modelId="{EBDF22B9-2655-ED49-9FCB-600BEBE29961}" type="pres">
      <dgm:prSet presAssocID="{C254C96A-9002-3244-A20D-EDD2FE3FC8AB}" presName="sp" presStyleCnt="0"/>
      <dgm:spPr/>
    </dgm:pt>
    <dgm:pt modelId="{E3638BDD-B326-A04A-A308-CA70746FA02E}" type="pres">
      <dgm:prSet presAssocID="{79983A42-5F78-7D42-91AB-1C8714F04016}" presName="linNode" presStyleCnt="0"/>
      <dgm:spPr/>
    </dgm:pt>
    <dgm:pt modelId="{2092B2E3-385C-E646-918E-92426081EEF8}" type="pres">
      <dgm:prSet presAssocID="{79983A42-5F78-7D42-91AB-1C8714F04016}" presName="parentText" presStyleLbl="node1" presStyleIdx="2" presStyleCnt="5">
        <dgm:presLayoutVars>
          <dgm:chMax val="1"/>
          <dgm:bulletEnabled val="1"/>
        </dgm:presLayoutVars>
      </dgm:prSet>
      <dgm:spPr/>
      <dgm:t>
        <a:bodyPr/>
        <a:lstStyle/>
        <a:p>
          <a:endParaRPr lang="en-US"/>
        </a:p>
      </dgm:t>
    </dgm:pt>
    <dgm:pt modelId="{52EE4722-2607-BB43-A8BD-E8BD492E862C}" type="pres">
      <dgm:prSet presAssocID="{79983A42-5F78-7D42-91AB-1C8714F04016}" presName="descendantText" presStyleLbl="alignAccFollowNode1" presStyleIdx="2" presStyleCnt="5">
        <dgm:presLayoutVars>
          <dgm:bulletEnabled val="1"/>
        </dgm:presLayoutVars>
      </dgm:prSet>
      <dgm:spPr/>
      <dgm:t>
        <a:bodyPr/>
        <a:lstStyle/>
        <a:p>
          <a:endParaRPr lang="en-US"/>
        </a:p>
      </dgm:t>
    </dgm:pt>
    <dgm:pt modelId="{7BEFB0AE-B08A-1C45-B9E0-93FE03FC8E73}" type="pres">
      <dgm:prSet presAssocID="{CD43C56C-0B36-134A-816D-B0CD584F7C89}" presName="sp" presStyleCnt="0"/>
      <dgm:spPr/>
    </dgm:pt>
    <dgm:pt modelId="{DC8894B5-B066-5C4F-9B2C-0ECD210355AB}" type="pres">
      <dgm:prSet presAssocID="{EC3A258E-405D-CC42-BC06-FE69B91248C3}" presName="linNode" presStyleCnt="0"/>
      <dgm:spPr/>
    </dgm:pt>
    <dgm:pt modelId="{48D4078F-6ADD-0141-8CBE-F32291014A14}" type="pres">
      <dgm:prSet presAssocID="{EC3A258E-405D-CC42-BC06-FE69B91248C3}" presName="parentText" presStyleLbl="node1" presStyleIdx="3" presStyleCnt="5">
        <dgm:presLayoutVars>
          <dgm:chMax val="1"/>
          <dgm:bulletEnabled val="1"/>
        </dgm:presLayoutVars>
      </dgm:prSet>
      <dgm:spPr/>
      <dgm:t>
        <a:bodyPr/>
        <a:lstStyle/>
        <a:p>
          <a:endParaRPr lang="en-US"/>
        </a:p>
      </dgm:t>
    </dgm:pt>
    <dgm:pt modelId="{D99FCB53-C093-8343-9A65-88D2371203F9}" type="pres">
      <dgm:prSet presAssocID="{EC3A258E-405D-CC42-BC06-FE69B91248C3}" presName="descendantText" presStyleLbl="alignAccFollowNode1" presStyleIdx="3" presStyleCnt="5">
        <dgm:presLayoutVars>
          <dgm:bulletEnabled val="1"/>
        </dgm:presLayoutVars>
      </dgm:prSet>
      <dgm:spPr/>
      <dgm:t>
        <a:bodyPr/>
        <a:lstStyle/>
        <a:p>
          <a:endParaRPr lang="en-US"/>
        </a:p>
      </dgm:t>
    </dgm:pt>
    <dgm:pt modelId="{94E270A5-719B-C14F-B986-A493B58114A3}" type="pres">
      <dgm:prSet presAssocID="{C3B7EC50-2E1C-3746-A591-7B2E17C8D85A}" presName="sp" presStyleCnt="0"/>
      <dgm:spPr/>
    </dgm:pt>
    <dgm:pt modelId="{3673A94C-6A57-9B47-9558-0F408A6EB1CC}" type="pres">
      <dgm:prSet presAssocID="{F2046EE0-6244-2247-85B2-37706F93A974}" presName="linNode" presStyleCnt="0"/>
      <dgm:spPr/>
    </dgm:pt>
    <dgm:pt modelId="{E262F650-D6CE-CB4E-B5FB-95BD99BB9F7D}" type="pres">
      <dgm:prSet presAssocID="{F2046EE0-6244-2247-85B2-37706F93A974}" presName="parentText" presStyleLbl="node1" presStyleIdx="4" presStyleCnt="5">
        <dgm:presLayoutVars>
          <dgm:chMax val="1"/>
          <dgm:bulletEnabled val="1"/>
        </dgm:presLayoutVars>
      </dgm:prSet>
      <dgm:spPr/>
      <dgm:t>
        <a:bodyPr/>
        <a:lstStyle/>
        <a:p>
          <a:endParaRPr lang="en-US"/>
        </a:p>
      </dgm:t>
    </dgm:pt>
    <dgm:pt modelId="{4C566C4C-99E1-C541-AEF2-42CF52E8C704}" type="pres">
      <dgm:prSet presAssocID="{F2046EE0-6244-2247-85B2-37706F93A974}" presName="descendantText" presStyleLbl="alignAccFollowNode1" presStyleIdx="4" presStyleCnt="5">
        <dgm:presLayoutVars>
          <dgm:bulletEnabled val="1"/>
        </dgm:presLayoutVars>
      </dgm:prSet>
      <dgm:spPr/>
      <dgm:t>
        <a:bodyPr/>
        <a:lstStyle/>
        <a:p>
          <a:endParaRPr lang="en-US"/>
        </a:p>
      </dgm:t>
    </dgm:pt>
  </dgm:ptLst>
  <dgm:cxnLst>
    <dgm:cxn modelId="{E5419FAB-7668-5D45-9067-E7CAD1B45194}" srcId="{EC3A258E-405D-CC42-BC06-FE69B91248C3}" destId="{1B15FB41-368E-5349-AABC-C7872ED66C64}" srcOrd="0" destOrd="0" parTransId="{1C471C02-B5F6-0046-9511-8B33CD10B722}" sibTransId="{8806382E-DA61-3742-B5B0-9CC147574A30}"/>
    <dgm:cxn modelId="{98476F50-C2B9-C446-9854-B42F43ED3613}" srcId="{79983A42-5F78-7D42-91AB-1C8714F04016}" destId="{B4AF9B89-36E5-1941-A540-83698C19B7BE}" srcOrd="0" destOrd="0" parTransId="{DD7D95C4-A5A6-174B-BEAA-40C8F9924854}" sibTransId="{77415115-168B-FB48-8F0A-784E89DEC636}"/>
    <dgm:cxn modelId="{4FFB12E0-7460-43EB-8051-26FA24F8225F}" type="presOf" srcId="{79983A42-5F78-7D42-91AB-1C8714F04016}" destId="{2092B2E3-385C-E646-918E-92426081EEF8}" srcOrd="0" destOrd="0" presId="urn:microsoft.com/office/officeart/2005/8/layout/vList5"/>
    <dgm:cxn modelId="{6D894170-8CAE-C141-A691-7B09A80CDF89}" srcId="{6FE31DAB-EDDD-FE42-A975-103881C8C947}" destId="{86EC4F3F-1ABA-1343-9BEF-A81B892012E9}" srcOrd="1" destOrd="0" parTransId="{36DDC430-5A79-884F-BB93-F8C55EE9B097}" sibTransId="{C254C96A-9002-3244-A20D-EDD2FE3FC8AB}"/>
    <dgm:cxn modelId="{199AF9AC-D5F3-4F74-ACE6-28334F71470F}" type="presOf" srcId="{464062CA-EC25-F247-82AE-2934C7534058}" destId="{4C566C4C-99E1-C541-AEF2-42CF52E8C704}" srcOrd="0" destOrd="0" presId="urn:microsoft.com/office/officeart/2005/8/layout/vList5"/>
    <dgm:cxn modelId="{006DAE05-E373-6243-B69F-14E8D9E65D5A}" srcId="{6FE31DAB-EDDD-FE42-A975-103881C8C947}" destId="{79983A42-5F78-7D42-91AB-1C8714F04016}" srcOrd="2" destOrd="0" parTransId="{32C1ACEF-5D98-2248-8FA1-4EFA2EC18FA3}" sibTransId="{CD43C56C-0B36-134A-816D-B0CD584F7C89}"/>
    <dgm:cxn modelId="{709E2BE5-4DA1-452C-B21D-07B085762DF2}" type="presOf" srcId="{B0E83C5D-5A9A-744B-AC39-CD8469EFDAF5}" destId="{467E2E6F-0AC8-0D41-8B40-1E4EE2307EE2}" srcOrd="0" destOrd="0" presId="urn:microsoft.com/office/officeart/2005/8/layout/vList5"/>
    <dgm:cxn modelId="{F8BE974A-96B1-4593-AFDD-6DD33A5AB404}" type="presOf" srcId="{91509E8B-1C3F-E543-B6B7-7C7B3010AAA4}" destId="{5C1C0315-8405-6B42-8657-2926A777C09A}" srcOrd="0" destOrd="0" presId="urn:microsoft.com/office/officeart/2005/8/layout/vList5"/>
    <dgm:cxn modelId="{3F9566AC-826D-314F-9F7A-A92AAD964962}" srcId="{6FE31DAB-EDDD-FE42-A975-103881C8C947}" destId="{EC3A258E-405D-CC42-BC06-FE69B91248C3}" srcOrd="3" destOrd="0" parTransId="{9CBD0BFE-6083-F14F-B581-444B88F57F98}" sibTransId="{C3B7EC50-2E1C-3746-A591-7B2E17C8D85A}"/>
    <dgm:cxn modelId="{8E427AE8-8EE3-A24C-ACA4-71F8B791ADD6}" srcId="{6FE31DAB-EDDD-FE42-A975-103881C8C947}" destId="{F2046EE0-6244-2247-85B2-37706F93A974}" srcOrd="4" destOrd="0" parTransId="{2E3C2CFA-8306-EF4B-83E0-0B189C1FFBDE}" sibTransId="{BCDA25E5-AADE-084C-B450-C47D1D2674AE}"/>
    <dgm:cxn modelId="{AE64B0CB-FCA0-49E3-8887-C9248E4A4770}" type="presOf" srcId="{6FE31DAB-EDDD-FE42-A975-103881C8C947}" destId="{7BA3532E-5C45-2948-A92A-722FEEA9517E}" srcOrd="0" destOrd="0" presId="urn:microsoft.com/office/officeart/2005/8/layout/vList5"/>
    <dgm:cxn modelId="{A9EBBC22-C4F0-4C15-95B0-B89B3DDB9DFE}" type="presOf" srcId="{EC3A258E-405D-CC42-BC06-FE69B91248C3}" destId="{48D4078F-6ADD-0141-8CBE-F32291014A14}" srcOrd="0" destOrd="0" presId="urn:microsoft.com/office/officeart/2005/8/layout/vList5"/>
    <dgm:cxn modelId="{03814332-8BA5-411E-A5F2-5D8C624FC94F}" type="presOf" srcId="{F2046EE0-6244-2247-85B2-37706F93A974}" destId="{E262F650-D6CE-CB4E-B5FB-95BD99BB9F7D}" srcOrd="0" destOrd="0" presId="urn:microsoft.com/office/officeart/2005/8/layout/vList5"/>
    <dgm:cxn modelId="{4EC30389-2A9D-4D71-98DA-981056737854}" type="presOf" srcId="{7B50428B-6810-794A-854F-7F2C5B48AE8F}" destId="{C5FDC355-2E41-2F4C-915D-73C976B1CA88}" srcOrd="0" destOrd="0" presId="urn:microsoft.com/office/officeart/2005/8/layout/vList5"/>
    <dgm:cxn modelId="{579C436B-8F81-41DB-98B0-59F4C8EE8625}" type="presOf" srcId="{B4AF9B89-36E5-1941-A540-83698C19B7BE}" destId="{52EE4722-2607-BB43-A8BD-E8BD492E862C}" srcOrd="0" destOrd="0" presId="urn:microsoft.com/office/officeart/2005/8/layout/vList5"/>
    <dgm:cxn modelId="{8787DC99-9321-5342-87B6-7A3D5AA7493A}" srcId="{F2046EE0-6244-2247-85B2-37706F93A974}" destId="{464062CA-EC25-F247-82AE-2934C7534058}" srcOrd="0" destOrd="0" parTransId="{251AA933-20D3-5140-9A36-0596C54E27AA}" sibTransId="{60734BEC-42D5-3147-AF88-E72DD7C8595F}"/>
    <dgm:cxn modelId="{2D7EB5D2-99A6-48CE-9BBD-128ACE41CD41}" type="presOf" srcId="{86EC4F3F-1ABA-1343-9BEF-A81B892012E9}" destId="{58316F7C-D552-5545-B10F-831F7B7FB682}" srcOrd="0" destOrd="0" presId="urn:microsoft.com/office/officeart/2005/8/layout/vList5"/>
    <dgm:cxn modelId="{28C6478A-82FC-6A4B-9E93-EA64924A355C}" srcId="{6FE31DAB-EDDD-FE42-A975-103881C8C947}" destId="{91509E8B-1C3F-E543-B6B7-7C7B3010AAA4}" srcOrd="0" destOrd="0" parTransId="{5A88C2F6-B0D3-4B4A-9469-17C585A34B40}" sibTransId="{161EF17A-18C8-9B4C-ADEE-DB5508071596}"/>
    <dgm:cxn modelId="{C0235437-776A-4D4E-9183-4D22D5413C47}" type="presOf" srcId="{1B15FB41-368E-5349-AABC-C7872ED66C64}" destId="{D99FCB53-C093-8343-9A65-88D2371203F9}" srcOrd="0" destOrd="0" presId="urn:microsoft.com/office/officeart/2005/8/layout/vList5"/>
    <dgm:cxn modelId="{5F0A0D64-8F99-AB48-82C6-9CCEF545DFA8}" srcId="{91509E8B-1C3F-E543-B6B7-7C7B3010AAA4}" destId="{7B50428B-6810-794A-854F-7F2C5B48AE8F}" srcOrd="0" destOrd="0" parTransId="{3386FB56-8832-E546-B544-9F8C2B181018}" sibTransId="{49BF0E4E-C256-D842-8EA7-9D8231BFB67F}"/>
    <dgm:cxn modelId="{21960DF8-E880-FA48-90E3-B902D418A187}" srcId="{86EC4F3F-1ABA-1343-9BEF-A81B892012E9}" destId="{B0E83C5D-5A9A-744B-AC39-CD8469EFDAF5}" srcOrd="0" destOrd="0" parTransId="{692673DA-B44E-0846-92CF-45C5A3759911}" sibTransId="{E25CB29F-7927-2E4C-87B7-48B5368139BC}"/>
    <dgm:cxn modelId="{EAB74780-F50F-45A7-975F-B677D19CFD8A}" type="presParOf" srcId="{7BA3532E-5C45-2948-A92A-722FEEA9517E}" destId="{B05D6317-1971-D749-A980-BA69CD9C6AF7}" srcOrd="0" destOrd="0" presId="urn:microsoft.com/office/officeart/2005/8/layout/vList5"/>
    <dgm:cxn modelId="{0B1A4C83-13B7-4B30-9D10-43DC5F20B40A}" type="presParOf" srcId="{B05D6317-1971-D749-A980-BA69CD9C6AF7}" destId="{5C1C0315-8405-6B42-8657-2926A777C09A}" srcOrd="0" destOrd="0" presId="urn:microsoft.com/office/officeart/2005/8/layout/vList5"/>
    <dgm:cxn modelId="{362FE794-2108-4D75-8431-8C4AC747DCF7}" type="presParOf" srcId="{B05D6317-1971-D749-A980-BA69CD9C6AF7}" destId="{C5FDC355-2E41-2F4C-915D-73C976B1CA88}" srcOrd="1" destOrd="0" presId="urn:microsoft.com/office/officeart/2005/8/layout/vList5"/>
    <dgm:cxn modelId="{65E5CE0E-DEEC-4121-BE54-EB33CAE11F27}" type="presParOf" srcId="{7BA3532E-5C45-2948-A92A-722FEEA9517E}" destId="{BC8AF899-1D80-2B45-A777-BA77F5C01DA2}" srcOrd="1" destOrd="0" presId="urn:microsoft.com/office/officeart/2005/8/layout/vList5"/>
    <dgm:cxn modelId="{C9BE0A6C-5E7A-4B55-AE7C-093C2537EA05}" type="presParOf" srcId="{7BA3532E-5C45-2948-A92A-722FEEA9517E}" destId="{AA34FFCD-9324-1B47-AF1D-36C9908935A1}" srcOrd="2" destOrd="0" presId="urn:microsoft.com/office/officeart/2005/8/layout/vList5"/>
    <dgm:cxn modelId="{44DA5C23-0FCD-414C-9949-B9A68029D209}" type="presParOf" srcId="{AA34FFCD-9324-1B47-AF1D-36C9908935A1}" destId="{58316F7C-D552-5545-B10F-831F7B7FB682}" srcOrd="0" destOrd="0" presId="urn:microsoft.com/office/officeart/2005/8/layout/vList5"/>
    <dgm:cxn modelId="{3DDEB69B-4DC1-43B9-B8C8-DE049207E12B}" type="presParOf" srcId="{AA34FFCD-9324-1B47-AF1D-36C9908935A1}" destId="{467E2E6F-0AC8-0D41-8B40-1E4EE2307EE2}" srcOrd="1" destOrd="0" presId="urn:microsoft.com/office/officeart/2005/8/layout/vList5"/>
    <dgm:cxn modelId="{C91810FA-5106-466B-A5E4-F92BC34D68C4}" type="presParOf" srcId="{7BA3532E-5C45-2948-A92A-722FEEA9517E}" destId="{EBDF22B9-2655-ED49-9FCB-600BEBE29961}" srcOrd="3" destOrd="0" presId="urn:microsoft.com/office/officeart/2005/8/layout/vList5"/>
    <dgm:cxn modelId="{26E41C13-257C-40F6-80FC-CCA5AFC9F6DD}" type="presParOf" srcId="{7BA3532E-5C45-2948-A92A-722FEEA9517E}" destId="{E3638BDD-B326-A04A-A308-CA70746FA02E}" srcOrd="4" destOrd="0" presId="urn:microsoft.com/office/officeart/2005/8/layout/vList5"/>
    <dgm:cxn modelId="{614FE0B3-EDBF-410A-8097-BA8B621204D4}" type="presParOf" srcId="{E3638BDD-B326-A04A-A308-CA70746FA02E}" destId="{2092B2E3-385C-E646-918E-92426081EEF8}" srcOrd="0" destOrd="0" presId="urn:microsoft.com/office/officeart/2005/8/layout/vList5"/>
    <dgm:cxn modelId="{F0346482-2636-4FFF-A9AA-180043DE198B}" type="presParOf" srcId="{E3638BDD-B326-A04A-A308-CA70746FA02E}" destId="{52EE4722-2607-BB43-A8BD-E8BD492E862C}" srcOrd="1" destOrd="0" presId="urn:microsoft.com/office/officeart/2005/8/layout/vList5"/>
    <dgm:cxn modelId="{D009E981-372E-4460-8DFF-C65A6CE50D2E}" type="presParOf" srcId="{7BA3532E-5C45-2948-A92A-722FEEA9517E}" destId="{7BEFB0AE-B08A-1C45-B9E0-93FE03FC8E73}" srcOrd="5" destOrd="0" presId="urn:microsoft.com/office/officeart/2005/8/layout/vList5"/>
    <dgm:cxn modelId="{0D94BA9D-0863-43D0-A074-3619E7209FB5}" type="presParOf" srcId="{7BA3532E-5C45-2948-A92A-722FEEA9517E}" destId="{DC8894B5-B066-5C4F-9B2C-0ECD210355AB}" srcOrd="6" destOrd="0" presId="urn:microsoft.com/office/officeart/2005/8/layout/vList5"/>
    <dgm:cxn modelId="{43E48D07-33CD-42DA-9041-56B3F49A91A2}" type="presParOf" srcId="{DC8894B5-B066-5C4F-9B2C-0ECD210355AB}" destId="{48D4078F-6ADD-0141-8CBE-F32291014A14}" srcOrd="0" destOrd="0" presId="urn:microsoft.com/office/officeart/2005/8/layout/vList5"/>
    <dgm:cxn modelId="{FEDA7982-052F-42E6-972D-0D48D83954B4}" type="presParOf" srcId="{DC8894B5-B066-5C4F-9B2C-0ECD210355AB}" destId="{D99FCB53-C093-8343-9A65-88D2371203F9}" srcOrd="1" destOrd="0" presId="urn:microsoft.com/office/officeart/2005/8/layout/vList5"/>
    <dgm:cxn modelId="{97A1E545-6267-4A63-BEC8-5D248C1A13A4}" type="presParOf" srcId="{7BA3532E-5C45-2948-A92A-722FEEA9517E}" destId="{94E270A5-719B-C14F-B986-A493B58114A3}" srcOrd="7" destOrd="0" presId="urn:microsoft.com/office/officeart/2005/8/layout/vList5"/>
    <dgm:cxn modelId="{A9A158EB-4BBD-4ACF-AA63-1875EF0D27E2}" type="presParOf" srcId="{7BA3532E-5C45-2948-A92A-722FEEA9517E}" destId="{3673A94C-6A57-9B47-9558-0F408A6EB1CC}" srcOrd="8" destOrd="0" presId="urn:microsoft.com/office/officeart/2005/8/layout/vList5"/>
    <dgm:cxn modelId="{57BD05D6-51E8-42C1-A762-10E36DABB336}" type="presParOf" srcId="{3673A94C-6A57-9B47-9558-0F408A6EB1CC}" destId="{E262F650-D6CE-CB4E-B5FB-95BD99BB9F7D}" srcOrd="0" destOrd="0" presId="urn:microsoft.com/office/officeart/2005/8/layout/vList5"/>
    <dgm:cxn modelId="{4FE84E68-B8D4-4FA7-A9E4-A9E217EB1F71}" type="presParOf" srcId="{3673A94C-6A57-9B47-9558-0F408A6EB1CC}" destId="{4C566C4C-99E1-C541-AEF2-42CF52E8C70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9AB284-D753-5946-B87D-981BE043DB6E}"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896CF8C0-8FC3-8F4C-844D-486814715D76}">
      <dgm:prSet/>
      <dgm:spPr/>
      <dgm:t>
        <a:bodyPr/>
        <a:lstStyle/>
        <a:p>
          <a:pPr rtl="0"/>
          <a:r>
            <a:rPr lang="en-US" dirty="0" smtClean="0"/>
            <a:t>Topic 5	</a:t>
          </a:r>
          <a:endParaRPr lang="en-US" dirty="0"/>
        </a:p>
      </dgm:t>
    </dgm:pt>
    <dgm:pt modelId="{72CA7975-FCA8-F846-8DFD-64E28A02CD78}" type="parTrans" cxnId="{27774C1B-1F44-7149-BF98-3D1E85E87EDF}">
      <dgm:prSet/>
      <dgm:spPr/>
      <dgm:t>
        <a:bodyPr/>
        <a:lstStyle/>
        <a:p>
          <a:endParaRPr lang="en-US"/>
        </a:p>
      </dgm:t>
    </dgm:pt>
    <dgm:pt modelId="{A45A28FF-2981-CF4E-8220-2992697DA7A5}" type="sibTrans" cxnId="{27774C1B-1F44-7149-BF98-3D1E85E87EDF}">
      <dgm:prSet/>
      <dgm:spPr/>
      <dgm:t>
        <a:bodyPr/>
        <a:lstStyle/>
        <a:p>
          <a:endParaRPr lang="en-US"/>
        </a:p>
      </dgm:t>
    </dgm:pt>
    <dgm:pt modelId="{CE754119-0817-8943-BC9B-53CCD0280C80}">
      <dgm:prSet/>
      <dgm:spPr/>
      <dgm:t>
        <a:bodyPr/>
        <a:lstStyle/>
        <a:p>
          <a:pPr rtl="0"/>
          <a:r>
            <a:rPr lang="en-US" dirty="0" smtClean="0"/>
            <a:t>Topic 6</a:t>
          </a:r>
          <a:endParaRPr lang="en-US" dirty="0"/>
        </a:p>
      </dgm:t>
    </dgm:pt>
    <dgm:pt modelId="{876D9FE6-72E6-7948-95B8-FAD2F21C11C8}" type="parTrans" cxnId="{E0C1295A-41C5-2349-817D-3A4A55F4C1D5}">
      <dgm:prSet/>
      <dgm:spPr/>
      <dgm:t>
        <a:bodyPr/>
        <a:lstStyle/>
        <a:p>
          <a:endParaRPr lang="en-US"/>
        </a:p>
      </dgm:t>
    </dgm:pt>
    <dgm:pt modelId="{71A05A02-5239-F741-B813-3A8BCEC1AC7C}" type="sibTrans" cxnId="{E0C1295A-41C5-2349-817D-3A4A55F4C1D5}">
      <dgm:prSet/>
      <dgm:spPr/>
      <dgm:t>
        <a:bodyPr/>
        <a:lstStyle/>
        <a:p>
          <a:endParaRPr lang="en-US"/>
        </a:p>
      </dgm:t>
    </dgm:pt>
    <dgm:pt modelId="{5A1BBD4C-204E-C449-8EBE-2E486FC20F46}">
      <dgm:prSet/>
      <dgm:spPr/>
      <dgm:t>
        <a:bodyPr/>
        <a:lstStyle/>
        <a:p>
          <a:pPr rtl="0"/>
          <a:r>
            <a:rPr lang="en-US" dirty="0" smtClean="0"/>
            <a:t>Topic 7	</a:t>
          </a:r>
          <a:endParaRPr lang="en-US" dirty="0"/>
        </a:p>
      </dgm:t>
    </dgm:pt>
    <dgm:pt modelId="{D11D0312-9A8A-6149-8BBA-AB27596EF290}" type="parTrans" cxnId="{4E9C76B7-E2A9-0241-BE3C-9F22CD56FA44}">
      <dgm:prSet/>
      <dgm:spPr/>
      <dgm:t>
        <a:bodyPr/>
        <a:lstStyle/>
        <a:p>
          <a:endParaRPr lang="en-US"/>
        </a:p>
      </dgm:t>
    </dgm:pt>
    <dgm:pt modelId="{AB3F5D9B-7A35-4B45-9147-F1B77DD10764}" type="sibTrans" cxnId="{4E9C76B7-E2A9-0241-BE3C-9F22CD56FA44}">
      <dgm:prSet/>
      <dgm:spPr/>
      <dgm:t>
        <a:bodyPr/>
        <a:lstStyle/>
        <a:p>
          <a:endParaRPr lang="en-US"/>
        </a:p>
      </dgm:t>
    </dgm:pt>
    <dgm:pt modelId="{896C659D-71BA-AA4F-9FD4-AA78A14E1CF7}">
      <dgm:prSet/>
      <dgm:spPr/>
      <dgm:t>
        <a:bodyPr/>
        <a:lstStyle/>
        <a:p>
          <a:pPr rtl="0"/>
          <a:r>
            <a:rPr lang="en-US" dirty="0" smtClean="0"/>
            <a:t>Topic 8	</a:t>
          </a:r>
          <a:endParaRPr lang="en-US" dirty="0"/>
        </a:p>
      </dgm:t>
    </dgm:pt>
    <dgm:pt modelId="{A9BE9D8F-9FF2-544E-8907-CB20E9EBAA69}" type="parTrans" cxnId="{7AAFABDE-6F43-534D-B9EB-918195296B76}">
      <dgm:prSet/>
      <dgm:spPr/>
      <dgm:t>
        <a:bodyPr/>
        <a:lstStyle/>
        <a:p>
          <a:endParaRPr lang="en-US"/>
        </a:p>
      </dgm:t>
    </dgm:pt>
    <dgm:pt modelId="{48112A23-B83C-0440-8166-32D8CFAEC2D2}" type="sibTrans" cxnId="{7AAFABDE-6F43-534D-B9EB-918195296B76}">
      <dgm:prSet/>
      <dgm:spPr/>
      <dgm:t>
        <a:bodyPr/>
        <a:lstStyle/>
        <a:p>
          <a:endParaRPr lang="en-US"/>
        </a:p>
      </dgm:t>
    </dgm:pt>
    <dgm:pt modelId="{8637A432-DBAC-6E46-AF91-F9EE0AC596A1}">
      <dgm:prSet/>
      <dgm:spPr/>
      <dgm:t>
        <a:bodyPr/>
        <a:lstStyle/>
        <a:p>
          <a:pPr rtl="0"/>
          <a:r>
            <a:rPr lang="en-US" dirty="0" smtClean="0"/>
            <a:t>Topic 9	</a:t>
          </a:r>
          <a:endParaRPr lang="en-US" dirty="0"/>
        </a:p>
      </dgm:t>
    </dgm:pt>
    <dgm:pt modelId="{B12DED32-EB21-E547-80B6-AFD08F898DFF}" type="parTrans" cxnId="{D919FB1F-8081-1843-90F1-98B4AD05E83A}">
      <dgm:prSet/>
      <dgm:spPr/>
      <dgm:t>
        <a:bodyPr/>
        <a:lstStyle/>
        <a:p>
          <a:endParaRPr lang="en-US"/>
        </a:p>
      </dgm:t>
    </dgm:pt>
    <dgm:pt modelId="{8A2F264B-5B38-024A-92AE-EE6D7F3B0446}" type="sibTrans" cxnId="{D919FB1F-8081-1843-90F1-98B4AD05E83A}">
      <dgm:prSet/>
      <dgm:spPr/>
      <dgm:t>
        <a:bodyPr/>
        <a:lstStyle/>
        <a:p>
          <a:endParaRPr lang="en-US"/>
        </a:p>
      </dgm:t>
    </dgm:pt>
    <dgm:pt modelId="{49327622-6024-D746-928D-1C254F249BB8}">
      <dgm:prSet/>
      <dgm:spPr/>
      <dgm:t>
        <a:bodyPr/>
        <a:lstStyle/>
        <a:p>
          <a:pPr rtl="0"/>
          <a:r>
            <a:rPr lang="en-US" dirty="0" smtClean="0"/>
            <a:t>Topic 10	</a:t>
          </a:r>
          <a:endParaRPr lang="en-US" dirty="0"/>
        </a:p>
      </dgm:t>
    </dgm:pt>
    <dgm:pt modelId="{3596CE67-778F-9149-B4EE-EC2B5F827A34}" type="parTrans" cxnId="{2959FEF2-62F5-AB4D-989C-A4417C88B014}">
      <dgm:prSet/>
      <dgm:spPr/>
      <dgm:t>
        <a:bodyPr/>
        <a:lstStyle/>
        <a:p>
          <a:endParaRPr lang="en-US"/>
        </a:p>
      </dgm:t>
    </dgm:pt>
    <dgm:pt modelId="{633ADCB7-8FC8-984D-A5F4-520CFA36486E}" type="sibTrans" cxnId="{2959FEF2-62F5-AB4D-989C-A4417C88B014}">
      <dgm:prSet/>
      <dgm:spPr/>
      <dgm:t>
        <a:bodyPr/>
        <a:lstStyle/>
        <a:p>
          <a:endParaRPr lang="en-US"/>
        </a:p>
      </dgm:t>
    </dgm:pt>
    <dgm:pt modelId="{DB945FFC-020E-D44A-ACB1-3234B1FBA559}">
      <dgm:prSet/>
      <dgm:spPr/>
      <dgm:t>
        <a:bodyPr/>
        <a:lstStyle/>
        <a:p>
          <a:pPr rtl="0"/>
          <a:r>
            <a:rPr lang="en-US" dirty="0" smtClean="0"/>
            <a:t>Why Be Flexible?</a:t>
          </a:r>
          <a:endParaRPr lang="en-US" dirty="0"/>
        </a:p>
      </dgm:t>
    </dgm:pt>
    <dgm:pt modelId="{1916DF92-22C4-BC45-9F62-FFBF8B09928D}" type="parTrans" cxnId="{0D29D230-32DB-0D42-8F32-2435A8BFB4FC}">
      <dgm:prSet/>
      <dgm:spPr/>
      <dgm:t>
        <a:bodyPr/>
        <a:lstStyle/>
        <a:p>
          <a:endParaRPr lang="en-US"/>
        </a:p>
      </dgm:t>
    </dgm:pt>
    <dgm:pt modelId="{8FB2FD85-1C26-E74A-9879-CFC8A6976B82}" type="sibTrans" cxnId="{0D29D230-32DB-0D42-8F32-2435A8BFB4FC}">
      <dgm:prSet/>
      <dgm:spPr/>
      <dgm:t>
        <a:bodyPr/>
        <a:lstStyle/>
        <a:p>
          <a:endParaRPr lang="en-US"/>
        </a:p>
      </dgm:t>
    </dgm:pt>
    <dgm:pt modelId="{0B8073EF-7266-4342-8AB3-0C0C73D1BB03}">
      <dgm:prSet/>
      <dgm:spPr/>
      <dgm:t>
        <a:bodyPr/>
        <a:lstStyle/>
        <a:p>
          <a:pPr rtl="0"/>
          <a:r>
            <a:rPr lang="en-US" dirty="0" smtClean="0"/>
            <a:t>Your Goals: Getting What You Want</a:t>
          </a:r>
          <a:endParaRPr lang="en-US" dirty="0"/>
        </a:p>
      </dgm:t>
    </dgm:pt>
    <dgm:pt modelId="{95800D56-3668-C242-BDDE-E33E7986EF14}" type="parTrans" cxnId="{34597F85-67BE-D84F-A74B-05E83C6719B5}">
      <dgm:prSet/>
      <dgm:spPr/>
      <dgm:t>
        <a:bodyPr/>
        <a:lstStyle/>
        <a:p>
          <a:endParaRPr lang="en-US"/>
        </a:p>
      </dgm:t>
    </dgm:pt>
    <dgm:pt modelId="{241CD7CF-6779-4F45-9160-FEC8952A7D69}" type="sibTrans" cxnId="{34597F85-67BE-D84F-A74B-05E83C6719B5}">
      <dgm:prSet/>
      <dgm:spPr/>
      <dgm:t>
        <a:bodyPr/>
        <a:lstStyle/>
        <a:p>
          <a:endParaRPr lang="en-US"/>
        </a:p>
      </dgm:t>
    </dgm:pt>
    <dgm:pt modelId="{BF17DA32-4B54-FB4F-BACF-8A301E178B8D}">
      <dgm:prSet/>
      <dgm:spPr/>
      <dgm:t>
        <a:bodyPr/>
        <a:lstStyle/>
        <a:p>
          <a:pPr rtl="0"/>
          <a:r>
            <a:rPr lang="en-US" dirty="0" smtClean="0"/>
            <a:t>Scripts for How to Be Flexible</a:t>
          </a:r>
          <a:endParaRPr lang="en-US" dirty="0"/>
        </a:p>
      </dgm:t>
    </dgm:pt>
    <dgm:pt modelId="{402632B1-F895-B74C-BA43-0A64DC64E634}" type="parTrans" cxnId="{518C9BBA-BB49-E148-9C68-FDEE823BBCDC}">
      <dgm:prSet/>
      <dgm:spPr/>
      <dgm:t>
        <a:bodyPr/>
        <a:lstStyle/>
        <a:p>
          <a:endParaRPr lang="en-US"/>
        </a:p>
      </dgm:t>
    </dgm:pt>
    <dgm:pt modelId="{4F77B0E2-A633-B741-8CDB-CD91EA275EE5}" type="sibTrans" cxnId="{518C9BBA-BB49-E148-9C68-FDEE823BBCDC}">
      <dgm:prSet/>
      <dgm:spPr/>
      <dgm:t>
        <a:bodyPr/>
        <a:lstStyle/>
        <a:p>
          <a:endParaRPr lang="en-US"/>
        </a:p>
      </dgm:t>
    </dgm:pt>
    <dgm:pt modelId="{DF1CD7B7-44AF-F24D-AB9B-E02E78334B85}">
      <dgm:prSet/>
      <dgm:spPr/>
      <dgm:t>
        <a:bodyPr/>
        <a:lstStyle/>
        <a:p>
          <a:pPr rtl="0"/>
          <a:r>
            <a:rPr lang="en-US" dirty="0" smtClean="0"/>
            <a:t>Journey to Target Island</a:t>
          </a:r>
          <a:endParaRPr lang="en-US" dirty="0"/>
        </a:p>
      </dgm:t>
    </dgm:pt>
    <dgm:pt modelId="{375FCF78-48D3-3F40-ACE8-BA567FED078A}" type="parTrans" cxnId="{60D38948-2AA6-594B-87F5-C3292E44503D}">
      <dgm:prSet/>
      <dgm:spPr/>
      <dgm:t>
        <a:bodyPr/>
        <a:lstStyle/>
        <a:p>
          <a:endParaRPr lang="en-US"/>
        </a:p>
      </dgm:t>
    </dgm:pt>
    <dgm:pt modelId="{F28DFC0F-8500-7949-A972-6FF8B2C82ED0}" type="sibTrans" cxnId="{60D38948-2AA6-594B-87F5-C3292E44503D}">
      <dgm:prSet/>
      <dgm:spPr/>
      <dgm:t>
        <a:bodyPr/>
        <a:lstStyle/>
        <a:p>
          <a:endParaRPr lang="en-US"/>
        </a:p>
      </dgm:t>
    </dgm:pt>
    <dgm:pt modelId="{9F7BBCEA-7ABC-234D-82B5-AF3F6CE15A17}">
      <dgm:prSet/>
      <dgm:spPr/>
      <dgm:t>
        <a:bodyPr/>
        <a:lstStyle/>
        <a:p>
          <a:pPr rtl="0"/>
          <a:r>
            <a:rPr lang="en-US" dirty="0" smtClean="0"/>
            <a:t>Being Flexible Makes You a Good Friend</a:t>
          </a:r>
          <a:endParaRPr lang="en-US" dirty="0"/>
        </a:p>
      </dgm:t>
    </dgm:pt>
    <dgm:pt modelId="{E1226541-EDA0-8943-99C0-A5009DC51DDB}" type="parTrans" cxnId="{82C7FF3D-1591-D14C-8003-7CF00D746DA4}">
      <dgm:prSet/>
      <dgm:spPr/>
      <dgm:t>
        <a:bodyPr/>
        <a:lstStyle/>
        <a:p>
          <a:endParaRPr lang="en-US"/>
        </a:p>
      </dgm:t>
    </dgm:pt>
    <dgm:pt modelId="{8C3A106D-4633-4C4C-B04E-665D38363ACA}" type="sibTrans" cxnId="{82C7FF3D-1591-D14C-8003-7CF00D746DA4}">
      <dgm:prSet/>
      <dgm:spPr/>
      <dgm:t>
        <a:bodyPr/>
        <a:lstStyle/>
        <a:p>
          <a:endParaRPr lang="en-US"/>
        </a:p>
      </dgm:t>
    </dgm:pt>
    <dgm:pt modelId="{F2D8C910-5783-144D-8D5F-DC8AF1250D8A}">
      <dgm:prSet/>
      <dgm:spPr/>
      <dgm:t>
        <a:bodyPr/>
        <a:lstStyle/>
        <a:p>
          <a:pPr rtl="0"/>
          <a:r>
            <a:rPr lang="en-US" dirty="0" smtClean="0"/>
            <a:t>Flexible Futures</a:t>
          </a:r>
          <a:endParaRPr lang="en-US" dirty="0"/>
        </a:p>
      </dgm:t>
    </dgm:pt>
    <dgm:pt modelId="{0852E64F-3BA8-5945-BE49-C3D6385D4BC1}" type="parTrans" cxnId="{A4908019-6D26-2945-A346-1CA15870677C}">
      <dgm:prSet/>
      <dgm:spPr/>
      <dgm:t>
        <a:bodyPr/>
        <a:lstStyle/>
        <a:p>
          <a:endParaRPr lang="en-US"/>
        </a:p>
      </dgm:t>
    </dgm:pt>
    <dgm:pt modelId="{E6D9EC29-00E9-8E44-A240-BB8725BEFB95}" type="sibTrans" cxnId="{A4908019-6D26-2945-A346-1CA15870677C}">
      <dgm:prSet/>
      <dgm:spPr/>
      <dgm:t>
        <a:bodyPr/>
        <a:lstStyle/>
        <a:p>
          <a:endParaRPr lang="en-US"/>
        </a:p>
      </dgm:t>
    </dgm:pt>
    <dgm:pt modelId="{9BCB4D19-FC05-A147-A08B-4917BC675B12}" type="pres">
      <dgm:prSet presAssocID="{7F9AB284-D753-5946-B87D-981BE043DB6E}" presName="Name0" presStyleCnt="0">
        <dgm:presLayoutVars>
          <dgm:dir/>
          <dgm:animLvl val="lvl"/>
          <dgm:resizeHandles val="exact"/>
        </dgm:presLayoutVars>
      </dgm:prSet>
      <dgm:spPr/>
      <dgm:t>
        <a:bodyPr/>
        <a:lstStyle/>
        <a:p>
          <a:endParaRPr lang="en-US"/>
        </a:p>
      </dgm:t>
    </dgm:pt>
    <dgm:pt modelId="{68B630BC-A46A-D94A-A125-FA95D1B0CBFE}" type="pres">
      <dgm:prSet presAssocID="{896CF8C0-8FC3-8F4C-844D-486814715D76}" presName="linNode" presStyleCnt="0"/>
      <dgm:spPr/>
    </dgm:pt>
    <dgm:pt modelId="{E31C2CE5-1194-FC4C-AB0F-4E2CDBE01AE7}" type="pres">
      <dgm:prSet presAssocID="{896CF8C0-8FC3-8F4C-844D-486814715D76}" presName="parentText" presStyleLbl="node1" presStyleIdx="0" presStyleCnt="6">
        <dgm:presLayoutVars>
          <dgm:chMax val="1"/>
          <dgm:bulletEnabled val="1"/>
        </dgm:presLayoutVars>
      </dgm:prSet>
      <dgm:spPr/>
      <dgm:t>
        <a:bodyPr/>
        <a:lstStyle/>
        <a:p>
          <a:endParaRPr lang="en-US"/>
        </a:p>
      </dgm:t>
    </dgm:pt>
    <dgm:pt modelId="{7A5A9552-F519-E84A-921B-47D7830C7119}" type="pres">
      <dgm:prSet presAssocID="{896CF8C0-8FC3-8F4C-844D-486814715D76}" presName="descendantText" presStyleLbl="alignAccFollowNode1" presStyleIdx="0" presStyleCnt="6">
        <dgm:presLayoutVars>
          <dgm:bulletEnabled val="1"/>
        </dgm:presLayoutVars>
      </dgm:prSet>
      <dgm:spPr/>
      <dgm:t>
        <a:bodyPr/>
        <a:lstStyle/>
        <a:p>
          <a:endParaRPr lang="en-US"/>
        </a:p>
      </dgm:t>
    </dgm:pt>
    <dgm:pt modelId="{9503796B-11F3-3D4C-AB26-2C5E34251B82}" type="pres">
      <dgm:prSet presAssocID="{A45A28FF-2981-CF4E-8220-2992697DA7A5}" presName="sp" presStyleCnt="0"/>
      <dgm:spPr/>
    </dgm:pt>
    <dgm:pt modelId="{5F040D0C-1359-C34D-AF2D-49DA2692F034}" type="pres">
      <dgm:prSet presAssocID="{CE754119-0817-8943-BC9B-53CCD0280C80}" presName="linNode" presStyleCnt="0"/>
      <dgm:spPr/>
    </dgm:pt>
    <dgm:pt modelId="{8802A367-A94D-684B-A95C-912440B9AE77}" type="pres">
      <dgm:prSet presAssocID="{CE754119-0817-8943-BC9B-53CCD0280C80}" presName="parentText" presStyleLbl="node1" presStyleIdx="1" presStyleCnt="6">
        <dgm:presLayoutVars>
          <dgm:chMax val="1"/>
          <dgm:bulletEnabled val="1"/>
        </dgm:presLayoutVars>
      </dgm:prSet>
      <dgm:spPr/>
      <dgm:t>
        <a:bodyPr/>
        <a:lstStyle/>
        <a:p>
          <a:endParaRPr lang="en-US"/>
        </a:p>
      </dgm:t>
    </dgm:pt>
    <dgm:pt modelId="{D10DD9B9-9FBE-E741-9E9D-CEE375696EB5}" type="pres">
      <dgm:prSet presAssocID="{CE754119-0817-8943-BC9B-53CCD0280C80}" presName="descendantText" presStyleLbl="alignAccFollowNode1" presStyleIdx="1" presStyleCnt="6">
        <dgm:presLayoutVars>
          <dgm:bulletEnabled val="1"/>
        </dgm:presLayoutVars>
      </dgm:prSet>
      <dgm:spPr/>
      <dgm:t>
        <a:bodyPr/>
        <a:lstStyle/>
        <a:p>
          <a:endParaRPr lang="en-US"/>
        </a:p>
      </dgm:t>
    </dgm:pt>
    <dgm:pt modelId="{094AC332-CB35-D34E-B121-68B342E2407D}" type="pres">
      <dgm:prSet presAssocID="{71A05A02-5239-F741-B813-3A8BCEC1AC7C}" presName="sp" presStyleCnt="0"/>
      <dgm:spPr/>
    </dgm:pt>
    <dgm:pt modelId="{42D3E8AC-8255-7F45-8E9E-D4D8E08F4952}" type="pres">
      <dgm:prSet presAssocID="{5A1BBD4C-204E-C449-8EBE-2E486FC20F46}" presName="linNode" presStyleCnt="0"/>
      <dgm:spPr/>
    </dgm:pt>
    <dgm:pt modelId="{6D67AE82-8A54-8741-80A3-8C3976F7BB8F}" type="pres">
      <dgm:prSet presAssocID="{5A1BBD4C-204E-C449-8EBE-2E486FC20F46}" presName="parentText" presStyleLbl="node1" presStyleIdx="2" presStyleCnt="6">
        <dgm:presLayoutVars>
          <dgm:chMax val="1"/>
          <dgm:bulletEnabled val="1"/>
        </dgm:presLayoutVars>
      </dgm:prSet>
      <dgm:spPr/>
      <dgm:t>
        <a:bodyPr/>
        <a:lstStyle/>
        <a:p>
          <a:endParaRPr lang="en-US"/>
        </a:p>
      </dgm:t>
    </dgm:pt>
    <dgm:pt modelId="{C59DF9A1-0FE6-C945-AF12-A6D54D9CC46F}" type="pres">
      <dgm:prSet presAssocID="{5A1BBD4C-204E-C449-8EBE-2E486FC20F46}" presName="descendantText" presStyleLbl="alignAccFollowNode1" presStyleIdx="2" presStyleCnt="6">
        <dgm:presLayoutVars>
          <dgm:bulletEnabled val="1"/>
        </dgm:presLayoutVars>
      </dgm:prSet>
      <dgm:spPr/>
      <dgm:t>
        <a:bodyPr/>
        <a:lstStyle/>
        <a:p>
          <a:endParaRPr lang="en-US"/>
        </a:p>
      </dgm:t>
    </dgm:pt>
    <dgm:pt modelId="{9189A72E-A1CC-4E4C-83A1-46E93FB1C0FA}" type="pres">
      <dgm:prSet presAssocID="{AB3F5D9B-7A35-4B45-9147-F1B77DD10764}" presName="sp" presStyleCnt="0"/>
      <dgm:spPr/>
    </dgm:pt>
    <dgm:pt modelId="{7B38CBBB-517D-AC4D-B115-2729D95204FE}" type="pres">
      <dgm:prSet presAssocID="{896C659D-71BA-AA4F-9FD4-AA78A14E1CF7}" presName="linNode" presStyleCnt="0"/>
      <dgm:spPr/>
    </dgm:pt>
    <dgm:pt modelId="{8DB55BF1-6178-C94B-8B4C-424D28D9F41C}" type="pres">
      <dgm:prSet presAssocID="{896C659D-71BA-AA4F-9FD4-AA78A14E1CF7}" presName="parentText" presStyleLbl="node1" presStyleIdx="3" presStyleCnt="6">
        <dgm:presLayoutVars>
          <dgm:chMax val="1"/>
          <dgm:bulletEnabled val="1"/>
        </dgm:presLayoutVars>
      </dgm:prSet>
      <dgm:spPr/>
      <dgm:t>
        <a:bodyPr/>
        <a:lstStyle/>
        <a:p>
          <a:endParaRPr lang="en-US"/>
        </a:p>
      </dgm:t>
    </dgm:pt>
    <dgm:pt modelId="{9DC56826-56C9-8A4C-9B18-88EBB9E9435A}" type="pres">
      <dgm:prSet presAssocID="{896C659D-71BA-AA4F-9FD4-AA78A14E1CF7}" presName="descendantText" presStyleLbl="alignAccFollowNode1" presStyleIdx="3" presStyleCnt="6">
        <dgm:presLayoutVars>
          <dgm:bulletEnabled val="1"/>
        </dgm:presLayoutVars>
      </dgm:prSet>
      <dgm:spPr/>
      <dgm:t>
        <a:bodyPr/>
        <a:lstStyle/>
        <a:p>
          <a:endParaRPr lang="en-US"/>
        </a:p>
      </dgm:t>
    </dgm:pt>
    <dgm:pt modelId="{6CE46E56-1351-D34B-82A8-8271495C1D45}" type="pres">
      <dgm:prSet presAssocID="{48112A23-B83C-0440-8166-32D8CFAEC2D2}" presName="sp" presStyleCnt="0"/>
      <dgm:spPr/>
    </dgm:pt>
    <dgm:pt modelId="{39287D32-F990-4147-A72C-2635FD23C680}" type="pres">
      <dgm:prSet presAssocID="{8637A432-DBAC-6E46-AF91-F9EE0AC596A1}" presName="linNode" presStyleCnt="0"/>
      <dgm:spPr/>
    </dgm:pt>
    <dgm:pt modelId="{25BD8CC7-A66E-624E-9308-22203AC4D831}" type="pres">
      <dgm:prSet presAssocID="{8637A432-DBAC-6E46-AF91-F9EE0AC596A1}" presName="parentText" presStyleLbl="node1" presStyleIdx="4" presStyleCnt="6">
        <dgm:presLayoutVars>
          <dgm:chMax val="1"/>
          <dgm:bulletEnabled val="1"/>
        </dgm:presLayoutVars>
      </dgm:prSet>
      <dgm:spPr/>
      <dgm:t>
        <a:bodyPr/>
        <a:lstStyle/>
        <a:p>
          <a:endParaRPr lang="en-US"/>
        </a:p>
      </dgm:t>
    </dgm:pt>
    <dgm:pt modelId="{1F0BDD90-203A-B04B-B622-798D90E9843C}" type="pres">
      <dgm:prSet presAssocID="{8637A432-DBAC-6E46-AF91-F9EE0AC596A1}" presName="descendantText" presStyleLbl="alignAccFollowNode1" presStyleIdx="4" presStyleCnt="6">
        <dgm:presLayoutVars>
          <dgm:bulletEnabled val="1"/>
        </dgm:presLayoutVars>
      </dgm:prSet>
      <dgm:spPr/>
      <dgm:t>
        <a:bodyPr/>
        <a:lstStyle/>
        <a:p>
          <a:endParaRPr lang="en-US"/>
        </a:p>
      </dgm:t>
    </dgm:pt>
    <dgm:pt modelId="{1CAB687C-A2AE-384A-877B-919338DE91FC}" type="pres">
      <dgm:prSet presAssocID="{8A2F264B-5B38-024A-92AE-EE6D7F3B0446}" presName="sp" presStyleCnt="0"/>
      <dgm:spPr/>
    </dgm:pt>
    <dgm:pt modelId="{B95AD083-2424-A740-940F-41A52D0C302F}" type="pres">
      <dgm:prSet presAssocID="{49327622-6024-D746-928D-1C254F249BB8}" presName="linNode" presStyleCnt="0"/>
      <dgm:spPr/>
    </dgm:pt>
    <dgm:pt modelId="{4E679AC7-835B-E24C-AEE9-EC5E7019EA79}" type="pres">
      <dgm:prSet presAssocID="{49327622-6024-D746-928D-1C254F249BB8}" presName="parentText" presStyleLbl="node1" presStyleIdx="5" presStyleCnt="6">
        <dgm:presLayoutVars>
          <dgm:chMax val="1"/>
          <dgm:bulletEnabled val="1"/>
        </dgm:presLayoutVars>
      </dgm:prSet>
      <dgm:spPr/>
      <dgm:t>
        <a:bodyPr/>
        <a:lstStyle/>
        <a:p>
          <a:endParaRPr lang="en-US"/>
        </a:p>
      </dgm:t>
    </dgm:pt>
    <dgm:pt modelId="{F3801A6B-F18D-6841-815B-2AAD7BEB661A}" type="pres">
      <dgm:prSet presAssocID="{49327622-6024-D746-928D-1C254F249BB8}" presName="descendantText" presStyleLbl="alignAccFollowNode1" presStyleIdx="5" presStyleCnt="6">
        <dgm:presLayoutVars>
          <dgm:bulletEnabled val="1"/>
        </dgm:presLayoutVars>
      </dgm:prSet>
      <dgm:spPr/>
      <dgm:t>
        <a:bodyPr/>
        <a:lstStyle/>
        <a:p>
          <a:endParaRPr lang="en-US"/>
        </a:p>
      </dgm:t>
    </dgm:pt>
  </dgm:ptLst>
  <dgm:cxnLst>
    <dgm:cxn modelId="{34597F85-67BE-D84F-A74B-05E83C6719B5}" srcId="{CE754119-0817-8943-BC9B-53CCD0280C80}" destId="{0B8073EF-7266-4342-8AB3-0C0C73D1BB03}" srcOrd="0" destOrd="0" parTransId="{95800D56-3668-C242-BDDE-E33E7986EF14}" sibTransId="{241CD7CF-6779-4F45-9160-FEC8952A7D69}"/>
    <dgm:cxn modelId="{D934B927-E588-4367-806B-E5E8DE4E67AD}" type="presOf" srcId="{896CF8C0-8FC3-8F4C-844D-486814715D76}" destId="{E31C2CE5-1194-FC4C-AB0F-4E2CDBE01AE7}" srcOrd="0" destOrd="0" presId="urn:microsoft.com/office/officeart/2005/8/layout/vList5"/>
    <dgm:cxn modelId="{FF1895B2-8890-423F-9FE9-A86FBD9DA1B8}" type="presOf" srcId="{DF1CD7B7-44AF-F24D-AB9B-E02E78334B85}" destId="{9DC56826-56C9-8A4C-9B18-88EBB9E9435A}" srcOrd="0" destOrd="0" presId="urn:microsoft.com/office/officeart/2005/8/layout/vList5"/>
    <dgm:cxn modelId="{0BCCF098-0939-47D4-8641-8905B64FDC34}" type="presOf" srcId="{DB945FFC-020E-D44A-ACB1-3234B1FBA559}" destId="{7A5A9552-F519-E84A-921B-47D7830C7119}" srcOrd="0" destOrd="0" presId="urn:microsoft.com/office/officeart/2005/8/layout/vList5"/>
    <dgm:cxn modelId="{68D8F7F3-3473-4D3F-9184-807AE85E0198}" type="presOf" srcId="{5A1BBD4C-204E-C449-8EBE-2E486FC20F46}" destId="{6D67AE82-8A54-8741-80A3-8C3976F7BB8F}" srcOrd="0" destOrd="0" presId="urn:microsoft.com/office/officeart/2005/8/layout/vList5"/>
    <dgm:cxn modelId="{0D29D230-32DB-0D42-8F32-2435A8BFB4FC}" srcId="{896CF8C0-8FC3-8F4C-844D-486814715D76}" destId="{DB945FFC-020E-D44A-ACB1-3234B1FBA559}" srcOrd="0" destOrd="0" parTransId="{1916DF92-22C4-BC45-9F62-FFBF8B09928D}" sibTransId="{8FB2FD85-1C26-E74A-9879-CFC8A6976B82}"/>
    <dgm:cxn modelId="{E0C1295A-41C5-2349-817D-3A4A55F4C1D5}" srcId="{7F9AB284-D753-5946-B87D-981BE043DB6E}" destId="{CE754119-0817-8943-BC9B-53CCD0280C80}" srcOrd="1" destOrd="0" parTransId="{876D9FE6-72E6-7948-95B8-FAD2F21C11C8}" sibTransId="{71A05A02-5239-F741-B813-3A8BCEC1AC7C}"/>
    <dgm:cxn modelId="{27774C1B-1F44-7149-BF98-3D1E85E87EDF}" srcId="{7F9AB284-D753-5946-B87D-981BE043DB6E}" destId="{896CF8C0-8FC3-8F4C-844D-486814715D76}" srcOrd="0" destOrd="0" parTransId="{72CA7975-FCA8-F846-8DFD-64E28A02CD78}" sibTransId="{A45A28FF-2981-CF4E-8220-2992697DA7A5}"/>
    <dgm:cxn modelId="{BDA3FFB8-174A-479B-85CB-41BBC74B9677}" type="presOf" srcId="{CE754119-0817-8943-BC9B-53CCD0280C80}" destId="{8802A367-A94D-684B-A95C-912440B9AE77}" srcOrd="0" destOrd="0" presId="urn:microsoft.com/office/officeart/2005/8/layout/vList5"/>
    <dgm:cxn modelId="{60D38948-2AA6-594B-87F5-C3292E44503D}" srcId="{896C659D-71BA-AA4F-9FD4-AA78A14E1CF7}" destId="{DF1CD7B7-44AF-F24D-AB9B-E02E78334B85}" srcOrd="0" destOrd="0" parTransId="{375FCF78-48D3-3F40-ACE8-BA567FED078A}" sibTransId="{F28DFC0F-8500-7949-A972-6FF8B2C82ED0}"/>
    <dgm:cxn modelId="{4E9C76B7-E2A9-0241-BE3C-9F22CD56FA44}" srcId="{7F9AB284-D753-5946-B87D-981BE043DB6E}" destId="{5A1BBD4C-204E-C449-8EBE-2E486FC20F46}" srcOrd="2" destOrd="0" parTransId="{D11D0312-9A8A-6149-8BBA-AB27596EF290}" sibTransId="{AB3F5D9B-7A35-4B45-9147-F1B77DD10764}"/>
    <dgm:cxn modelId="{A66CCF42-A841-47E1-9071-8396EBF320F4}" type="presOf" srcId="{7F9AB284-D753-5946-B87D-981BE043DB6E}" destId="{9BCB4D19-FC05-A147-A08B-4917BC675B12}" srcOrd="0" destOrd="0" presId="urn:microsoft.com/office/officeart/2005/8/layout/vList5"/>
    <dgm:cxn modelId="{2959FEF2-62F5-AB4D-989C-A4417C88B014}" srcId="{7F9AB284-D753-5946-B87D-981BE043DB6E}" destId="{49327622-6024-D746-928D-1C254F249BB8}" srcOrd="5" destOrd="0" parTransId="{3596CE67-778F-9149-B4EE-EC2B5F827A34}" sibTransId="{633ADCB7-8FC8-984D-A5F4-520CFA36486E}"/>
    <dgm:cxn modelId="{E49FF245-91AF-4FBE-B621-67128DEE6A17}" type="presOf" srcId="{BF17DA32-4B54-FB4F-BACF-8A301E178B8D}" destId="{C59DF9A1-0FE6-C945-AF12-A6D54D9CC46F}" srcOrd="0" destOrd="0" presId="urn:microsoft.com/office/officeart/2005/8/layout/vList5"/>
    <dgm:cxn modelId="{44B05F00-CA99-4C55-872C-2E03F571D51E}" type="presOf" srcId="{8637A432-DBAC-6E46-AF91-F9EE0AC596A1}" destId="{25BD8CC7-A66E-624E-9308-22203AC4D831}" srcOrd="0" destOrd="0" presId="urn:microsoft.com/office/officeart/2005/8/layout/vList5"/>
    <dgm:cxn modelId="{518C9BBA-BB49-E148-9C68-FDEE823BBCDC}" srcId="{5A1BBD4C-204E-C449-8EBE-2E486FC20F46}" destId="{BF17DA32-4B54-FB4F-BACF-8A301E178B8D}" srcOrd="0" destOrd="0" parTransId="{402632B1-F895-B74C-BA43-0A64DC64E634}" sibTransId="{4F77B0E2-A633-B741-8CDB-CD91EA275EE5}"/>
    <dgm:cxn modelId="{19100023-29DD-4D4C-8470-FCD6675FCAA6}" type="presOf" srcId="{9F7BBCEA-7ABC-234D-82B5-AF3F6CE15A17}" destId="{1F0BDD90-203A-B04B-B622-798D90E9843C}" srcOrd="0" destOrd="0" presId="urn:microsoft.com/office/officeart/2005/8/layout/vList5"/>
    <dgm:cxn modelId="{830276DC-E0D4-4AB8-A76A-EFCC37A20627}" type="presOf" srcId="{896C659D-71BA-AA4F-9FD4-AA78A14E1CF7}" destId="{8DB55BF1-6178-C94B-8B4C-424D28D9F41C}" srcOrd="0" destOrd="0" presId="urn:microsoft.com/office/officeart/2005/8/layout/vList5"/>
    <dgm:cxn modelId="{70818E7C-F924-40D0-B63D-EA1CCCF9589D}" type="presOf" srcId="{49327622-6024-D746-928D-1C254F249BB8}" destId="{4E679AC7-835B-E24C-AEE9-EC5E7019EA79}" srcOrd="0" destOrd="0" presId="urn:microsoft.com/office/officeart/2005/8/layout/vList5"/>
    <dgm:cxn modelId="{7AAFABDE-6F43-534D-B9EB-918195296B76}" srcId="{7F9AB284-D753-5946-B87D-981BE043DB6E}" destId="{896C659D-71BA-AA4F-9FD4-AA78A14E1CF7}" srcOrd="3" destOrd="0" parTransId="{A9BE9D8F-9FF2-544E-8907-CB20E9EBAA69}" sibTransId="{48112A23-B83C-0440-8166-32D8CFAEC2D2}"/>
    <dgm:cxn modelId="{D919FB1F-8081-1843-90F1-98B4AD05E83A}" srcId="{7F9AB284-D753-5946-B87D-981BE043DB6E}" destId="{8637A432-DBAC-6E46-AF91-F9EE0AC596A1}" srcOrd="4" destOrd="0" parTransId="{B12DED32-EB21-E547-80B6-AFD08F898DFF}" sibTransId="{8A2F264B-5B38-024A-92AE-EE6D7F3B0446}"/>
    <dgm:cxn modelId="{00586734-AC90-4F60-A8B4-5A11990AF421}" type="presOf" srcId="{0B8073EF-7266-4342-8AB3-0C0C73D1BB03}" destId="{D10DD9B9-9FBE-E741-9E9D-CEE375696EB5}" srcOrd="0" destOrd="0" presId="urn:microsoft.com/office/officeart/2005/8/layout/vList5"/>
    <dgm:cxn modelId="{65CDF3F9-832D-4EEB-A261-7C0DB7A42A1D}" type="presOf" srcId="{F2D8C910-5783-144D-8D5F-DC8AF1250D8A}" destId="{F3801A6B-F18D-6841-815B-2AAD7BEB661A}" srcOrd="0" destOrd="0" presId="urn:microsoft.com/office/officeart/2005/8/layout/vList5"/>
    <dgm:cxn modelId="{82C7FF3D-1591-D14C-8003-7CF00D746DA4}" srcId="{8637A432-DBAC-6E46-AF91-F9EE0AC596A1}" destId="{9F7BBCEA-7ABC-234D-82B5-AF3F6CE15A17}" srcOrd="0" destOrd="0" parTransId="{E1226541-EDA0-8943-99C0-A5009DC51DDB}" sibTransId="{8C3A106D-4633-4C4C-B04E-665D38363ACA}"/>
    <dgm:cxn modelId="{A4908019-6D26-2945-A346-1CA15870677C}" srcId="{49327622-6024-D746-928D-1C254F249BB8}" destId="{F2D8C910-5783-144D-8D5F-DC8AF1250D8A}" srcOrd="0" destOrd="0" parTransId="{0852E64F-3BA8-5945-BE49-C3D6385D4BC1}" sibTransId="{E6D9EC29-00E9-8E44-A240-BB8725BEFB95}"/>
    <dgm:cxn modelId="{F1DB2E09-2D6C-4745-AE0F-D4874379D6F0}" type="presParOf" srcId="{9BCB4D19-FC05-A147-A08B-4917BC675B12}" destId="{68B630BC-A46A-D94A-A125-FA95D1B0CBFE}" srcOrd="0" destOrd="0" presId="urn:microsoft.com/office/officeart/2005/8/layout/vList5"/>
    <dgm:cxn modelId="{D4A615AE-9DF2-4D91-BE98-D18BB3EB8053}" type="presParOf" srcId="{68B630BC-A46A-D94A-A125-FA95D1B0CBFE}" destId="{E31C2CE5-1194-FC4C-AB0F-4E2CDBE01AE7}" srcOrd="0" destOrd="0" presId="urn:microsoft.com/office/officeart/2005/8/layout/vList5"/>
    <dgm:cxn modelId="{F9C36D46-CB61-4BAC-982E-CF24FEFBF344}" type="presParOf" srcId="{68B630BC-A46A-D94A-A125-FA95D1B0CBFE}" destId="{7A5A9552-F519-E84A-921B-47D7830C7119}" srcOrd="1" destOrd="0" presId="urn:microsoft.com/office/officeart/2005/8/layout/vList5"/>
    <dgm:cxn modelId="{7451C48C-C22D-4948-B28B-7808575D1250}" type="presParOf" srcId="{9BCB4D19-FC05-A147-A08B-4917BC675B12}" destId="{9503796B-11F3-3D4C-AB26-2C5E34251B82}" srcOrd="1" destOrd="0" presId="urn:microsoft.com/office/officeart/2005/8/layout/vList5"/>
    <dgm:cxn modelId="{C7C7C8EC-0DA7-42A9-8F11-E76C92E80216}" type="presParOf" srcId="{9BCB4D19-FC05-A147-A08B-4917BC675B12}" destId="{5F040D0C-1359-C34D-AF2D-49DA2692F034}" srcOrd="2" destOrd="0" presId="urn:microsoft.com/office/officeart/2005/8/layout/vList5"/>
    <dgm:cxn modelId="{8E74C4A8-BE33-4A74-9686-BB54C44078D6}" type="presParOf" srcId="{5F040D0C-1359-C34D-AF2D-49DA2692F034}" destId="{8802A367-A94D-684B-A95C-912440B9AE77}" srcOrd="0" destOrd="0" presId="urn:microsoft.com/office/officeart/2005/8/layout/vList5"/>
    <dgm:cxn modelId="{D824428D-BA71-4BBC-9DED-C745990055FB}" type="presParOf" srcId="{5F040D0C-1359-C34D-AF2D-49DA2692F034}" destId="{D10DD9B9-9FBE-E741-9E9D-CEE375696EB5}" srcOrd="1" destOrd="0" presId="urn:microsoft.com/office/officeart/2005/8/layout/vList5"/>
    <dgm:cxn modelId="{03EF9BE8-5E8F-4B1A-ABB0-80295C264FEF}" type="presParOf" srcId="{9BCB4D19-FC05-A147-A08B-4917BC675B12}" destId="{094AC332-CB35-D34E-B121-68B342E2407D}" srcOrd="3" destOrd="0" presId="urn:microsoft.com/office/officeart/2005/8/layout/vList5"/>
    <dgm:cxn modelId="{11A8CDE4-235C-4572-AA81-91A743732014}" type="presParOf" srcId="{9BCB4D19-FC05-A147-A08B-4917BC675B12}" destId="{42D3E8AC-8255-7F45-8E9E-D4D8E08F4952}" srcOrd="4" destOrd="0" presId="urn:microsoft.com/office/officeart/2005/8/layout/vList5"/>
    <dgm:cxn modelId="{9D15B556-EBF2-4303-BDE1-AFFDC042F061}" type="presParOf" srcId="{42D3E8AC-8255-7F45-8E9E-D4D8E08F4952}" destId="{6D67AE82-8A54-8741-80A3-8C3976F7BB8F}" srcOrd="0" destOrd="0" presId="urn:microsoft.com/office/officeart/2005/8/layout/vList5"/>
    <dgm:cxn modelId="{2079DC60-0508-4E1F-B42B-950D5737B353}" type="presParOf" srcId="{42D3E8AC-8255-7F45-8E9E-D4D8E08F4952}" destId="{C59DF9A1-0FE6-C945-AF12-A6D54D9CC46F}" srcOrd="1" destOrd="0" presId="urn:microsoft.com/office/officeart/2005/8/layout/vList5"/>
    <dgm:cxn modelId="{FEFD3AE2-6F81-4C8D-9398-22F1DCB77DFF}" type="presParOf" srcId="{9BCB4D19-FC05-A147-A08B-4917BC675B12}" destId="{9189A72E-A1CC-4E4C-83A1-46E93FB1C0FA}" srcOrd="5" destOrd="0" presId="urn:microsoft.com/office/officeart/2005/8/layout/vList5"/>
    <dgm:cxn modelId="{BEBDAD45-0E98-428C-BEC0-6B264F002D49}" type="presParOf" srcId="{9BCB4D19-FC05-A147-A08B-4917BC675B12}" destId="{7B38CBBB-517D-AC4D-B115-2729D95204FE}" srcOrd="6" destOrd="0" presId="urn:microsoft.com/office/officeart/2005/8/layout/vList5"/>
    <dgm:cxn modelId="{81DA448D-6CE4-48B9-BC94-A20E0E6F6F21}" type="presParOf" srcId="{7B38CBBB-517D-AC4D-B115-2729D95204FE}" destId="{8DB55BF1-6178-C94B-8B4C-424D28D9F41C}" srcOrd="0" destOrd="0" presId="urn:microsoft.com/office/officeart/2005/8/layout/vList5"/>
    <dgm:cxn modelId="{D1752A0D-2EB1-4594-987B-EBCA92A320EA}" type="presParOf" srcId="{7B38CBBB-517D-AC4D-B115-2729D95204FE}" destId="{9DC56826-56C9-8A4C-9B18-88EBB9E9435A}" srcOrd="1" destOrd="0" presId="urn:microsoft.com/office/officeart/2005/8/layout/vList5"/>
    <dgm:cxn modelId="{860FA851-79FB-46CC-A182-C3A3C6508E1C}" type="presParOf" srcId="{9BCB4D19-FC05-A147-A08B-4917BC675B12}" destId="{6CE46E56-1351-D34B-82A8-8271495C1D45}" srcOrd="7" destOrd="0" presId="urn:microsoft.com/office/officeart/2005/8/layout/vList5"/>
    <dgm:cxn modelId="{5A44E5A1-17C2-49B1-8E96-4104A5AC8807}" type="presParOf" srcId="{9BCB4D19-FC05-A147-A08B-4917BC675B12}" destId="{39287D32-F990-4147-A72C-2635FD23C680}" srcOrd="8" destOrd="0" presId="urn:microsoft.com/office/officeart/2005/8/layout/vList5"/>
    <dgm:cxn modelId="{CA3F9E65-ED8C-4731-9B80-BB8EE55CE76E}" type="presParOf" srcId="{39287D32-F990-4147-A72C-2635FD23C680}" destId="{25BD8CC7-A66E-624E-9308-22203AC4D831}" srcOrd="0" destOrd="0" presId="urn:microsoft.com/office/officeart/2005/8/layout/vList5"/>
    <dgm:cxn modelId="{45C8752E-1FB5-4DE6-9332-7AB83B6A036F}" type="presParOf" srcId="{39287D32-F990-4147-A72C-2635FD23C680}" destId="{1F0BDD90-203A-B04B-B622-798D90E9843C}" srcOrd="1" destOrd="0" presId="urn:microsoft.com/office/officeart/2005/8/layout/vList5"/>
    <dgm:cxn modelId="{700B675D-F7A7-4C9E-8523-8A6340DB3B7E}" type="presParOf" srcId="{9BCB4D19-FC05-A147-A08B-4917BC675B12}" destId="{1CAB687C-A2AE-384A-877B-919338DE91FC}" srcOrd="9" destOrd="0" presId="urn:microsoft.com/office/officeart/2005/8/layout/vList5"/>
    <dgm:cxn modelId="{AAA437A0-766D-458A-8D22-4DBB0906D274}" type="presParOf" srcId="{9BCB4D19-FC05-A147-A08B-4917BC675B12}" destId="{B95AD083-2424-A740-940F-41A52D0C302F}" srcOrd="10" destOrd="0" presId="urn:microsoft.com/office/officeart/2005/8/layout/vList5"/>
    <dgm:cxn modelId="{2210AFED-D637-41A7-9D4B-E05AFBD8207C}" type="presParOf" srcId="{B95AD083-2424-A740-940F-41A52D0C302F}" destId="{4E679AC7-835B-E24C-AEE9-EC5E7019EA79}" srcOrd="0" destOrd="0" presId="urn:microsoft.com/office/officeart/2005/8/layout/vList5"/>
    <dgm:cxn modelId="{45015BA6-3DDE-49C6-BAE3-C747C34BEA55}" type="presParOf" srcId="{B95AD083-2424-A740-940F-41A52D0C302F}" destId="{F3801A6B-F18D-6841-815B-2AAD7BEB661A}"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png"/></Relationships>
</file>

<file path=ppt/drawings/drawing1.xml><?xml version="1.0" encoding="utf-8"?>
<c:userShapes xmlns:c="http://schemas.openxmlformats.org/drawingml/2006/chart">
  <cdr:relSizeAnchor xmlns:cdr="http://schemas.openxmlformats.org/drawingml/2006/chartDrawing">
    <cdr:from>
      <cdr:x>0.04032</cdr:x>
      <cdr:y>0.87996</cdr:y>
    </cdr:from>
    <cdr:to>
      <cdr:x>0.14032</cdr:x>
      <cdr:y>1</cdr:y>
    </cdr:to>
    <cdr:sp macro="" textlink="">
      <cdr:nvSpPr>
        <cdr:cNvPr id="3" name="TextBox 2"/>
        <cdr:cNvSpPr txBox="1"/>
      </cdr:nvSpPr>
      <cdr:spPr>
        <a:xfrm xmlns:a="http://schemas.openxmlformats.org/drawingml/2006/main">
          <a:off x="368696" y="4090222"/>
          <a:ext cx="914400" cy="5579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0.03883</cdr:x>
      <cdr:y>0.90052</cdr:y>
    </cdr:from>
    <cdr:to>
      <cdr:x>0.18368</cdr:x>
      <cdr:y>1</cdr:y>
    </cdr:to>
    <cdr:sp macro="" textlink="">
      <cdr:nvSpPr>
        <cdr:cNvPr id="4" name="TextBox 3"/>
        <cdr:cNvSpPr txBox="1"/>
      </cdr:nvSpPr>
      <cdr:spPr>
        <a:xfrm xmlns:a="http://schemas.openxmlformats.org/drawingml/2006/main">
          <a:off x="355041" y="4185804"/>
          <a:ext cx="1324574" cy="4623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err="1" smtClean="0"/>
            <a:t>Cohens</a:t>
          </a:r>
          <a:r>
            <a:rPr lang="en-US" sz="2000" dirty="0" smtClean="0"/>
            <a:t> </a:t>
          </a:r>
          <a:r>
            <a:rPr lang="en-US" sz="2000" i="1" dirty="0" smtClean="0"/>
            <a:t>d</a:t>
          </a:r>
          <a:r>
            <a:rPr lang="en-US" sz="2000" dirty="0" smtClean="0"/>
            <a:t>=-0.72</a:t>
          </a:r>
          <a:endParaRPr lang="en-US" sz="2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573250" y="8907500"/>
            <a:ext cx="408175" cy="30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98" tIns="45290" rIns="92198" bIns="45290" anchor="ctr">
            <a:spAutoFit/>
          </a:bodyPr>
          <a:lstStyle/>
          <a:p>
            <a:pPr algn="r"/>
            <a:fld id="{CAF87EFC-2E15-4842-8B24-A6AB6F0CE4E8}" type="slidenum">
              <a:rPr lang="en-US" sz="1400" i="1">
                <a:effectLst>
                  <a:outerShdw blurRad="38100" dist="38100" dir="2700000" algn="tl">
                    <a:srgbClr val="C0C0C0"/>
                  </a:outerShdw>
                </a:effectLst>
                <a:latin typeface="Times New Roman" pitchFamily="18" charset="0"/>
              </a:rPr>
              <a:pPr algn="r"/>
              <a:t>‹#›</a:t>
            </a:fld>
            <a:endParaRPr lang="en-US" sz="1400" i="1" dirty="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21166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0435" y="4422425"/>
            <a:ext cx="5172393" cy="418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8" tIns="45290" rIns="92198" bIns="45290" numCol="1" anchor="t" anchorCtr="0" compatLnSpc="1">
            <a:prstTxWarp prst="textNoShape">
              <a:avLst/>
            </a:prstTxWarp>
          </a:bodyPr>
          <a:lstStyle/>
          <a:p>
            <a:pPr lvl="0"/>
            <a:r>
              <a:rPr lang="en-US" smtClean="0"/>
              <a:t>Click to edit Master notes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1208088" y="704850"/>
            <a:ext cx="4638675" cy="3478213"/>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ChangeArrowheads="1"/>
          </p:cNvSpPr>
          <p:nvPr/>
        </p:nvSpPr>
        <p:spPr bwMode="auto">
          <a:xfrm>
            <a:off x="6573250" y="8907500"/>
            <a:ext cx="408175" cy="30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98" tIns="45290" rIns="92198" bIns="45290" anchor="ctr">
            <a:spAutoFit/>
          </a:bodyPr>
          <a:lstStyle/>
          <a:p>
            <a:pPr algn="r"/>
            <a:fld id="{9D48C773-5CDA-4124-964E-91C714D7AF44}" type="slidenum">
              <a:rPr lang="en-US" sz="1400" i="1">
                <a:effectLst>
                  <a:outerShdw blurRad="38100" dist="38100" dir="2700000" algn="tl">
                    <a:srgbClr val="C0C0C0"/>
                  </a:outerShdw>
                </a:effectLst>
                <a:latin typeface="Times New Roman" pitchFamily="18" charset="0"/>
              </a:rPr>
              <a:pPr algn="r"/>
              <a:t>‹#›</a:t>
            </a:fld>
            <a:endParaRPr lang="en-US" sz="1400" i="1" dirty="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40149652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730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Rot="1" noChangeAspect="1" noChangeArrowheads="1" noTextEdit="1"/>
          </p:cNvSpPr>
          <p:nvPr>
            <p:ph type="sldImg"/>
          </p:nvPr>
        </p:nvSpPr>
        <p:spPr>
          <a:ln cap="flat"/>
        </p:spPr>
      </p:sp>
      <p:sp>
        <p:nvSpPr>
          <p:cNvPr id="664579" name="Rectangle 3"/>
          <p:cNvSpPr>
            <a:spLocks noGrp="1" noChangeArrowheads="1"/>
          </p:cNvSpPr>
          <p:nvPr>
            <p:ph type="body" idx="1"/>
          </p:nvPr>
        </p:nvSpPr>
        <p:spPr>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cap="flat"/>
        </p:spPr>
      </p:sp>
      <p:sp>
        <p:nvSpPr>
          <p:cNvPr id="651267" name="Rectangle 3"/>
          <p:cNvSpPr>
            <a:spLocks noGrp="1" noChangeArrowheads="1"/>
          </p:cNvSpPr>
          <p:nvPr>
            <p:ph type="body" idx="1"/>
          </p:nvPr>
        </p:nvSpPr>
        <p:spPr>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cap="flat"/>
        </p:spPr>
      </p:sp>
      <p:sp>
        <p:nvSpPr>
          <p:cNvPr id="653315" name="Rectangle 3"/>
          <p:cNvSpPr>
            <a:spLocks noGrp="1" noChangeArrowheads="1"/>
          </p:cNvSpPr>
          <p:nvPr>
            <p:ph type="body" idx="1"/>
          </p:nvPr>
        </p:nvSpPr>
        <p:spPr>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spect="1" noChangeArrowheads="1" noTextEdit="1"/>
          </p:cNvSpPr>
          <p:nvPr>
            <p:ph type="sldImg"/>
          </p:nvPr>
        </p:nvSpPr>
        <p:spPr>
          <a:ln cap="flat"/>
        </p:spPr>
      </p:sp>
      <p:sp>
        <p:nvSpPr>
          <p:cNvPr id="669699" name="Rectangle 3"/>
          <p:cNvSpPr>
            <a:spLocks noGrp="1" noChangeArrowheads="1"/>
          </p:cNvSpPr>
          <p:nvPr>
            <p:ph type="body" idx="1"/>
          </p:nvPr>
        </p:nvSpPr>
        <p:spPr>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ln cap="flat"/>
        </p:spPr>
      </p:sp>
      <p:sp>
        <p:nvSpPr>
          <p:cNvPr id="29593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353171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263343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xfrm>
            <a:off x="1146175" y="690563"/>
            <a:ext cx="4608513" cy="3455987"/>
          </a:xfrm>
          <a:ln/>
        </p:spPr>
      </p:sp>
      <p:sp>
        <p:nvSpPr>
          <p:cNvPr id="297987" name="Rectangle 3"/>
          <p:cNvSpPr>
            <a:spLocks noGrp="1" noChangeArrowheads="1"/>
          </p:cNvSpPr>
          <p:nvPr>
            <p:ph type="body" idx="1"/>
          </p:nvPr>
        </p:nvSpPr>
        <p:spPr>
          <a:xfrm>
            <a:off x="919991" y="4376358"/>
            <a:ext cx="5059950" cy="4145856"/>
          </a:xfrm>
          <a:noFill/>
          <a:ln w="9525"/>
        </p:spPr>
        <p:txBody>
          <a:bodyPr/>
          <a:lstStyle/>
          <a:p>
            <a:endParaRPr lang="en-US" smtClean="0"/>
          </a:p>
        </p:txBody>
      </p:sp>
    </p:spTree>
    <p:extLst>
      <p:ext uri="{BB962C8B-B14F-4D97-AF65-F5344CB8AC3E}">
        <p14:creationId xmlns:p14="http://schemas.microsoft.com/office/powerpoint/2010/main" val="118453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3938711" y="-9537"/>
            <a:ext cx="2945248" cy="488029"/>
          </a:xfrm>
          <a:prstGeom prst="rect">
            <a:avLst/>
          </a:prstGeom>
          <a:noFill/>
          <a:ln w="12700">
            <a:noFill/>
            <a:miter lim="800000"/>
            <a:headEnd/>
            <a:tailEnd/>
          </a:ln>
        </p:spPr>
        <p:txBody>
          <a:bodyPr wrap="none" lIns="91751" tIns="45875" rIns="91751" bIns="45875" anchor="ctr"/>
          <a:lstStyle/>
          <a:p>
            <a:endParaRPr lang="en-US"/>
          </a:p>
        </p:txBody>
      </p:sp>
      <p:sp>
        <p:nvSpPr>
          <p:cNvPr id="294915" name="Rectangle 3"/>
          <p:cNvSpPr>
            <a:spLocks noChangeArrowheads="1"/>
          </p:cNvSpPr>
          <p:nvPr/>
        </p:nvSpPr>
        <p:spPr bwMode="auto">
          <a:xfrm>
            <a:off x="3938711" y="8732052"/>
            <a:ext cx="2945248" cy="489618"/>
          </a:xfrm>
          <a:prstGeom prst="rect">
            <a:avLst/>
          </a:prstGeom>
          <a:noFill/>
          <a:ln w="12700">
            <a:noFill/>
            <a:miter lim="800000"/>
            <a:headEnd/>
            <a:tailEnd/>
          </a:ln>
        </p:spPr>
        <p:txBody>
          <a:bodyPr lIns="19115" tIns="0" rIns="19115" bIns="0" anchor="b"/>
          <a:lstStyle/>
          <a:p>
            <a:pPr algn="r"/>
            <a:r>
              <a:rPr lang="en-US" sz="1000"/>
              <a:t>10</a:t>
            </a:r>
          </a:p>
        </p:txBody>
      </p:sp>
      <p:sp>
        <p:nvSpPr>
          <p:cNvPr id="294916" name="Rectangle 4"/>
          <p:cNvSpPr>
            <a:spLocks noChangeArrowheads="1"/>
          </p:cNvSpPr>
          <p:nvPr/>
        </p:nvSpPr>
        <p:spPr bwMode="auto">
          <a:xfrm>
            <a:off x="12778" y="8732052"/>
            <a:ext cx="2945248" cy="489618"/>
          </a:xfrm>
          <a:prstGeom prst="rect">
            <a:avLst/>
          </a:prstGeom>
          <a:noFill/>
          <a:ln w="12700">
            <a:noFill/>
            <a:miter lim="800000"/>
            <a:headEnd/>
            <a:tailEnd/>
          </a:ln>
        </p:spPr>
        <p:txBody>
          <a:bodyPr wrap="none" lIns="91751" tIns="45875" rIns="91751" bIns="45875" anchor="ctr"/>
          <a:lstStyle/>
          <a:p>
            <a:endParaRPr lang="en-US"/>
          </a:p>
        </p:txBody>
      </p:sp>
      <p:sp>
        <p:nvSpPr>
          <p:cNvPr id="294917" name="Rectangle 5"/>
          <p:cNvSpPr>
            <a:spLocks noChangeArrowheads="1"/>
          </p:cNvSpPr>
          <p:nvPr/>
        </p:nvSpPr>
        <p:spPr bwMode="auto">
          <a:xfrm>
            <a:off x="12778" y="-9537"/>
            <a:ext cx="2945248" cy="488029"/>
          </a:xfrm>
          <a:prstGeom prst="rect">
            <a:avLst/>
          </a:prstGeom>
          <a:noFill/>
          <a:ln w="12700">
            <a:noFill/>
            <a:miter lim="800000"/>
            <a:headEnd/>
            <a:tailEnd/>
          </a:ln>
        </p:spPr>
        <p:txBody>
          <a:bodyPr wrap="none" lIns="91751" tIns="45875" rIns="91751" bIns="45875" anchor="ctr"/>
          <a:lstStyle/>
          <a:p>
            <a:endParaRPr lang="en-US"/>
          </a:p>
        </p:txBody>
      </p:sp>
      <p:sp>
        <p:nvSpPr>
          <p:cNvPr id="294918" name="Rectangle 6"/>
          <p:cNvSpPr>
            <a:spLocks noGrp="1" noRot="1" noChangeAspect="1" noChangeArrowheads="1" noTextEdit="1"/>
          </p:cNvSpPr>
          <p:nvPr>
            <p:ph type="sldImg"/>
          </p:nvPr>
        </p:nvSpPr>
        <p:spPr>
          <a:ln cap="flat"/>
        </p:spPr>
      </p:sp>
      <p:sp>
        <p:nvSpPr>
          <p:cNvPr id="294919" name="Rectangle 7"/>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877814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775547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72559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34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183745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716577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806814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55597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279874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6175" y="690563"/>
            <a:ext cx="4608513" cy="3455987"/>
          </a:xfrm>
          <a:ln/>
        </p:spPr>
      </p:sp>
      <p:sp>
        <p:nvSpPr>
          <p:cNvPr id="38915" name="Rectangle 3"/>
          <p:cNvSpPr>
            <a:spLocks noGrp="1" noChangeArrowheads="1"/>
          </p:cNvSpPr>
          <p:nvPr>
            <p:ph type="body" idx="1"/>
          </p:nvPr>
        </p:nvSpPr>
        <p:spPr>
          <a:xfrm>
            <a:off x="919991" y="4376358"/>
            <a:ext cx="5059950" cy="4145856"/>
          </a:xfrm>
        </p:spPr>
        <p:txBody>
          <a:bodyPr/>
          <a:lstStyle/>
          <a:p>
            <a:endParaRPr lang="en-US"/>
          </a:p>
        </p:txBody>
      </p:sp>
    </p:spTree>
    <p:extLst>
      <p:ext uri="{BB962C8B-B14F-4D97-AF65-F5344CB8AC3E}">
        <p14:creationId xmlns:p14="http://schemas.microsoft.com/office/powerpoint/2010/main" val="1992069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3938711" y="-9538"/>
            <a:ext cx="2945248" cy="488029"/>
          </a:xfrm>
          <a:prstGeom prst="rect">
            <a:avLst/>
          </a:prstGeom>
          <a:noFill/>
          <a:ln w="12700">
            <a:noFill/>
            <a:miter lim="800000"/>
            <a:headEnd/>
            <a:tailEnd/>
          </a:ln>
          <a:effectLst/>
        </p:spPr>
        <p:txBody>
          <a:bodyPr wrap="none" lIns="91751" tIns="45875" rIns="91751" bIns="45875" anchor="ctr"/>
          <a:lstStyle/>
          <a:p>
            <a:pPr>
              <a:defRPr/>
            </a:pPr>
            <a:endParaRPr lang="en-US">
              <a:effectLst>
                <a:outerShdw blurRad="38100" dist="38100" dir="2700000" algn="tl">
                  <a:srgbClr val="000000">
                    <a:alpha val="43137"/>
                  </a:srgbClr>
                </a:outerShdw>
              </a:effectLst>
            </a:endParaRPr>
          </a:p>
        </p:txBody>
      </p:sp>
      <p:sp>
        <p:nvSpPr>
          <p:cNvPr id="433155" name="Rectangle 3"/>
          <p:cNvSpPr>
            <a:spLocks noChangeArrowheads="1"/>
          </p:cNvSpPr>
          <p:nvPr/>
        </p:nvSpPr>
        <p:spPr bwMode="auto">
          <a:xfrm>
            <a:off x="3938711" y="8732051"/>
            <a:ext cx="2945248" cy="489618"/>
          </a:xfrm>
          <a:prstGeom prst="rect">
            <a:avLst/>
          </a:prstGeom>
          <a:noFill/>
          <a:ln w="12700">
            <a:noFill/>
            <a:miter lim="800000"/>
            <a:headEnd/>
            <a:tailEnd/>
          </a:ln>
        </p:spPr>
        <p:txBody>
          <a:bodyPr lIns="19115" tIns="0" rIns="19115" bIns="0" anchor="b"/>
          <a:lstStyle/>
          <a:p>
            <a:pPr algn="r"/>
            <a:r>
              <a:rPr lang="en-US" sz="1000"/>
              <a:t>11</a:t>
            </a:r>
          </a:p>
        </p:txBody>
      </p:sp>
      <p:sp>
        <p:nvSpPr>
          <p:cNvPr id="101380" name="Rectangle 4"/>
          <p:cNvSpPr>
            <a:spLocks noChangeArrowheads="1"/>
          </p:cNvSpPr>
          <p:nvPr/>
        </p:nvSpPr>
        <p:spPr bwMode="auto">
          <a:xfrm>
            <a:off x="12778" y="8732051"/>
            <a:ext cx="2945248" cy="489618"/>
          </a:xfrm>
          <a:prstGeom prst="rect">
            <a:avLst/>
          </a:prstGeom>
          <a:noFill/>
          <a:ln w="12700">
            <a:noFill/>
            <a:miter lim="800000"/>
            <a:headEnd/>
            <a:tailEnd/>
          </a:ln>
          <a:effectLst/>
        </p:spPr>
        <p:txBody>
          <a:bodyPr wrap="none" lIns="91751" tIns="45875" rIns="91751" bIns="45875" anchor="ctr"/>
          <a:lstStyle/>
          <a:p>
            <a:pPr>
              <a:defRPr/>
            </a:pPr>
            <a:endParaRPr lang="en-US">
              <a:effectLst>
                <a:outerShdw blurRad="38100" dist="38100" dir="2700000" algn="tl">
                  <a:srgbClr val="000000">
                    <a:alpha val="43137"/>
                  </a:srgbClr>
                </a:outerShdw>
              </a:effectLst>
            </a:endParaRPr>
          </a:p>
        </p:txBody>
      </p:sp>
      <p:sp>
        <p:nvSpPr>
          <p:cNvPr id="101381" name="Rectangle 5"/>
          <p:cNvSpPr>
            <a:spLocks noChangeArrowheads="1"/>
          </p:cNvSpPr>
          <p:nvPr/>
        </p:nvSpPr>
        <p:spPr bwMode="auto">
          <a:xfrm>
            <a:off x="12778" y="-9538"/>
            <a:ext cx="2945248" cy="488029"/>
          </a:xfrm>
          <a:prstGeom prst="rect">
            <a:avLst/>
          </a:prstGeom>
          <a:noFill/>
          <a:ln w="12700">
            <a:noFill/>
            <a:miter lim="800000"/>
            <a:headEnd/>
            <a:tailEnd/>
          </a:ln>
          <a:effectLst/>
        </p:spPr>
        <p:txBody>
          <a:bodyPr wrap="none" lIns="91751" tIns="45875" rIns="91751" bIns="45875" anchor="ctr"/>
          <a:lstStyle/>
          <a:p>
            <a:pPr>
              <a:defRPr/>
            </a:pPr>
            <a:endParaRPr lang="en-US">
              <a:effectLst>
                <a:outerShdw blurRad="38100" dist="38100" dir="2700000" algn="tl">
                  <a:srgbClr val="000000">
                    <a:alpha val="43137"/>
                  </a:srgbClr>
                </a:outerShdw>
              </a:effectLst>
            </a:endParaRPr>
          </a:p>
        </p:txBody>
      </p:sp>
      <p:sp>
        <p:nvSpPr>
          <p:cNvPr id="433158" name="Rectangle 6"/>
          <p:cNvSpPr>
            <a:spLocks noGrp="1" noRot="1" noChangeAspect="1" noChangeArrowheads="1" noTextEdit="1"/>
          </p:cNvSpPr>
          <p:nvPr>
            <p:ph type="sldImg"/>
          </p:nvPr>
        </p:nvSpPr>
        <p:spPr>
          <a:ln cap="flat"/>
        </p:spPr>
      </p:sp>
      <p:sp>
        <p:nvSpPr>
          <p:cNvPr id="433159" name="Rectangle 7"/>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14666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7876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9832EF1-CBA7-4633-9F8B-98A7A81F0B16}" type="slidenum">
              <a:rPr lang="en-US" sz="1000"/>
              <a:pPr/>
              <a:t>45</a:t>
            </a:fld>
            <a:endParaRPr lang="en-US" sz="1000" dirty="0"/>
          </a:p>
        </p:txBody>
      </p:sp>
      <p:sp>
        <p:nvSpPr>
          <p:cNvPr id="58371" name="Rectangle 2"/>
          <p:cNvSpPr>
            <a:spLocks noGrp="1" noRot="1" noChangeAspect="1" noChangeArrowheads="1" noTextEdit="1"/>
          </p:cNvSpPr>
          <p:nvPr>
            <p:ph type="sldImg"/>
          </p:nvPr>
        </p:nvSpPr>
        <p:spPr>
          <a:xfrm>
            <a:off x="1208088" y="704850"/>
            <a:ext cx="4637087" cy="3478213"/>
          </a:xfrm>
          <a:ln cap="flat"/>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E502497-EE70-4F55-A1F6-3FD0A533E041}" type="slidenum">
              <a:rPr lang="en-US" sz="1000"/>
              <a:pPr/>
              <a:t>46</a:t>
            </a:fld>
            <a:endParaRPr lang="en-US" sz="1000" dirty="0"/>
          </a:p>
        </p:txBody>
      </p:sp>
      <p:sp>
        <p:nvSpPr>
          <p:cNvPr id="60419" name="Rectangle 2"/>
          <p:cNvSpPr>
            <a:spLocks noGrp="1" noRot="1" noChangeAspect="1" noChangeArrowheads="1" noTextEdit="1"/>
          </p:cNvSpPr>
          <p:nvPr>
            <p:ph type="sldImg"/>
          </p:nvPr>
        </p:nvSpPr>
        <p:spPr>
          <a:xfrm>
            <a:off x="1208088" y="704850"/>
            <a:ext cx="4637087" cy="3478213"/>
          </a:xfrm>
          <a:ln cap="flat"/>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4162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A1564D6-C43F-4933-9BD9-458430EC921B}" type="slidenum">
              <a:rPr lang="en-US" sz="1000"/>
              <a:pPr/>
              <a:t>47</a:t>
            </a:fld>
            <a:endParaRPr lang="en-US" sz="1000" dirty="0"/>
          </a:p>
        </p:txBody>
      </p:sp>
      <p:sp>
        <p:nvSpPr>
          <p:cNvPr id="62467" name="Rectangle 2"/>
          <p:cNvSpPr>
            <a:spLocks noGrp="1" noRot="1" noChangeAspect="1" noChangeArrowheads="1" noTextEdit="1"/>
          </p:cNvSpPr>
          <p:nvPr>
            <p:ph type="sldImg"/>
          </p:nvPr>
        </p:nvSpPr>
        <p:spPr>
          <a:xfrm>
            <a:off x="1208088" y="704850"/>
            <a:ext cx="4637087" cy="3478213"/>
          </a:xfrm>
          <a:ln cap="flat"/>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9262D7B-5793-4E3C-B005-135C3E36BBD1}" type="slidenum">
              <a:rPr lang="en-US" sz="1000"/>
              <a:pPr/>
              <a:t>48</a:t>
            </a:fld>
            <a:endParaRPr lang="en-US" sz="1000" dirty="0"/>
          </a:p>
        </p:txBody>
      </p:sp>
      <p:sp>
        <p:nvSpPr>
          <p:cNvPr id="64515" name="Rectangle 2"/>
          <p:cNvSpPr>
            <a:spLocks noGrp="1" noRot="1" noChangeAspect="1" noChangeArrowheads="1" noTextEdit="1"/>
          </p:cNvSpPr>
          <p:nvPr>
            <p:ph type="sldImg"/>
          </p:nvPr>
        </p:nvSpPr>
        <p:spPr>
          <a:xfrm>
            <a:off x="1208088" y="704850"/>
            <a:ext cx="4637087" cy="3478213"/>
          </a:xfrm>
          <a:ln cap="flat"/>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A2BAB3F-99A0-4BF8-8F4C-9BD9B8729FD6}" type="slidenum">
              <a:rPr lang="en-US" sz="1000"/>
              <a:pPr/>
              <a:t>49</a:t>
            </a:fld>
            <a:endParaRPr lang="en-US" sz="1000" dirty="0"/>
          </a:p>
        </p:txBody>
      </p:sp>
      <p:sp>
        <p:nvSpPr>
          <p:cNvPr id="66563" name="Rectangle 2"/>
          <p:cNvSpPr>
            <a:spLocks noGrp="1" noRot="1" noChangeAspect="1" noChangeArrowheads="1" noTextEdit="1"/>
          </p:cNvSpPr>
          <p:nvPr>
            <p:ph type="sldImg"/>
          </p:nvPr>
        </p:nvSpPr>
        <p:spPr>
          <a:xfrm>
            <a:off x="1208088" y="704850"/>
            <a:ext cx="4637087" cy="3478213"/>
          </a:xfrm>
          <a:ln cap="flat"/>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C8206EB-B985-4A7E-A130-E65886D49CCC}" type="slidenum">
              <a:rPr lang="en-US" sz="1000"/>
              <a:pPr/>
              <a:t>50</a:t>
            </a:fld>
            <a:endParaRPr lang="en-US" sz="1000" dirty="0"/>
          </a:p>
        </p:txBody>
      </p:sp>
      <p:sp>
        <p:nvSpPr>
          <p:cNvPr id="68611" name="Rectangle 2"/>
          <p:cNvSpPr>
            <a:spLocks noGrp="1" noRot="1" noChangeAspect="1" noChangeArrowheads="1" noTextEdit="1"/>
          </p:cNvSpPr>
          <p:nvPr>
            <p:ph type="sldImg"/>
          </p:nvPr>
        </p:nvSpPr>
        <p:spPr>
          <a:xfrm>
            <a:off x="1208088" y="704850"/>
            <a:ext cx="4637087" cy="3478213"/>
          </a:xfrm>
          <a:ln cap="flat"/>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CD30588-281C-418C-854D-3C4E4E6F67D2}" type="slidenum">
              <a:rPr lang="en-US" sz="1000"/>
              <a:pPr/>
              <a:t>51</a:t>
            </a:fld>
            <a:endParaRPr lang="en-US" sz="1000" dirty="0"/>
          </a:p>
        </p:txBody>
      </p:sp>
      <p:sp>
        <p:nvSpPr>
          <p:cNvPr id="70659" name="Rectangle 2"/>
          <p:cNvSpPr>
            <a:spLocks noGrp="1" noRot="1" noChangeAspect="1" noChangeArrowheads="1" noTextEdit="1"/>
          </p:cNvSpPr>
          <p:nvPr>
            <p:ph type="sldImg"/>
          </p:nvPr>
        </p:nvSpPr>
        <p:spPr>
          <a:xfrm>
            <a:off x="1208088" y="704850"/>
            <a:ext cx="4637087" cy="3478213"/>
          </a:xfrm>
          <a:ln cap="flat"/>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654AA56-1803-4C93-8F5E-0F8BA764E115}" type="slidenum">
              <a:rPr lang="en-US" sz="1000"/>
              <a:pPr/>
              <a:t>52</a:t>
            </a:fld>
            <a:endParaRPr lang="en-US" sz="1000" dirty="0"/>
          </a:p>
        </p:txBody>
      </p:sp>
      <p:sp>
        <p:nvSpPr>
          <p:cNvPr id="72707" name="Rectangle 2"/>
          <p:cNvSpPr>
            <a:spLocks noGrp="1" noRot="1" noChangeAspect="1" noChangeArrowheads="1" noTextEdit="1"/>
          </p:cNvSpPr>
          <p:nvPr>
            <p:ph type="sldImg"/>
          </p:nvPr>
        </p:nvSpPr>
        <p:spPr>
          <a:xfrm>
            <a:off x="1208088" y="704850"/>
            <a:ext cx="4637087" cy="3478213"/>
          </a:xfrm>
          <a:ln cap="flat"/>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0473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0473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3024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177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7896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43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4330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a:xfrm>
            <a:off x="1147763" y="692150"/>
            <a:ext cx="4605337" cy="3454400"/>
          </a:xfrm>
          <a:ln/>
        </p:spPr>
      </p:sp>
      <p:sp>
        <p:nvSpPr>
          <p:cNvPr id="35021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749599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xfrm>
            <a:off x="1147763" y="692150"/>
            <a:ext cx="4605337" cy="3454400"/>
          </a:xfrm>
          <a:ln/>
        </p:spPr>
      </p:sp>
      <p:sp>
        <p:nvSpPr>
          <p:cNvPr id="351235"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133823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xfrm>
            <a:off x="1147763" y="692150"/>
            <a:ext cx="4605337" cy="3454400"/>
          </a:xfrm>
          <a:ln/>
        </p:spPr>
      </p:sp>
      <p:sp>
        <p:nvSpPr>
          <p:cNvPr id="35225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364897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47763" y="692150"/>
            <a:ext cx="4605337" cy="3454400"/>
          </a:xfrm>
          <a:ln/>
        </p:spPr>
      </p:sp>
      <p:sp>
        <p:nvSpPr>
          <p:cNvPr id="35328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913346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noTextEdit="1"/>
          </p:cNvSpPr>
          <p:nvPr>
            <p:ph type="sldImg"/>
          </p:nvPr>
        </p:nvSpPr>
        <p:spPr>
          <a:xfrm>
            <a:off x="1147763" y="692150"/>
            <a:ext cx="4605337" cy="3454400"/>
          </a:xfrm>
          <a:ln/>
        </p:spPr>
      </p:sp>
      <p:sp>
        <p:nvSpPr>
          <p:cNvPr id="35430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776389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spect="1" noChangeArrowheads="1" noTextEdit="1"/>
          </p:cNvSpPr>
          <p:nvPr>
            <p:ph type="sldImg"/>
          </p:nvPr>
        </p:nvSpPr>
        <p:spPr>
          <a:xfrm>
            <a:off x="1147763" y="692150"/>
            <a:ext cx="4605337" cy="3454400"/>
          </a:xfrm>
          <a:ln cap="flat"/>
        </p:spPr>
      </p:sp>
      <p:sp>
        <p:nvSpPr>
          <p:cNvPr id="355331" name="Rectangle 3"/>
          <p:cNvSpPr>
            <a:spLocks noGrp="1" noChangeArrowheads="1"/>
          </p:cNvSpPr>
          <p:nvPr>
            <p:ph type="body" idx="1"/>
          </p:nvPr>
        </p:nvSpPr>
        <p:spPr>
          <a:noFill/>
          <a:ln w="9525"/>
        </p:spPr>
        <p:txBody>
          <a:bodyPr lIns="90480" tIns="44446" rIns="90480" bIns="44446"/>
          <a:lstStyle/>
          <a:p>
            <a:endParaRPr lang="en-US" smtClean="0"/>
          </a:p>
        </p:txBody>
      </p:sp>
    </p:spTree>
    <p:extLst>
      <p:ext uri="{BB962C8B-B14F-4D97-AF65-F5344CB8AC3E}">
        <p14:creationId xmlns:p14="http://schemas.microsoft.com/office/powerpoint/2010/main" val="3466237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xfrm>
            <a:off x="1147763" y="692150"/>
            <a:ext cx="4605337" cy="3454400"/>
          </a:xfrm>
          <a:ln/>
        </p:spPr>
      </p:sp>
      <p:sp>
        <p:nvSpPr>
          <p:cNvPr id="35737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8621220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3530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DCB3E73-7D8D-4E9C-B00C-CC7E7A4E4E98}" type="slidenum">
              <a:rPr lang="en-US" sz="1000"/>
              <a:pPr/>
              <a:t>6</a:t>
            </a:fld>
            <a:endParaRPr lang="en-US" sz="1000" dirty="0"/>
          </a:p>
        </p:txBody>
      </p:sp>
      <p:sp>
        <p:nvSpPr>
          <p:cNvPr id="18435" name="Rectangle 2"/>
          <p:cNvSpPr>
            <a:spLocks noGrp="1" noRot="1" noChangeAspect="1" noChangeArrowheads="1" noTextEdit="1"/>
          </p:cNvSpPr>
          <p:nvPr>
            <p:ph type="sldImg"/>
          </p:nvPr>
        </p:nvSpPr>
        <p:spPr>
          <a:xfrm>
            <a:off x="1208088" y="704850"/>
            <a:ext cx="4637087" cy="3478213"/>
          </a:xfrm>
          <a:ln cap="flat"/>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035965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bwMode="auto">
          <a:xfrm>
            <a:off x="1147763" y="692150"/>
            <a:ext cx="4605337"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8677" eaLnBrk="1" hangingPunct="1"/>
            <a:endParaRPr lang="en-US" dirty="0" smtClean="0"/>
          </a:p>
        </p:txBody>
      </p:sp>
    </p:spTree>
    <p:extLst>
      <p:ext uri="{BB962C8B-B14F-4D97-AF65-F5344CB8AC3E}">
        <p14:creationId xmlns:p14="http://schemas.microsoft.com/office/powerpoint/2010/main" val="390461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world children, real world sites, real world treatment</a:t>
            </a:r>
            <a:r>
              <a:rPr lang="en-US" baseline="0" dirty="0" smtClean="0"/>
              <a:t> providers, and </a:t>
            </a:r>
            <a:r>
              <a:rPr lang="en-US" baseline="0" dirty="0" err="1" smtClean="0"/>
              <a:t>manualized</a:t>
            </a:r>
            <a:r>
              <a:rPr lang="en-US" baseline="0" dirty="0" smtClean="0"/>
              <a:t>, available published manuals</a:t>
            </a:r>
            <a:endParaRPr lang="en-US" dirty="0"/>
          </a:p>
        </p:txBody>
      </p:sp>
    </p:spTree>
    <p:extLst>
      <p:ext uri="{BB962C8B-B14F-4D97-AF65-F5344CB8AC3E}">
        <p14:creationId xmlns:p14="http://schemas.microsoft.com/office/powerpoint/2010/main" val="3925781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94614" y="8841738"/>
            <a:ext cx="3057053" cy="465773"/>
          </a:xfrm>
          <a:prstGeom prst="rect">
            <a:avLst/>
          </a:prstGeom>
        </p:spPr>
        <p:txBody>
          <a:bodyPr lIns="91751" tIns="45875" rIns="91751" bIns="45875"/>
          <a:lstStyle/>
          <a:p>
            <a:pPr>
              <a:defRPr/>
            </a:pPr>
            <a:fld id="{7F358767-B7C6-4C96-A17D-C17B1A0FCAFB}" type="slidenum">
              <a:rPr lang="en-US" smtClean="0"/>
              <a:pPr>
                <a:defRPr/>
              </a:pPr>
              <a:t>112</a:t>
            </a:fld>
            <a:endParaRPr lang="en-US"/>
          </a:p>
        </p:txBody>
      </p:sp>
    </p:spTree>
    <p:extLst>
      <p:ext uri="{BB962C8B-B14F-4D97-AF65-F5344CB8AC3E}">
        <p14:creationId xmlns:p14="http://schemas.microsoft.com/office/powerpoint/2010/main" val="1688104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a:t>
            </a:r>
            <a:endParaRPr lang="en-US" dirty="0"/>
          </a:p>
        </p:txBody>
      </p:sp>
      <p:sp>
        <p:nvSpPr>
          <p:cNvPr id="4" name="Slide Number Placeholder 3"/>
          <p:cNvSpPr>
            <a:spLocks noGrp="1"/>
          </p:cNvSpPr>
          <p:nvPr>
            <p:ph type="sldNum" sz="quarter" idx="10"/>
          </p:nvPr>
        </p:nvSpPr>
        <p:spPr>
          <a:xfrm>
            <a:off x="3994614" y="8841738"/>
            <a:ext cx="3057053" cy="465773"/>
          </a:xfrm>
          <a:prstGeom prst="rect">
            <a:avLst/>
          </a:prstGeom>
        </p:spPr>
        <p:txBody>
          <a:bodyPr lIns="91751" tIns="45875" rIns="91751" bIns="45875"/>
          <a:lstStyle/>
          <a:p>
            <a:pPr>
              <a:defRPr/>
            </a:pPr>
            <a:fld id="{7F358767-B7C6-4C96-A17D-C17B1A0FCAFB}" type="slidenum">
              <a:rPr lang="en-US" smtClean="0"/>
              <a:pPr>
                <a:defRPr/>
              </a:pPr>
              <a:t>115</a:t>
            </a:fld>
            <a:endParaRPr lang="en-US"/>
          </a:p>
        </p:txBody>
      </p:sp>
    </p:spTree>
    <p:extLst>
      <p:ext uri="{BB962C8B-B14F-4D97-AF65-F5344CB8AC3E}">
        <p14:creationId xmlns:p14="http://schemas.microsoft.com/office/powerpoint/2010/main" val="9226654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94614" y="8841738"/>
            <a:ext cx="3057053" cy="465773"/>
          </a:xfrm>
          <a:prstGeom prst="rect">
            <a:avLst/>
          </a:prstGeom>
        </p:spPr>
        <p:txBody>
          <a:bodyPr lIns="91751" tIns="45875" rIns="91751" bIns="45875"/>
          <a:lstStyle/>
          <a:p>
            <a:pPr>
              <a:defRPr/>
            </a:pPr>
            <a:fld id="{7F358767-B7C6-4C96-A17D-C17B1A0FCAFB}" type="slidenum">
              <a:rPr lang="en-US" smtClean="0"/>
              <a:pPr>
                <a:defRPr/>
              </a:pPr>
              <a:t>128</a:t>
            </a:fld>
            <a:endParaRPr lang="en-US"/>
          </a:p>
        </p:txBody>
      </p:sp>
    </p:spTree>
    <p:extLst>
      <p:ext uri="{BB962C8B-B14F-4D97-AF65-F5344CB8AC3E}">
        <p14:creationId xmlns:p14="http://schemas.microsoft.com/office/powerpoint/2010/main" val="372427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0FAE77-0F13-4E11-9824-F8ABBBE27B2A}" type="slidenum">
              <a:rPr lang="en-US" sz="1000"/>
              <a:pPr/>
              <a:t>7</a:t>
            </a:fld>
            <a:endParaRPr lang="en-US" sz="1000" dirty="0"/>
          </a:p>
        </p:txBody>
      </p:sp>
      <p:sp>
        <p:nvSpPr>
          <p:cNvPr id="22531" name="Rectangle 2"/>
          <p:cNvSpPr>
            <a:spLocks noGrp="1" noRot="1" noChangeAspect="1" noChangeArrowheads="1" noTextEdit="1"/>
          </p:cNvSpPr>
          <p:nvPr>
            <p:ph type="sldImg"/>
          </p:nvPr>
        </p:nvSpPr>
        <p:spPr>
          <a:xfrm>
            <a:off x="1208088" y="704850"/>
            <a:ext cx="4637087" cy="3478213"/>
          </a:xfrm>
          <a:ln cap="flat"/>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3995217" y="8842029"/>
            <a:ext cx="3056414" cy="465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lstStyle>
            <a:lvl1pPr>
              <a:defRPr sz="2400">
                <a:solidFill>
                  <a:schemeClr val="tx1"/>
                </a:solidFill>
                <a:latin typeface="Times New Roman" pitchFamily="18" charset="0"/>
                <a:ea typeface="ＭＳ Ｐゴシック" pitchFamily="34" charset="-128"/>
              </a:defRPr>
            </a:lvl1pPr>
            <a:lvl2pPr marL="38648635" indent="-38182794">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a:defRPr sz="2400">
                <a:solidFill>
                  <a:schemeClr val="tx1"/>
                </a:solidFill>
                <a:latin typeface="Times New Roman" pitchFamily="18" charset="0"/>
                <a:ea typeface="ＭＳ Ｐゴシック" pitchFamily="34" charset="-128"/>
              </a:defRPr>
            </a:lvl5pPr>
            <a:lvl6pPr marL="465841"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3168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9752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6336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29AE9B6-57CF-427C-9421-39FE2D2E9249}" type="slidenum">
              <a:rPr lang="en-US" sz="1000"/>
              <a:pPr/>
              <a:t>8</a:t>
            </a:fld>
            <a:endParaRPr lang="en-US" sz="1000" dirty="0"/>
          </a:p>
        </p:txBody>
      </p:sp>
      <p:sp>
        <p:nvSpPr>
          <p:cNvPr id="24579" name="Rectangle 2"/>
          <p:cNvSpPr>
            <a:spLocks noGrp="1" noRot="1" noChangeAspect="1" noChangeArrowheads="1" noTextEdit="1"/>
          </p:cNvSpPr>
          <p:nvPr>
            <p:ph type="sldImg"/>
          </p:nvPr>
        </p:nvSpPr>
        <p:spPr>
          <a:xfrm>
            <a:off x="1208088" y="704850"/>
            <a:ext cx="4637087" cy="3478213"/>
          </a:xfrm>
          <a:ln cap="flat"/>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multistep directions not held well </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WM not the same as other types of memory, which is often intact!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ln cap="flat"/>
        </p:spPr>
      </p:sp>
      <p:sp>
        <p:nvSpPr>
          <p:cNvPr id="649219" name="Rectangle 3"/>
          <p:cNvSpPr>
            <a:spLocks noGrp="1" noChangeArrowheads="1"/>
          </p:cNvSpPr>
          <p:nvPr>
            <p:ph type="body" idx="1"/>
          </p:nvPr>
        </p:nvSpPr>
        <p:spPr>
          <a:ln/>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405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41026" name="Group 2"/>
          <p:cNvGrpSpPr>
            <a:grpSpLocks/>
          </p:cNvGrpSpPr>
          <p:nvPr/>
        </p:nvGrpSpPr>
        <p:grpSpPr bwMode="auto">
          <a:xfrm>
            <a:off x="0" y="0"/>
            <a:ext cx="9148763" cy="6851650"/>
            <a:chOff x="1" y="0"/>
            <a:chExt cx="5763" cy="4316"/>
          </a:xfrm>
        </p:grpSpPr>
        <p:sp>
          <p:nvSpPr>
            <p:cNvPr id="64102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2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2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641030" name="Group 6"/>
            <p:cNvGrpSpPr>
              <a:grpSpLocks/>
            </p:cNvGrpSpPr>
            <p:nvPr/>
          </p:nvGrpSpPr>
          <p:grpSpPr bwMode="auto">
            <a:xfrm>
              <a:off x="288" y="0"/>
              <a:ext cx="5098" cy="4316"/>
              <a:chOff x="288" y="0"/>
              <a:chExt cx="5098" cy="4316"/>
            </a:xfrm>
          </p:grpSpPr>
          <p:sp>
            <p:nvSpPr>
              <p:cNvPr id="64103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3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64104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7"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8"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4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50"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51"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1052"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1053"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1054"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641055" name="Group 31"/>
            <p:cNvGrpSpPr>
              <a:grpSpLocks/>
            </p:cNvGrpSpPr>
            <p:nvPr/>
          </p:nvGrpSpPr>
          <p:grpSpPr bwMode="auto">
            <a:xfrm>
              <a:off x="1" y="392"/>
              <a:ext cx="5758" cy="1571"/>
              <a:chOff x="1" y="392"/>
              <a:chExt cx="5758" cy="1571"/>
            </a:xfrm>
          </p:grpSpPr>
          <p:sp>
            <p:nvSpPr>
              <p:cNvPr id="64105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105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105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105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106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64106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106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64106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64106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41065" name="Rectangle 41"/>
          <p:cNvSpPr>
            <a:spLocks noGrp="1" noChangeArrowheads="1"/>
          </p:cNvSpPr>
          <p:nvPr>
            <p:ph type="dt" sz="quarter" idx="2"/>
          </p:nvPr>
        </p:nvSpPr>
        <p:spPr/>
        <p:txBody>
          <a:bodyPr/>
          <a:lstStyle>
            <a:lvl1pPr>
              <a:defRPr/>
            </a:lvl1pPr>
          </a:lstStyle>
          <a:p>
            <a:endParaRPr lang="en-US" dirty="0"/>
          </a:p>
        </p:txBody>
      </p:sp>
      <p:sp>
        <p:nvSpPr>
          <p:cNvPr id="641066" name="Rectangle 42"/>
          <p:cNvSpPr>
            <a:spLocks noGrp="1" noChangeArrowheads="1"/>
          </p:cNvSpPr>
          <p:nvPr>
            <p:ph type="ftr" sz="quarter" idx="3"/>
          </p:nvPr>
        </p:nvSpPr>
        <p:spPr/>
        <p:txBody>
          <a:bodyPr/>
          <a:lstStyle>
            <a:lvl1pPr>
              <a:defRPr/>
            </a:lvl1pPr>
          </a:lstStyle>
          <a:p>
            <a:endParaRPr lang="en-US" dirty="0"/>
          </a:p>
        </p:txBody>
      </p:sp>
      <p:sp>
        <p:nvSpPr>
          <p:cNvPr id="641067" name="Rectangle 43"/>
          <p:cNvSpPr>
            <a:spLocks noGrp="1" noChangeArrowheads="1"/>
          </p:cNvSpPr>
          <p:nvPr>
            <p:ph type="sldNum" sz="quarter" idx="4"/>
          </p:nvPr>
        </p:nvSpPr>
        <p:spPr/>
        <p:txBody>
          <a:bodyPr/>
          <a:lstStyle>
            <a:lvl1pPr>
              <a:defRPr/>
            </a:lvl1pPr>
          </a:lstStyle>
          <a:p>
            <a:fld id="{BE7A235F-688F-4D75-994C-2932CD149158}" type="slidenum">
              <a:rPr lang="en-US"/>
              <a:pPr/>
              <a:t>‹#›</a:t>
            </a:fld>
            <a:endParaRPr lang="en-US" dirty="0"/>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3AAD0A6-78CF-4ED1-8F90-150C8CE30331}" type="slidenum">
              <a:rPr lang="en-US"/>
              <a:pPr/>
              <a:t>‹#›</a:t>
            </a:fld>
            <a:endParaRPr lang="en-US" dirty="0"/>
          </a:p>
        </p:txBody>
      </p:sp>
    </p:spTree>
    <p:extLst>
      <p:ext uri="{BB962C8B-B14F-4D97-AF65-F5344CB8AC3E}">
        <p14:creationId xmlns:p14="http://schemas.microsoft.com/office/powerpoint/2010/main" val="3577227778"/>
      </p:ext>
    </p:extLst>
  </p:cSld>
  <p:clrMapOvr>
    <a:masterClrMapping/>
  </p:clrMapOvr>
  <p:transition xmlns:p14="http://schemas.microsoft.com/office/powerpoint/2010/mai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E1BC10D-CA09-4EC5-8C98-C7EE92F3F772}" type="slidenum">
              <a:rPr lang="en-US"/>
              <a:pPr/>
              <a:t>‹#›</a:t>
            </a:fld>
            <a:endParaRPr lang="en-US" dirty="0"/>
          </a:p>
        </p:txBody>
      </p:sp>
    </p:spTree>
    <p:extLst>
      <p:ext uri="{BB962C8B-B14F-4D97-AF65-F5344CB8AC3E}">
        <p14:creationId xmlns:p14="http://schemas.microsoft.com/office/powerpoint/2010/main" val="2804318803"/>
      </p:ext>
    </p:extLst>
  </p:cSld>
  <p:clrMapOvr>
    <a:masterClrMapping/>
  </p:clrMapOvr>
  <p:transition xmlns:p14="http://schemas.microsoft.com/office/powerpoint/2010/mai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62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828800"/>
            <a:ext cx="42291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2291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573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11620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828800"/>
            <a:ext cx="42291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2291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4191000"/>
            <a:ext cx="42291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4191000"/>
            <a:ext cx="42291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7507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53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4CE5B59-421C-43FA-B908-26EF377E4D24}" type="slidenum">
              <a:rPr lang="en-US"/>
              <a:pPr/>
              <a:t>‹#›</a:t>
            </a:fld>
            <a:endParaRPr lang="en-US" dirty="0"/>
          </a:p>
        </p:txBody>
      </p:sp>
    </p:spTree>
    <p:extLst>
      <p:ext uri="{BB962C8B-B14F-4D97-AF65-F5344CB8AC3E}">
        <p14:creationId xmlns:p14="http://schemas.microsoft.com/office/powerpoint/2010/main" val="154539409"/>
      </p:ext>
    </p:extLst>
  </p:cSld>
  <p:clrMapOvr>
    <a:masterClrMapping/>
  </p:clrMapOvr>
  <p:transition xmlns:p14="http://schemas.microsoft.com/office/powerpoint/2010/mai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578ABE9-F2C7-42A1-B316-806286843EA3}" type="slidenum">
              <a:rPr lang="en-US"/>
              <a:pPr/>
              <a:t>‹#›</a:t>
            </a:fld>
            <a:endParaRPr lang="en-US" dirty="0"/>
          </a:p>
        </p:txBody>
      </p:sp>
    </p:spTree>
    <p:extLst>
      <p:ext uri="{BB962C8B-B14F-4D97-AF65-F5344CB8AC3E}">
        <p14:creationId xmlns:p14="http://schemas.microsoft.com/office/powerpoint/2010/main" val="528476063"/>
      </p:ext>
    </p:extLst>
  </p:cSld>
  <p:clrMapOvr>
    <a:masterClrMapping/>
  </p:clrMapOvr>
  <p:transition xmlns:p14="http://schemas.microsoft.com/office/powerpoint/2010/mai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73560D3-B507-4567-BDC7-6F4656B0BDD7}" type="slidenum">
              <a:rPr lang="en-US"/>
              <a:pPr/>
              <a:t>‹#›</a:t>
            </a:fld>
            <a:endParaRPr lang="en-US" dirty="0"/>
          </a:p>
        </p:txBody>
      </p:sp>
    </p:spTree>
    <p:extLst>
      <p:ext uri="{BB962C8B-B14F-4D97-AF65-F5344CB8AC3E}">
        <p14:creationId xmlns:p14="http://schemas.microsoft.com/office/powerpoint/2010/main" val="1231826297"/>
      </p:ext>
    </p:extLst>
  </p:cSld>
  <p:clrMapOvr>
    <a:masterClrMapping/>
  </p:clrMapOvr>
  <p:transition xmlns:p14="http://schemas.microsoft.com/office/powerpoint/2010/mai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3E46226-C941-4C3E-97B8-2D8AC61CF796}" type="slidenum">
              <a:rPr lang="en-US"/>
              <a:pPr/>
              <a:t>‹#›</a:t>
            </a:fld>
            <a:endParaRPr lang="en-US" dirty="0"/>
          </a:p>
        </p:txBody>
      </p:sp>
    </p:spTree>
    <p:extLst>
      <p:ext uri="{BB962C8B-B14F-4D97-AF65-F5344CB8AC3E}">
        <p14:creationId xmlns:p14="http://schemas.microsoft.com/office/powerpoint/2010/main" val="1679792358"/>
      </p:ext>
    </p:extLst>
  </p:cSld>
  <p:clrMapOvr>
    <a:masterClrMapping/>
  </p:clrMapOvr>
  <p:transition xmlns:p14="http://schemas.microsoft.com/office/powerpoint/2010/main" spd="slow">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2FD4571A-3FE9-4460-9C45-4097C7B91F56}" type="slidenum">
              <a:rPr lang="en-US"/>
              <a:pPr/>
              <a:t>‹#›</a:t>
            </a:fld>
            <a:endParaRPr lang="en-US" dirty="0"/>
          </a:p>
        </p:txBody>
      </p:sp>
    </p:spTree>
    <p:extLst>
      <p:ext uri="{BB962C8B-B14F-4D97-AF65-F5344CB8AC3E}">
        <p14:creationId xmlns:p14="http://schemas.microsoft.com/office/powerpoint/2010/main" val="2917532048"/>
      </p:ext>
    </p:extLst>
  </p:cSld>
  <p:clrMapOvr>
    <a:masterClrMapping/>
  </p:clrMapOvr>
  <p:transition xmlns:p14="http://schemas.microsoft.com/office/powerpoint/2010/mai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798ECA9F-2135-4B02-AD08-54EC6EFDCD0E}" type="slidenum">
              <a:rPr lang="en-US"/>
              <a:pPr/>
              <a:t>‹#›</a:t>
            </a:fld>
            <a:endParaRPr lang="en-US" dirty="0"/>
          </a:p>
        </p:txBody>
      </p:sp>
    </p:spTree>
    <p:extLst>
      <p:ext uri="{BB962C8B-B14F-4D97-AF65-F5344CB8AC3E}">
        <p14:creationId xmlns:p14="http://schemas.microsoft.com/office/powerpoint/2010/main" val="848719780"/>
      </p:ext>
    </p:extLst>
  </p:cSld>
  <p:clrMapOvr>
    <a:masterClrMapping/>
  </p:clrMapOvr>
  <p:transition xmlns:p14="http://schemas.microsoft.com/office/powerpoint/2010/mai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7E0D13D-9E91-42A2-A4DD-CE01A805826D}" type="slidenum">
              <a:rPr lang="en-US"/>
              <a:pPr/>
              <a:t>‹#›</a:t>
            </a:fld>
            <a:endParaRPr lang="en-US" dirty="0"/>
          </a:p>
        </p:txBody>
      </p:sp>
    </p:spTree>
    <p:extLst>
      <p:ext uri="{BB962C8B-B14F-4D97-AF65-F5344CB8AC3E}">
        <p14:creationId xmlns:p14="http://schemas.microsoft.com/office/powerpoint/2010/main" val="2742489761"/>
      </p:ext>
    </p:extLst>
  </p:cSld>
  <p:clrMapOvr>
    <a:masterClrMapping/>
  </p:clrMapOvr>
  <p:transition xmlns:p14="http://schemas.microsoft.com/office/powerpoint/2010/mai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23CF10D-3CA9-445E-A62B-D462654ACA73}" type="slidenum">
              <a:rPr lang="en-US"/>
              <a:pPr/>
              <a:t>‹#›</a:t>
            </a:fld>
            <a:endParaRPr lang="en-US" dirty="0"/>
          </a:p>
        </p:txBody>
      </p:sp>
    </p:spTree>
    <p:extLst>
      <p:ext uri="{BB962C8B-B14F-4D97-AF65-F5344CB8AC3E}">
        <p14:creationId xmlns:p14="http://schemas.microsoft.com/office/powerpoint/2010/main" val="815773290"/>
      </p:ext>
    </p:extLst>
  </p:cSld>
  <p:clrMapOvr>
    <a:masterClrMapping/>
  </p:clrMapOvr>
  <p:transition xmlns:p14="http://schemas.microsoft.com/office/powerpoint/2010/main" spd="slow">
    <p:wheel spokes="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640002" name="Group 2"/>
          <p:cNvGrpSpPr>
            <a:grpSpLocks/>
          </p:cNvGrpSpPr>
          <p:nvPr/>
        </p:nvGrpSpPr>
        <p:grpSpPr bwMode="auto">
          <a:xfrm>
            <a:off x="1588" y="0"/>
            <a:ext cx="9148762" cy="6851650"/>
            <a:chOff x="1" y="0"/>
            <a:chExt cx="5763" cy="4316"/>
          </a:xfrm>
        </p:grpSpPr>
        <p:sp>
          <p:nvSpPr>
            <p:cNvPr id="64000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0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0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640006" name="Group 6"/>
            <p:cNvGrpSpPr>
              <a:grpSpLocks/>
            </p:cNvGrpSpPr>
            <p:nvPr/>
          </p:nvGrpSpPr>
          <p:grpSpPr bwMode="auto">
            <a:xfrm>
              <a:off x="288" y="0"/>
              <a:ext cx="5098" cy="4316"/>
              <a:chOff x="288" y="0"/>
              <a:chExt cx="5098" cy="4316"/>
            </a:xfrm>
          </p:grpSpPr>
          <p:sp>
            <p:nvSpPr>
              <p:cNvPr id="64000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0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0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1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64002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3"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4"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6"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7"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0028"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0029"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0030"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640031" name="Group 31"/>
            <p:cNvGrpSpPr>
              <a:grpSpLocks/>
            </p:cNvGrpSpPr>
            <p:nvPr/>
          </p:nvGrpSpPr>
          <p:grpSpPr bwMode="auto">
            <a:xfrm>
              <a:off x="1" y="392"/>
              <a:ext cx="5758" cy="1571"/>
              <a:chOff x="1" y="392"/>
              <a:chExt cx="5758" cy="1571"/>
            </a:xfrm>
          </p:grpSpPr>
          <p:sp>
            <p:nvSpPr>
              <p:cNvPr id="64003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003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003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003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003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640037"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0038"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640039"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40040"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dirty="0"/>
          </a:p>
        </p:txBody>
      </p:sp>
      <p:sp>
        <p:nvSpPr>
          <p:cNvPr id="640041"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dirty="0"/>
          </a:p>
        </p:txBody>
      </p:sp>
      <p:sp>
        <p:nvSpPr>
          <p:cNvPr id="640042"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5CE6E544-33C2-490D-9347-CEBE98887866}" type="slidenum">
              <a:rPr lang="en-US"/>
              <a:pPr/>
              <a:t>‹#›</a:t>
            </a:fld>
            <a:endParaRPr lang="en-US" dirty="0"/>
          </a:p>
        </p:txBody>
      </p:sp>
      <p:sp>
        <p:nvSpPr>
          <p:cNvPr id="640043"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ransition xmlns:p14="http://schemas.microsoft.com/office/powerpoint/2010/main" spd="slow">
    <p:wheel spokes="1"/>
  </p:transition>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 Id="rId3" Type="http://schemas.openxmlformats.org/officeDocument/2006/relationships/image" Target="../media/image60.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Excel_97_-_2004_Worksheet2.xls"/><Relationship Id="rId5" Type="http://schemas.openxmlformats.org/officeDocument/2006/relationships/image" Target="../media/image6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6.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4.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 Id="rId3" Type="http://schemas.openxmlformats.org/officeDocument/2006/relationships/image" Target="../media/image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 Id="rId3" Type="http://schemas.openxmlformats.org/officeDocument/2006/relationships/image" Target="../media/image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 Id="rId3" Type="http://schemas.openxmlformats.org/officeDocument/2006/relationships/image" Target="../media/image1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 Id="rId3" Type="http://schemas.openxmlformats.org/officeDocument/2006/relationships/image" Target="../media/image1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5.png"/><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oleObject" Target="../embeddings/oleObject1.bin"/><Relationship Id="rId8" Type="http://schemas.openxmlformats.org/officeDocument/2006/relationships/oleObject" Target="../embeddings/Microsoft_Excel_97_-_2004_Worksheet1.xls"/><Relationship Id="rId9"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 Type="http://schemas.microsoft.com/office/2007/relationships/media" Target="file:///C:\Documents%20and%20Settings\Peter%20Isquith\My%20Documents\Presentations\BRIEF%20MASTER\Toria%20TOL%206.MPG" TargetMode="External"/><Relationship Id="rId2" Type="http://schemas.openxmlformats.org/officeDocument/2006/relationships/video" Target="file:///C:\Documents%20and%20Settings\Peter%20Isquith\My%20Documents\Presentations\BRIEF%20MASTER\Toria%20TOL%206.M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9.xml"/><Relationship Id="rId5"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3.xml"/><Relationship Id="rId5" Type="http://schemas.openxmlformats.org/officeDocument/2006/relationships/image" Target="../media/image30.png"/><Relationship Id="rId1" Type="http://schemas.microsoft.com/office/2007/relationships/media" Target="../media/media2.mp4"/><Relationship Id="rId2" Type="http://schemas.openxmlformats.org/officeDocument/2006/relationships/video" Target="../media/media2.mp4"/></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31.png"/><Relationship Id="rId1" Type="http://schemas.microsoft.com/office/2007/relationships/media" Target="../media/media3.mp4"/><Relationship Id="rId2" Type="http://schemas.openxmlformats.org/officeDocument/2006/relationships/video" Target="../media/media3.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 Id="rId3" Type="http://schemas.openxmlformats.org/officeDocument/2006/relationships/image" Target="../media/image4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png"/><Relationship Id="rId3" Type="http://schemas.openxmlformats.org/officeDocument/2006/relationships/image" Target="../media/image5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 Id="rId3"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1026"/>
          <p:cNvSpPr>
            <a:spLocks noGrp="1" noChangeArrowheads="1"/>
          </p:cNvSpPr>
          <p:nvPr>
            <p:ph type="title" idx="4294967295"/>
          </p:nvPr>
        </p:nvSpPr>
        <p:spPr>
          <a:xfrm>
            <a:off x="762000" y="228600"/>
            <a:ext cx="7772400" cy="5791200"/>
          </a:xfrm>
        </p:spPr>
        <p:txBody>
          <a:bodyPr/>
          <a:lstStyle/>
          <a:p>
            <a:r>
              <a:rPr lang="en-US" sz="2800" b="1" dirty="0" smtClean="0">
                <a:solidFill>
                  <a:schemeClr val="tx1"/>
                </a:solidFill>
              </a:rPr>
              <a:t>Identifying Executive Function Intervention Targets &amp; Measuring Outcomes</a:t>
            </a:r>
            <a:r>
              <a:rPr lang="en-US" sz="2800" dirty="0" smtClean="0"/>
              <a:t/>
            </a:r>
            <a:br>
              <a:rPr lang="en-US" sz="2800" dirty="0" smtClean="0"/>
            </a:br>
            <a:r>
              <a:rPr lang="en-US" dirty="0"/>
              <a:t/>
            </a:r>
            <a:br>
              <a:rPr lang="en-US" dirty="0"/>
            </a:br>
            <a:r>
              <a:rPr lang="en-US" sz="2800" dirty="0">
                <a:solidFill>
                  <a:schemeClr val="tx1"/>
                </a:solidFill>
              </a:rPr>
              <a:t>Scott </a:t>
            </a:r>
            <a:r>
              <a:rPr lang="en-US" sz="2800" dirty="0" smtClean="0">
                <a:solidFill>
                  <a:schemeClr val="tx1"/>
                </a:solidFill>
              </a:rPr>
              <a:t>Grewe</a:t>
            </a:r>
            <a:r>
              <a:rPr lang="en-US" sz="2800" dirty="0">
                <a:solidFill>
                  <a:schemeClr val="tx1"/>
                </a:solidFill>
              </a:rPr>
              <a:t>, Ph.D., </a:t>
            </a:r>
            <a:r>
              <a:rPr lang="en-US" sz="2800" dirty="0" smtClean="0">
                <a:solidFill>
                  <a:schemeClr val="tx1"/>
                </a:solidFill>
              </a:rPr>
              <a:t>ABPP/CN</a:t>
            </a:r>
            <a:br>
              <a:rPr lang="en-US" sz="2800" dirty="0" smtClean="0">
                <a:solidFill>
                  <a:schemeClr val="tx1"/>
                </a:solidFill>
              </a:rPr>
            </a:br>
            <a:r>
              <a:rPr lang="en-US" sz="2800" dirty="0" smtClean="0">
                <a:solidFill>
                  <a:schemeClr val="tx1"/>
                </a:solidFill>
              </a:rPr>
              <a:t>&amp;</a:t>
            </a:r>
            <a:br>
              <a:rPr lang="en-US" sz="2800" dirty="0" smtClean="0">
                <a:solidFill>
                  <a:schemeClr val="tx1"/>
                </a:solidFill>
              </a:rPr>
            </a:br>
            <a:r>
              <a:rPr lang="en-US" sz="2800" dirty="0" smtClean="0">
                <a:solidFill>
                  <a:schemeClr val="tx1"/>
                </a:solidFill>
              </a:rPr>
              <a:t>Steven Guy, Ph.D.</a:t>
            </a:r>
            <a:r>
              <a:rPr lang="en-US" sz="2800" dirty="0">
                <a:solidFill>
                  <a:schemeClr val="tx1"/>
                </a:solidFill>
              </a:rPr>
              <a:t/>
            </a:r>
            <a:br>
              <a:rPr lang="en-US" sz="2800" dirty="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Pediatric Neuropsychologists in</a:t>
            </a:r>
            <a:br>
              <a:rPr lang="en-US" sz="2800" dirty="0" smtClean="0">
                <a:solidFill>
                  <a:schemeClr val="tx1"/>
                </a:solidFill>
              </a:rPr>
            </a:br>
            <a:r>
              <a:rPr lang="en-US" sz="2800" dirty="0" smtClean="0">
                <a:solidFill>
                  <a:schemeClr val="tx1"/>
                </a:solidFill>
              </a:rPr>
              <a:t>Private Practice</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Richland, Washington </a:t>
            </a:r>
            <a:br>
              <a:rPr lang="en-US" sz="2800" dirty="0" smtClean="0">
                <a:solidFill>
                  <a:schemeClr val="tx1"/>
                </a:solidFill>
              </a:rPr>
            </a:br>
            <a:r>
              <a:rPr lang="en-US" sz="2800" dirty="0" smtClean="0">
                <a:solidFill>
                  <a:schemeClr val="tx1"/>
                </a:solidFill>
              </a:rPr>
              <a:t>&amp;</a:t>
            </a:r>
            <a:br>
              <a:rPr lang="en-US" sz="2800" dirty="0" smtClean="0">
                <a:solidFill>
                  <a:schemeClr val="tx1"/>
                </a:solidFill>
              </a:rPr>
            </a:br>
            <a:r>
              <a:rPr lang="en-US" sz="2800" dirty="0" smtClean="0">
                <a:solidFill>
                  <a:schemeClr val="tx1"/>
                </a:solidFill>
              </a:rPr>
              <a:t>Columbus, Ohio</a:t>
            </a:r>
            <a:endParaRPr lang="en-US" sz="2000" dirty="0">
              <a:solidFill>
                <a:schemeClr val="tx1"/>
              </a:solidFill>
            </a:endParaRP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a:xfrm>
            <a:off x="762000" y="609600"/>
            <a:ext cx="7772400" cy="1219200"/>
          </a:xfrm>
        </p:spPr>
        <p:txBody>
          <a:bodyPr/>
          <a:lstStyle/>
          <a:p>
            <a:r>
              <a:rPr lang="en-US" sz="4000" b="1" dirty="0">
                <a:solidFill>
                  <a:schemeClr val="tx1"/>
                </a:solidFill>
              </a:rPr>
              <a:t>Outcome of “Good” Executive Function</a:t>
            </a:r>
          </a:p>
        </p:txBody>
      </p:sp>
      <p:sp>
        <p:nvSpPr>
          <p:cNvPr id="665603" name="Rectangle 3"/>
          <p:cNvSpPr>
            <a:spLocks noGrp="1" noChangeArrowheads="1"/>
          </p:cNvSpPr>
          <p:nvPr>
            <p:ph type="body" idx="1"/>
          </p:nvPr>
        </p:nvSpPr>
        <p:spPr>
          <a:xfrm>
            <a:off x="1600200" y="2895600"/>
            <a:ext cx="6553200" cy="3505200"/>
          </a:xfrm>
        </p:spPr>
        <p:txBody>
          <a:bodyPr/>
          <a:lstStyle/>
          <a:p>
            <a:pPr>
              <a:buFont typeface="Wingdings" pitchFamily="2" charset="2"/>
              <a:buNone/>
            </a:pPr>
            <a:r>
              <a:rPr lang="en-US" sz="2400" dirty="0">
                <a:latin typeface="Arial" charset="0"/>
              </a:rPr>
              <a:t>Purposeful, goal-directed activity</a:t>
            </a:r>
          </a:p>
          <a:p>
            <a:pPr>
              <a:buFont typeface="Wingdings" pitchFamily="2" charset="2"/>
              <a:buNone/>
            </a:pPr>
            <a:r>
              <a:rPr lang="en-US" sz="2400" dirty="0">
                <a:latin typeface="Arial" charset="0"/>
              </a:rPr>
              <a:t>Active problem solving </a:t>
            </a:r>
          </a:p>
          <a:p>
            <a:pPr>
              <a:buFont typeface="Wingdings" pitchFamily="2" charset="2"/>
              <a:buNone/>
            </a:pPr>
            <a:r>
              <a:rPr lang="en-US" sz="2400" dirty="0">
                <a:latin typeface="Arial" charset="0"/>
              </a:rPr>
              <a:t>Self-control</a:t>
            </a:r>
          </a:p>
          <a:p>
            <a:pPr>
              <a:buFont typeface="Wingdings" pitchFamily="2" charset="2"/>
              <a:buNone/>
            </a:pPr>
            <a:r>
              <a:rPr lang="en-US" sz="2400" dirty="0">
                <a:latin typeface="Arial" charset="0"/>
              </a:rPr>
              <a:t>Independence</a:t>
            </a:r>
          </a:p>
          <a:p>
            <a:pPr>
              <a:buFont typeface="Wingdings" pitchFamily="2" charset="2"/>
              <a:buNone/>
            </a:pPr>
            <a:r>
              <a:rPr lang="en-US" sz="2400" dirty="0">
                <a:latin typeface="Arial" charset="0"/>
              </a:rPr>
              <a:t>Reliability and consistency</a:t>
            </a:r>
          </a:p>
          <a:p>
            <a:pPr>
              <a:buFont typeface="Wingdings" pitchFamily="2" charset="2"/>
              <a:buNone/>
            </a:pPr>
            <a:r>
              <a:rPr lang="en-US" sz="2400" dirty="0">
                <a:latin typeface="Arial" charset="0"/>
              </a:rPr>
              <a:t>Positive self-efficacy </a:t>
            </a:r>
          </a:p>
          <a:p>
            <a:pPr>
              <a:buFont typeface="Wingdings" pitchFamily="2" charset="2"/>
              <a:buNone/>
            </a:pPr>
            <a:r>
              <a:rPr lang="en-US" sz="2400" dirty="0">
                <a:latin typeface="Arial" charset="0"/>
              </a:rPr>
              <a:t>Internal locus of control</a:t>
            </a:r>
          </a:p>
        </p:txBody>
      </p:sp>
    </p:spTree>
    <p:extLst>
      <p:ext uri="{BB962C8B-B14F-4D97-AF65-F5344CB8AC3E}">
        <p14:creationId xmlns:p14="http://schemas.microsoft.com/office/powerpoint/2010/main" val="1587421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3999" cy="1916190"/>
          </a:xfrm>
          <a:prstGeom prst="rect">
            <a:avLst/>
          </a:prstGeom>
        </p:spPr>
      </p:pic>
      <p:sp>
        <p:nvSpPr>
          <p:cNvPr id="3" name="Content Placeholder 2"/>
          <p:cNvSpPr>
            <a:spLocks noGrp="1"/>
          </p:cNvSpPr>
          <p:nvPr>
            <p:ph idx="1"/>
          </p:nvPr>
        </p:nvSpPr>
        <p:spPr>
          <a:xfrm>
            <a:off x="304800" y="1981200"/>
            <a:ext cx="8610600" cy="4419600"/>
          </a:xfrm>
        </p:spPr>
        <p:txBody>
          <a:bodyPr/>
          <a:lstStyle/>
          <a:p>
            <a:pPr marL="0" indent="0">
              <a:buNone/>
            </a:pPr>
            <a:r>
              <a:rPr lang="en-US" sz="2800" dirty="0" smtClean="0"/>
              <a:t>Well designed feasibility study with:</a:t>
            </a:r>
          </a:p>
          <a:p>
            <a:r>
              <a:rPr lang="en-US" sz="2800" dirty="0" smtClean="0"/>
              <a:t>30 preschooler aged 4-6 years </a:t>
            </a:r>
          </a:p>
          <a:p>
            <a:r>
              <a:rPr lang="en-US" sz="2800" dirty="0" smtClean="0"/>
              <a:t>At risk or significant behavior/emotional problems</a:t>
            </a:r>
          </a:p>
          <a:p>
            <a:r>
              <a:rPr lang="en-US" sz="2800" dirty="0" smtClean="0"/>
              <a:t>8 week summer intensive program:</a:t>
            </a:r>
          </a:p>
          <a:p>
            <a:pPr lvl="1"/>
            <a:r>
              <a:rPr lang="en-US" sz="2400" dirty="0" smtClean="0"/>
              <a:t>Parent behavior management training</a:t>
            </a:r>
          </a:p>
          <a:p>
            <a:pPr lvl="1"/>
            <a:r>
              <a:rPr lang="en-US" sz="2400" dirty="0" smtClean="0"/>
              <a:t>Behavior modification</a:t>
            </a:r>
          </a:p>
          <a:p>
            <a:pPr lvl="1"/>
            <a:r>
              <a:rPr lang="en-US" sz="2400" dirty="0" smtClean="0"/>
              <a:t>School readiness </a:t>
            </a:r>
          </a:p>
          <a:p>
            <a:pPr lvl="1"/>
            <a:r>
              <a:rPr lang="en-US" sz="2400" dirty="0" smtClean="0"/>
              <a:t>Social-emotional and self-regulation training</a:t>
            </a:r>
          </a:p>
          <a:p>
            <a:pPr lvl="1"/>
            <a:endParaRPr lang="en-US" sz="2400" dirty="0"/>
          </a:p>
        </p:txBody>
      </p:sp>
      <p:pic>
        <p:nvPicPr>
          <p:cNvPr id="5" name="Picture 4"/>
          <p:cNvPicPr>
            <a:picLocks noChangeAspect="1"/>
          </p:cNvPicPr>
          <p:nvPr/>
        </p:nvPicPr>
        <p:blipFill>
          <a:blip r:embed="rId3"/>
          <a:stretch>
            <a:fillRect/>
          </a:stretch>
        </p:blipFill>
        <p:spPr>
          <a:xfrm>
            <a:off x="5791200" y="1232370"/>
            <a:ext cx="2593350" cy="596430"/>
          </a:xfrm>
          <a:prstGeom prst="rect">
            <a:avLst/>
          </a:prstGeom>
        </p:spPr>
      </p:pic>
    </p:spTree>
    <p:extLst>
      <p:ext uri="{BB962C8B-B14F-4D97-AF65-F5344CB8AC3E}">
        <p14:creationId xmlns:p14="http://schemas.microsoft.com/office/powerpoint/2010/main" val="281343485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p>
            <a:r>
              <a:rPr lang="en-US" sz="3600" dirty="0" smtClean="0"/>
              <a:t>Change in EF and ER with Intervention</a:t>
            </a:r>
            <a:r>
              <a:rPr lang="en-US" dirty="0" smtClean="0"/>
              <a:t> </a:t>
            </a:r>
            <a:endParaRPr lang="en-US" dirty="0"/>
          </a:p>
        </p:txBody>
      </p:sp>
      <p:graphicFrame>
        <p:nvGraphicFramePr>
          <p:cNvPr id="4" name="Content Placeholder 3"/>
          <p:cNvGraphicFramePr>
            <a:graphicFrameLocks noGrp="1"/>
          </p:cNvGraphicFramePr>
          <p:nvPr>
            <p:ph idx="1"/>
            <p:extLst/>
          </p:nvPr>
        </p:nvGraphicFramePr>
        <p:xfrm>
          <a:off x="293370" y="1447800"/>
          <a:ext cx="8610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5943600"/>
            <a:ext cx="9215023" cy="830997"/>
          </a:xfrm>
          <a:prstGeom prst="rect">
            <a:avLst/>
          </a:prstGeom>
          <a:noFill/>
        </p:spPr>
        <p:txBody>
          <a:bodyPr wrap="none" rtlCol="0">
            <a:spAutoFit/>
          </a:bodyPr>
          <a:lstStyle/>
          <a:p>
            <a:r>
              <a:rPr lang="en-US" dirty="0" smtClean="0"/>
              <a:t>Note: Decreased BRIEF scores and </a:t>
            </a:r>
            <a:r>
              <a:rPr lang="en-US" dirty="0"/>
              <a:t>Increased Lab scores</a:t>
            </a:r>
            <a:r>
              <a:rPr lang="en-US" dirty="0" smtClean="0"/>
              <a:t> = improvement</a:t>
            </a:r>
          </a:p>
          <a:p>
            <a:r>
              <a:rPr lang="en-US" dirty="0" smtClean="0"/>
              <a:t>           Increased ER Checklist scores = improved functioning </a:t>
            </a:r>
            <a:endParaRPr lang="en-US" dirty="0"/>
          </a:p>
        </p:txBody>
      </p:sp>
    </p:spTree>
    <p:extLst>
      <p:ext uri="{BB962C8B-B14F-4D97-AF65-F5344CB8AC3E}">
        <p14:creationId xmlns:p14="http://schemas.microsoft.com/office/powerpoint/2010/main" val="48654519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Real-World Collaborative Problem-Solving Intervention for EF in ASD</a:t>
            </a:r>
            <a:endParaRPr lang="en-US" dirty="0"/>
          </a:p>
        </p:txBody>
      </p:sp>
      <p:pic>
        <p:nvPicPr>
          <p:cNvPr id="826370" name="Picture 2" descr="http://ecx.images-amazon.com/images/I/51wQFFXEe8L._SY300_.jpg"/>
          <p:cNvPicPr>
            <a:picLocks noChangeAspect="1" noChangeArrowheads="1"/>
          </p:cNvPicPr>
          <p:nvPr/>
        </p:nvPicPr>
        <p:blipFill>
          <a:blip r:embed="rId2" cstate="print"/>
          <a:srcRect/>
          <a:stretch>
            <a:fillRect/>
          </a:stretch>
        </p:blipFill>
        <p:spPr bwMode="auto">
          <a:xfrm>
            <a:off x="2729992" y="1600200"/>
            <a:ext cx="3594608" cy="4648200"/>
          </a:xfrm>
          <a:prstGeom prst="rect">
            <a:avLst/>
          </a:prstGeom>
          <a:noFill/>
        </p:spPr>
      </p:pic>
      <p:sp>
        <p:nvSpPr>
          <p:cNvPr id="8" name="TextBox 7"/>
          <p:cNvSpPr txBox="1"/>
          <p:nvPr/>
        </p:nvSpPr>
        <p:spPr>
          <a:xfrm>
            <a:off x="304800" y="6248400"/>
            <a:ext cx="8465907" cy="523220"/>
          </a:xfrm>
          <a:prstGeom prst="rect">
            <a:avLst/>
          </a:prstGeom>
          <a:noFill/>
        </p:spPr>
        <p:txBody>
          <a:bodyPr wrap="none" rtlCol="0">
            <a:spAutoFit/>
          </a:bodyPr>
          <a:lstStyle/>
          <a:p>
            <a:r>
              <a:rPr lang="en-US" dirty="0" smtClean="0"/>
              <a:t>Lauren </a:t>
            </a:r>
            <a:r>
              <a:rPr lang="en-US" dirty="0" err="1" smtClean="0"/>
              <a:t>Kenworthy</a:t>
            </a:r>
            <a:r>
              <a:rPr lang="en-US" dirty="0" smtClean="0"/>
              <a:t> &amp; Laura Anthony, Children’s National</a:t>
            </a:r>
            <a:endParaRPr lang="en-US" dirty="0"/>
          </a:p>
        </p:txBody>
      </p:sp>
    </p:spTree>
    <p:extLst>
      <p:ext uri="{BB962C8B-B14F-4D97-AF65-F5344CB8AC3E}">
        <p14:creationId xmlns:p14="http://schemas.microsoft.com/office/powerpoint/2010/main" val="201315652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60" name="Text Box 4"/>
          <p:cNvSpPr txBox="1">
            <a:spLocks noChangeArrowheads="1"/>
          </p:cNvSpPr>
          <p:nvPr/>
        </p:nvSpPr>
        <p:spPr bwMode="auto">
          <a:xfrm>
            <a:off x="1219200" y="2806148"/>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pitchFamily="18" charset="0"/>
                <a:ea typeface="MS PGothic" pitchFamily="34" charset="-128"/>
              </a:defRPr>
            </a:lvl1pPr>
            <a:lvl2pPr marL="742950" indent="-285750" defTabSz="457200" eaLnBrk="0" hangingPunct="0">
              <a:defRPr sz="2400">
                <a:solidFill>
                  <a:schemeClr val="tx1"/>
                </a:solidFill>
                <a:latin typeface="Times New Roman" pitchFamily="18" charset="0"/>
                <a:ea typeface="MS PGothic" pitchFamily="34" charset="-128"/>
              </a:defRPr>
            </a:lvl2pPr>
            <a:lvl3pPr marL="1143000" indent="-228600" defTabSz="457200" eaLnBrk="0" hangingPunct="0">
              <a:defRPr sz="2400">
                <a:solidFill>
                  <a:schemeClr val="tx1"/>
                </a:solidFill>
                <a:latin typeface="Times New Roman" pitchFamily="18" charset="0"/>
                <a:ea typeface="MS PGothic" pitchFamily="34" charset="-128"/>
              </a:defRPr>
            </a:lvl3pPr>
            <a:lvl4pPr marL="1600200" indent="-228600" defTabSz="457200" eaLnBrk="0" hangingPunct="0">
              <a:defRPr sz="2400">
                <a:solidFill>
                  <a:schemeClr val="tx1"/>
                </a:solidFill>
                <a:latin typeface="Times New Roman" pitchFamily="18" charset="0"/>
                <a:ea typeface="MS PGothic" pitchFamily="34" charset="-128"/>
              </a:defRPr>
            </a:lvl4pPr>
            <a:lvl5pPr marL="2057400" indent="-228600" defTabSz="457200" eaLnBrk="0" hangingPunct="0">
              <a:defRPr sz="2400">
                <a:solidFill>
                  <a:schemeClr val="tx1"/>
                </a:solidFill>
                <a:latin typeface="Times New Roman"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Monotype Sorts" pitchFamily="-84" charset="2"/>
              <a:buNone/>
            </a:pPr>
            <a:endParaRPr lang="en-US" sz="1800" i="1">
              <a:solidFill>
                <a:srgbClr val="EAEC5E"/>
              </a:solidFill>
              <a:latin typeface="Arial" pitchFamily="34" charset="0"/>
            </a:endParaRPr>
          </a:p>
        </p:txBody>
      </p:sp>
      <p:sp>
        <p:nvSpPr>
          <p:cNvPr id="7" name="Text Box 4"/>
          <p:cNvSpPr txBox="1">
            <a:spLocks noChangeArrowheads="1"/>
          </p:cNvSpPr>
          <p:nvPr/>
        </p:nvSpPr>
        <p:spPr bwMode="auto">
          <a:xfrm>
            <a:off x="1371600" y="2958548"/>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pitchFamily="18" charset="0"/>
                <a:ea typeface="MS PGothic" pitchFamily="34" charset="-128"/>
              </a:defRPr>
            </a:lvl1pPr>
            <a:lvl2pPr marL="742950" indent="-285750" defTabSz="457200" eaLnBrk="0" hangingPunct="0">
              <a:defRPr sz="2400">
                <a:solidFill>
                  <a:schemeClr val="tx1"/>
                </a:solidFill>
                <a:latin typeface="Times New Roman" pitchFamily="18" charset="0"/>
                <a:ea typeface="MS PGothic" pitchFamily="34" charset="-128"/>
              </a:defRPr>
            </a:lvl2pPr>
            <a:lvl3pPr marL="1143000" indent="-228600" defTabSz="457200" eaLnBrk="0" hangingPunct="0">
              <a:defRPr sz="2400">
                <a:solidFill>
                  <a:schemeClr val="tx1"/>
                </a:solidFill>
                <a:latin typeface="Times New Roman" pitchFamily="18" charset="0"/>
                <a:ea typeface="MS PGothic" pitchFamily="34" charset="-128"/>
              </a:defRPr>
            </a:lvl3pPr>
            <a:lvl4pPr marL="1600200" indent="-228600" defTabSz="457200" eaLnBrk="0" hangingPunct="0">
              <a:defRPr sz="2400">
                <a:solidFill>
                  <a:schemeClr val="tx1"/>
                </a:solidFill>
                <a:latin typeface="Times New Roman" pitchFamily="18" charset="0"/>
                <a:ea typeface="MS PGothic" pitchFamily="34" charset="-128"/>
              </a:defRPr>
            </a:lvl4pPr>
            <a:lvl5pPr marL="2057400" indent="-228600" defTabSz="457200" eaLnBrk="0" hangingPunct="0">
              <a:defRPr sz="2400">
                <a:solidFill>
                  <a:schemeClr val="tx1"/>
                </a:solidFill>
                <a:latin typeface="Times New Roman"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Monotype Sorts" pitchFamily="-84" charset="2"/>
              <a:buNone/>
            </a:pPr>
            <a:endParaRPr lang="en-US" sz="1800" i="1">
              <a:solidFill>
                <a:srgbClr val="EAEC5E"/>
              </a:solidFill>
              <a:latin typeface="Arial" pitchFamily="34" charset="0"/>
            </a:endParaRPr>
          </a:p>
        </p:txBody>
      </p:sp>
      <p:sp>
        <p:nvSpPr>
          <p:cNvPr id="4" name="TextBox 3"/>
          <p:cNvSpPr txBox="1"/>
          <p:nvPr/>
        </p:nvSpPr>
        <p:spPr>
          <a:xfrm>
            <a:off x="228600" y="195181"/>
            <a:ext cx="8763000" cy="584776"/>
          </a:xfrm>
          <a:prstGeom prst="rect">
            <a:avLst/>
          </a:prstGeom>
          <a:noFill/>
        </p:spPr>
        <p:txBody>
          <a:bodyPr wrap="square" rtlCol="0">
            <a:spAutoFit/>
          </a:bodyPr>
          <a:lstStyle/>
          <a:p>
            <a:r>
              <a:rPr lang="en-US" sz="3200" dirty="0" smtClean="0"/>
              <a:t>Unstuck Philosophy: Principles </a:t>
            </a:r>
            <a:r>
              <a:rPr lang="en-US" sz="3200" dirty="0"/>
              <a:t>of R</a:t>
            </a:r>
            <a:r>
              <a:rPr lang="en-US" sz="3200" dirty="0" smtClean="0"/>
              <a:t>emediation</a:t>
            </a:r>
            <a:endParaRPr lang="en-US" sz="3200" dirty="0"/>
          </a:p>
        </p:txBody>
      </p:sp>
      <p:sp>
        <p:nvSpPr>
          <p:cNvPr id="5" name="TextBox 4"/>
          <p:cNvSpPr txBox="1"/>
          <p:nvPr/>
        </p:nvSpPr>
        <p:spPr>
          <a:xfrm>
            <a:off x="152400" y="1066800"/>
            <a:ext cx="8610600" cy="4770537"/>
          </a:xfrm>
          <a:prstGeom prst="rect">
            <a:avLst/>
          </a:prstGeom>
          <a:noFill/>
        </p:spPr>
        <p:txBody>
          <a:bodyPr wrap="square" rtlCol="0">
            <a:spAutoFit/>
          </a:bodyPr>
          <a:lstStyle/>
          <a:p>
            <a:pPr marL="457200" indent="-457200">
              <a:buFont typeface="+mj-lt"/>
              <a:buAutoNum type="arabicPeriod"/>
            </a:pPr>
            <a:r>
              <a:rPr lang="en-US" sz="3200" dirty="0" smtClean="0"/>
              <a:t>Teach by Doing—Coaching Model: Support, Fade, Generalize</a:t>
            </a:r>
          </a:p>
          <a:p>
            <a:pPr marL="457200" indent="-457200">
              <a:buFont typeface="+mj-lt"/>
              <a:buAutoNum type="arabicPeriod"/>
            </a:pPr>
            <a:endParaRPr lang="en-US" dirty="0" smtClean="0"/>
          </a:p>
          <a:p>
            <a:pPr marL="457200" indent="-457200">
              <a:buFont typeface="+mj-lt"/>
              <a:buAutoNum type="arabicPeriod"/>
            </a:pPr>
            <a:r>
              <a:rPr lang="en-US" sz="3200" dirty="0" smtClean="0"/>
              <a:t>Talk Less—Self-regulatory scripts</a:t>
            </a:r>
          </a:p>
          <a:p>
            <a:pPr marL="457200" indent="-457200">
              <a:buFont typeface="+mj-lt"/>
              <a:buAutoNum type="arabicPeriod"/>
            </a:pPr>
            <a:endParaRPr lang="en-US" dirty="0" smtClean="0"/>
          </a:p>
          <a:p>
            <a:pPr marL="457200" indent="-457200">
              <a:buFont typeface="+mj-lt"/>
              <a:buAutoNum type="arabicPeriod"/>
            </a:pPr>
            <a:r>
              <a:rPr lang="en-US" sz="3200" dirty="0" smtClean="0"/>
              <a:t>Be consistent</a:t>
            </a:r>
          </a:p>
          <a:p>
            <a:pPr marL="457200" indent="-457200">
              <a:buFont typeface="+mj-lt"/>
              <a:buAutoNum type="arabicPeriod"/>
            </a:pPr>
            <a:endParaRPr lang="en-US" dirty="0" smtClean="0"/>
          </a:p>
          <a:p>
            <a:pPr marL="457200" indent="-457200">
              <a:buFont typeface="+mj-lt"/>
              <a:buAutoNum type="arabicPeriod"/>
            </a:pPr>
            <a:r>
              <a:rPr lang="en-US" sz="3200" dirty="0" smtClean="0"/>
              <a:t>Provide visual cues</a:t>
            </a:r>
          </a:p>
          <a:p>
            <a:pPr marL="457200" indent="-457200">
              <a:buFont typeface="+mj-lt"/>
              <a:buAutoNum type="arabicPeriod"/>
            </a:pPr>
            <a:endParaRPr lang="en-US" dirty="0" smtClean="0"/>
          </a:p>
          <a:p>
            <a:pPr marL="457200" indent="-457200">
              <a:buFont typeface="+mj-lt"/>
              <a:buAutoNum type="arabicPeriod"/>
            </a:pPr>
            <a:r>
              <a:rPr lang="en-US" sz="3200" dirty="0" smtClean="0"/>
              <a:t>Collaborate, use humor, have fun</a:t>
            </a:r>
            <a:endParaRPr lang="en-US" sz="3200" dirty="0"/>
          </a:p>
        </p:txBody>
      </p:sp>
      <p:sp>
        <p:nvSpPr>
          <p:cNvPr id="2" name="TextBox 1"/>
          <p:cNvSpPr txBox="1"/>
          <p:nvPr/>
        </p:nvSpPr>
        <p:spPr>
          <a:xfrm>
            <a:off x="304800" y="6172200"/>
            <a:ext cx="5280228" cy="369332"/>
          </a:xfrm>
          <a:prstGeom prst="rect">
            <a:avLst/>
          </a:prstGeom>
          <a:noFill/>
        </p:spPr>
        <p:txBody>
          <a:bodyPr wrap="none" rtlCol="0">
            <a:spAutoFit/>
          </a:bodyPr>
          <a:lstStyle/>
          <a:p>
            <a:r>
              <a:rPr lang="en-US" dirty="0" err="1" smtClean="0"/>
              <a:t>Ylvisaker</a:t>
            </a:r>
            <a:r>
              <a:rPr lang="en-US" dirty="0" smtClean="0"/>
              <a:t> &amp; </a:t>
            </a:r>
            <a:r>
              <a:rPr lang="en-US" dirty="0" err="1" smtClean="0"/>
              <a:t>Feeny</a:t>
            </a:r>
            <a:r>
              <a:rPr lang="en-US" dirty="0" smtClean="0"/>
              <a:t>, 1998; </a:t>
            </a:r>
            <a:r>
              <a:rPr lang="en-US" dirty="0" err="1" smtClean="0"/>
              <a:t>Feeny</a:t>
            </a:r>
            <a:r>
              <a:rPr lang="en-US" dirty="0" smtClean="0"/>
              <a:t> &amp; </a:t>
            </a:r>
            <a:r>
              <a:rPr lang="en-US" dirty="0" err="1" smtClean="0"/>
              <a:t>Ylvisaker</a:t>
            </a:r>
            <a:r>
              <a:rPr lang="en-US" dirty="0" smtClean="0"/>
              <a:t>, 2008</a:t>
            </a:r>
            <a:endParaRPr lang="en-US" dirty="0"/>
          </a:p>
        </p:txBody>
      </p:sp>
    </p:spTree>
    <p:extLst>
      <p:ext uri="{BB962C8B-B14F-4D97-AF65-F5344CB8AC3E}">
        <p14:creationId xmlns:p14="http://schemas.microsoft.com/office/powerpoint/2010/main" val="40590660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2000"/>
                                  </p:stCondLst>
                                  <p:endCondLst>
                                    <p:cond evt="begin" delay="0">
                                      <p:tn val="5"/>
                                    </p:cond>
                                  </p:endCondLst>
                                  <p:childTnLst>
                                    <p:set>
                                      <p:cBhvr>
                                        <p:cTn id="6" dur="1" fill="hold">
                                          <p:stCondLst>
                                            <p:cond delay="499"/>
                                          </p:stCondLst>
                                        </p:cTn>
                                        <p:tgtEl>
                                          <p:spTgt spid="685060"/>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nodePh="1">
                                  <p:stCondLst>
                                    <p:cond delay="2000"/>
                                  </p:stCondLst>
                                  <p:endCondLst>
                                    <p:cond evt="begin" delay="0">
                                      <p:tn val="8"/>
                                    </p:cond>
                                  </p:end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60" grpId="0" autoUpdateAnimBg="0"/>
      <p:bldP spid="7"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a:xfrm>
            <a:off x="0" y="152400"/>
            <a:ext cx="9144000" cy="980928"/>
          </a:xfrm>
        </p:spPr>
        <p:txBody>
          <a:bodyPr/>
          <a:lstStyle/>
          <a:p>
            <a:r>
              <a:rPr lang="en-US" dirty="0" smtClean="0">
                <a:solidFill>
                  <a:schemeClr val="tx1"/>
                </a:solidFill>
                <a:latin typeface="Arial"/>
              </a:rPr>
              <a:t>Unstuck and On Target! </a:t>
            </a:r>
            <a:br>
              <a:rPr lang="en-US" dirty="0" smtClean="0">
                <a:solidFill>
                  <a:schemeClr val="tx1"/>
                </a:solidFill>
                <a:latin typeface="Arial"/>
              </a:rPr>
            </a:br>
            <a:endParaRPr lang="en-US" sz="2800" dirty="0" smtClean="0">
              <a:solidFill>
                <a:schemeClr val="tx1"/>
              </a:solidFill>
              <a:latin typeface="Arial"/>
            </a:endParaRPr>
          </a:p>
        </p:txBody>
      </p:sp>
      <p:graphicFrame>
        <p:nvGraphicFramePr>
          <p:cNvPr id="8" name="Content Placeholder 7"/>
          <p:cNvGraphicFramePr>
            <a:graphicFrameLocks noGrp="1"/>
          </p:cNvGraphicFramePr>
          <p:nvPr>
            <p:ph sz="half" idx="1"/>
            <p:extLst/>
          </p:nvPr>
        </p:nvGraphicFramePr>
        <p:xfrm>
          <a:off x="443544" y="1327108"/>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sz="half" idx="2"/>
            <p:extLst/>
          </p:nvPr>
        </p:nvGraphicFramePr>
        <p:xfrm>
          <a:off x="4607233" y="1340764"/>
          <a:ext cx="4038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1819796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Diagram 1"/>
          <p:cNvPicPr>
            <a:picLocks noGrp="1"/>
          </p:cNvPicPr>
          <p:nvPr>
            <p:ph idx="1"/>
          </p:nvPr>
        </p:nvPicPr>
        <p:blipFill>
          <a:blip r:embed="rId2" cstate="print">
            <a:extLst>
              <a:ext uri="{28A0092B-C50C-407E-A947-70E740481C1C}">
                <a14:useLocalDpi xmlns:a14="http://schemas.microsoft.com/office/drawing/2010/main" val="0"/>
              </a:ext>
            </a:extLst>
          </a:blip>
          <a:srcRect l="1921" r="1921"/>
          <a:stretch>
            <a:fillRect/>
          </a:stretch>
        </p:blipFill>
        <p:spPr>
          <a:xfrm>
            <a:off x="368696" y="314888"/>
            <a:ext cx="8507317" cy="6390712"/>
          </a:xfrm>
        </p:spPr>
      </p:pic>
    </p:spTree>
    <p:extLst>
      <p:ext uri="{BB962C8B-B14F-4D97-AF65-F5344CB8AC3E}">
        <p14:creationId xmlns:p14="http://schemas.microsoft.com/office/powerpoint/2010/main" val="410067692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Diagram 1"/>
          <p:cNvPicPr>
            <a:picLocks noGrp="1"/>
          </p:cNvPicPr>
          <p:nvPr>
            <p:ph idx="1"/>
          </p:nvPr>
        </p:nvPicPr>
        <p:blipFill>
          <a:blip r:embed="rId2" cstate="print">
            <a:extLst>
              <a:ext uri="{28A0092B-C50C-407E-A947-70E740481C1C}">
                <a14:useLocalDpi xmlns:a14="http://schemas.microsoft.com/office/drawing/2010/main" val="0"/>
              </a:ext>
            </a:extLst>
          </a:blip>
          <a:srcRect l="1921" r="1921"/>
          <a:stretch>
            <a:fillRect/>
          </a:stretch>
        </p:blipFill>
        <p:spPr>
          <a:xfrm>
            <a:off x="368696" y="314888"/>
            <a:ext cx="8507317" cy="5573519"/>
          </a:xfrm>
        </p:spPr>
      </p:pic>
      <p:pic>
        <p:nvPicPr>
          <p:cNvPr id="22530" name="Diagram 3"/>
          <p:cNvPicPr>
            <a:picLocks noChangeAspect="1" noChangeArrowheads="1"/>
          </p:cNvPicPr>
          <p:nvPr/>
        </p:nvPicPr>
        <p:blipFill>
          <a:blip r:embed="rId3" cstate="print">
            <a:extLst>
              <a:ext uri="{28A0092B-C50C-407E-A947-70E740481C1C}">
                <a14:useLocalDpi xmlns:a14="http://schemas.microsoft.com/office/drawing/2010/main" val="0"/>
              </a:ext>
            </a:extLst>
          </a:blip>
          <a:srcRect t="-1369"/>
          <a:stretch>
            <a:fillRect/>
          </a:stretch>
        </p:blipFill>
        <p:spPr bwMode="auto">
          <a:xfrm>
            <a:off x="914400" y="6102682"/>
            <a:ext cx="7302500" cy="68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86340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63865" y="165402"/>
            <a:ext cx="8839199" cy="817726"/>
          </a:xfrm>
          <a:solidFill>
            <a:schemeClr val="accent1"/>
          </a:solidFill>
        </p:spPr>
        <p:txBody>
          <a:bodyPr/>
          <a:lstStyle/>
          <a:p>
            <a:r>
              <a:rPr lang="en-US" sz="4000" dirty="0" smtClean="0"/>
              <a:t>“Real World,” Well-Matched Methods</a:t>
            </a:r>
          </a:p>
        </p:txBody>
      </p:sp>
      <p:sp>
        <p:nvSpPr>
          <p:cNvPr id="3" name="Content Placeholder 2"/>
          <p:cNvSpPr>
            <a:spLocks noGrp="1"/>
          </p:cNvSpPr>
          <p:nvPr>
            <p:ph idx="1"/>
          </p:nvPr>
        </p:nvSpPr>
        <p:spPr>
          <a:xfrm>
            <a:off x="163864" y="1196290"/>
            <a:ext cx="8980135" cy="5334000"/>
          </a:xfrm>
          <a:solidFill>
            <a:schemeClr val="bg1">
              <a:lumMod val="85000"/>
            </a:schemeClr>
          </a:solidFill>
        </p:spPr>
        <p:txBody>
          <a:bodyPr/>
          <a:lstStyle/>
          <a:p>
            <a:pPr>
              <a:defRPr/>
            </a:pPr>
            <a:r>
              <a:rPr lang="en-US" sz="2800" dirty="0" smtClean="0"/>
              <a:t>67 3</a:t>
            </a:r>
            <a:r>
              <a:rPr lang="en-US" sz="2800" baseline="30000" dirty="0" smtClean="0"/>
              <a:t>rd</a:t>
            </a:r>
            <a:r>
              <a:rPr lang="en-US" sz="2800" dirty="0" smtClean="0"/>
              <a:t>-5</a:t>
            </a:r>
            <a:r>
              <a:rPr lang="en-US" sz="2800" baseline="30000" dirty="0" smtClean="0"/>
              <a:t>th</a:t>
            </a:r>
            <a:r>
              <a:rPr lang="en-US" sz="2800" dirty="0" smtClean="0"/>
              <a:t> grade children in 14 schools randomized</a:t>
            </a:r>
          </a:p>
          <a:p>
            <a:pPr>
              <a:defRPr/>
            </a:pPr>
            <a:r>
              <a:rPr lang="en-US" dirty="0" smtClean="0"/>
              <a:t>Children met </a:t>
            </a:r>
            <a:r>
              <a:rPr lang="en-US" dirty="0"/>
              <a:t>full criteria for diagnosis and </a:t>
            </a:r>
            <a:r>
              <a:rPr lang="en-US" dirty="0" smtClean="0"/>
              <a:t>were already receiving services</a:t>
            </a:r>
            <a:endParaRPr lang="en-US" dirty="0" smtClean="0">
              <a:ea typeface="+mn-ea"/>
            </a:endParaRPr>
          </a:p>
          <a:p>
            <a:pPr>
              <a:defRPr/>
            </a:pPr>
            <a:r>
              <a:rPr lang="en-US" sz="2800" dirty="0" smtClean="0"/>
              <a:t>Existing school staff led </a:t>
            </a:r>
            <a:r>
              <a:rPr lang="en-US" sz="2800" b="0" dirty="0" smtClean="0">
                <a:ea typeface="+mn-ea"/>
              </a:rPr>
              <a:t>interventions</a:t>
            </a:r>
            <a:endParaRPr lang="en-US" sz="2400" b="0" dirty="0" smtClean="0">
              <a:ea typeface="+mn-ea"/>
            </a:endParaRPr>
          </a:p>
          <a:p>
            <a:pPr>
              <a:defRPr/>
            </a:pPr>
            <a:r>
              <a:rPr lang="en-US" sz="2800" b="0" dirty="0" smtClean="0">
                <a:ea typeface="+mn-ea"/>
              </a:rPr>
              <a:t>Interventions matched on number of sessions (28)</a:t>
            </a:r>
            <a:r>
              <a:rPr lang="en-US" sz="2800" dirty="0"/>
              <a:t> </a:t>
            </a:r>
            <a:r>
              <a:rPr lang="en-US" sz="2800" dirty="0" smtClean="0"/>
              <a:t>and </a:t>
            </a:r>
            <a:r>
              <a:rPr lang="en-US" sz="2800" dirty="0"/>
              <a:t>t</a:t>
            </a:r>
            <a:r>
              <a:rPr lang="en-US" sz="2800" dirty="0" smtClean="0">
                <a:ea typeface="+mn-ea"/>
              </a:rPr>
              <a:t>raining:</a:t>
            </a:r>
          </a:p>
          <a:p>
            <a:pPr lvl="1">
              <a:defRPr/>
            </a:pPr>
            <a:r>
              <a:rPr lang="en-US" sz="2400" dirty="0" smtClean="0">
                <a:ea typeface="+mn-ea"/>
              </a:rPr>
              <a:t>Interventionists: Manual, 7 training sessions, 2 fidelity observations with feedback </a:t>
            </a:r>
          </a:p>
          <a:p>
            <a:pPr lvl="1">
              <a:defRPr/>
            </a:pPr>
            <a:r>
              <a:rPr lang="en-US" sz="2400" dirty="0" smtClean="0">
                <a:ea typeface="+mn-ea"/>
              </a:rPr>
              <a:t>Parents: </a:t>
            </a:r>
            <a:r>
              <a:rPr lang="en-US" sz="2400" dirty="0" smtClean="0"/>
              <a:t>M</a:t>
            </a:r>
            <a:r>
              <a:rPr lang="en-US" sz="2400" dirty="0" smtClean="0">
                <a:ea typeface="+mn-ea"/>
              </a:rPr>
              <a:t>anual, 2 training sessions, visual supports</a:t>
            </a:r>
          </a:p>
          <a:p>
            <a:pPr lvl="1">
              <a:defRPr/>
            </a:pPr>
            <a:r>
              <a:rPr lang="en-US" sz="2400" dirty="0" smtClean="0">
                <a:ea typeface="+mn-ea"/>
              </a:rPr>
              <a:t>Mainstream Teachers: 1 training session, visual supports</a:t>
            </a:r>
          </a:p>
          <a:p>
            <a:pPr marL="0" indent="0">
              <a:buNone/>
              <a:defRPr/>
            </a:pPr>
            <a:endParaRPr lang="en-US" b="0" dirty="0">
              <a:ea typeface="+mn-ea"/>
            </a:endParaRPr>
          </a:p>
        </p:txBody>
      </p:sp>
    </p:spTree>
    <p:extLst>
      <p:ext uri="{BB962C8B-B14F-4D97-AF65-F5344CB8AC3E}">
        <p14:creationId xmlns:p14="http://schemas.microsoft.com/office/powerpoint/2010/main" val="4222415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p:cNvSpPr txBox="1">
            <a:spLocks noChangeArrowheads="1"/>
          </p:cNvSpPr>
          <p:nvPr/>
        </p:nvSpPr>
        <p:spPr bwMode="auto">
          <a:xfrm>
            <a:off x="152399" y="23782"/>
            <a:ext cx="88465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dirty="0">
                <a:latin typeface="+mj-lt"/>
                <a:cs typeface="Arial"/>
              </a:rPr>
              <a:t>Mean Challenge Task Flexibility </a:t>
            </a:r>
            <a:endParaRPr lang="en-US" sz="3600" dirty="0" smtClean="0">
              <a:latin typeface="+mj-lt"/>
              <a:cs typeface="Arial"/>
            </a:endParaRPr>
          </a:p>
          <a:p>
            <a:pPr algn="ctr" eaLnBrk="1" hangingPunct="1"/>
            <a:r>
              <a:rPr lang="en-US" sz="2800" dirty="0" smtClean="0">
                <a:latin typeface="+mj-lt"/>
                <a:cs typeface="Arial"/>
              </a:rPr>
              <a:t>Higher </a:t>
            </a:r>
            <a:r>
              <a:rPr lang="en-US" sz="2800" dirty="0">
                <a:latin typeface="+mj-lt"/>
                <a:cs typeface="Arial"/>
              </a:rPr>
              <a:t>score = </a:t>
            </a:r>
            <a:r>
              <a:rPr lang="en-US" sz="2800" dirty="0" smtClean="0">
                <a:latin typeface="+mj-lt"/>
                <a:cs typeface="Arial"/>
              </a:rPr>
              <a:t>Less </a:t>
            </a:r>
            <a:r>
              <a:rPr lang="en-US" sz="2800" dirty="0">
                <a:latin typeface="+mj-lt"/>
                <a:cs typeface="Arial"/>
              </a:rPr>
              <a:t>flexible</a:t>
            </a:r>
          </a:p>
          <a:p>
            <a:pPr eaLnBrk="1" hangingPunct="1"/>
            <a:endParaRPr lang="en-US" sz="3200" dirty="0">
              <a:solidFill>
                <a:srgbClr val="FFFFFF"/>
              </a:solidFill>
              <a:latin typeface="Arial"/>
            </a:endParaRPr>
          </a:p>
        </p:txBody>
      </p:sp>
      <p:graphicFrame>
        <p:nvGraphicFramePr>
          <p:cNvPr id="4" name="Chart 3"/>
          <p:cNvGraphicFramePr>
            <a:graphicFrameLocks/>
          </p:cNvGraphicFramePr>
          <p:nvPr>
            <p:extLst/>
          </p:nvPr>
        </p:nvGraphicFramePr>
        <p:xfrm>
          <a:off x="0" y="1371600"/>
          <a:ext cx="91440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84995" name="Rectangle 1"/>
          <p:cNvSpPr>
            <a:spLocks noChangeArrowheads="1"/>
          </p:cNvSpPr>
          <p:nvPr/>
        </p:nvSpPr>
        <p:spPr bwMode="auto">
          <a:xfrm>
            <a:off x="1524000" y="6172200"/>
            <a:ext cx="6705600" cy="46166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a:t>Kenworthy &amp; Anthony et al</a:t>
            </a:r>
            <a:r>
              <a:rPr lang="en-US" i="1" dirty="0" smtClean="0"/>
              <a:t>, 2014</a:t>
            </a:r>
            <a:endParaRPr lang="en-US" i="1" dirty="0"/>
          </a:p>
        </p:txBody>
      </p:sp>
    </p:spTree>
    <p:extLst>
      <p:ext uri="{BB962C8B-B14F-4D97-AF65-F5344CB8AC3E}">
        <p14:creationId xmlns:p14="http://schemas.microsoft.com/office/powerpoint/2010/main" val="287218638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228600" y="156637"/>
            <a:ext cx="852451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sz="3200" dirty="0" smtClean="0">
                <a:latin typeface="+mj-lt"/>
              </a:rPr>
              <a:t>Parent </a:t>
            </a:r>
            <a:r>
              <a:rPr lang="en-US" sz="3200" dirty="0">
                <a:latin typeface="+mj-lt"/>
              </a:rPr>
              <a:t>&amp; Teacher BRIEF Shift </a:t>
            </a:r>
          </a:p>
          <a:p>
            <a:pPr algn="ctr" eaLnBrk="1" hangingPunct="1"/>
            <a:r>
              <a:rPr lang="en-US" sz="2800" dirty="0" smtClean="0">
                <a:latin typeface="+mj-lt"/>
              </a:rPr>
              <a:t>Higher </a:t>
            </a:r>
            <a:r>
              <a:rPr lang="en-US" sz="2800" dirty="0">
                <a:latin typeface="+mj-lt"/>
              </a:rPr>
              <a:t>score  = L</a:t>
            </a:r>
            <a:r>
              <a:rPr lang="en-US" sz="2800" dirty="0" smtClean="0">
                <a:latin typeface="+mj-lt"/>
              </a:rPr>
              <a:t>ess flexible</a:t>
            </a:r>
            <a:endParaRPr lang="en-US" sz="2800" dirty="0">
              <a:latin typeface="+mj-lt"/>
            </a:endParaRPr>
          </a:p>
          <a:p>
            <a:pPr eaLnBrk="1" hangingPunct="1"/>
            <a:endParaRPr lang="en-US" sz="3200" dirty="0">
              <a:solidFill>
                <a:schemeClr val="bg2"/>
              </a:solidFill>
              <a:latin typeface="Arial"/>
            </a:endParaRPr>
          </a:p>
        </p:txBody>
      </p:sp>
      <p:graphicFrame>
        <p:nvGraphicFramePr>
          <p:cNvPr id="19458" name="Chart 5"/>
          <p:cNvGraphicFramePr>
            <a:graphicFrameLocks/>
          </p:cNvGraphicFramePr>
          <p:nvPr>
            <p:extLst/>
          </p:nvPr>
        </p:nvGraphicFramePr>
        <p:xfrm>
          <a:off x="-26988" y="1110556"/>
          <a:ext cx="9170988" cy="5137843"/>
        </p:xfrm>
        <a:graphic>
          <a:graphicData uri="http://schemas.openxmlformats.org/presentationml/2006/ole">
            <mc:AlternateContent xmlns:mc="http://schemas.openxmlformats.org/markup-compatibility/2006">
              <mc:Choice xmlns:v="urn:schemas-microsoft-com:vml" Requires="v">
                <p:oleObj spid="_x0000_s2057" name="Worksheet" r:id="rId4" imgW="8631222" imgH="4937352" progId="Excel.Sheet.8">
                  <p:embed/>
                </p:oleObj>
              </mc:Choice>
              <mc:Fallback>
                <p:oleObj name="Worksheet" r:id="rId4" imgW="8631222" imgH="4937352"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1110556"/>
                        <a:ext cx="9170988" cy="5137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0" y="6324600"/>
            <a:ext cx="5283605" cy="369332"/>
          </a:xfrm>
          <a:prstGeom prst="rect">
            <a:avLst/>
          </a:prstGeom>
          <a:noFill/>
        </p:spPr>
        <p:txBody>
          <a:bodyPr wrap="none" rtlCol="0">
            <a:spAutoFit/>
          </a:bodyPr>
          <a:lstStyle/>
          <a:p>
            <a:r>
              <a:rPr lang="en-US" dirty="0" smtClean="0"/>
              <a:t>Parent Cohen’s </a:t>
            </a:r>
            <a:r>
              <a:rPr lang="en-US" i="1" dirty="0" smtClean="0"/>
              <a:t>d</a:t>
            </a:r>
            <a:r>
              <a:rPr lang="en-US" dirty="0" smtClean="0"/>
              <a:t>=-0.64; Teacher Cohen’s </a:t>
            </a:r>
            <a:r>
              <a:rPr lang="en-US" i="1" dirty="0" smtClean="0"/>
              <a:t>d</a:t>
            </a:r>
            <a:r>
              <a:rPr lang="en-US" dirty="0" smtClean="0"/>
              <a:t>=-0.89</a:t>
            </a:r>
            <a:endParaRPr lang="en-US" dirty="0"/>
          </a:p>
        </p:txBody>
      </p:sp>
    </p:spTree>
    <p:extLst>
      <p:ext uri="{BB962C8B-B14F-4D97-AF65-F5344CB8AC3E}">
        <p14:creationId xmlns:p14="http://schemas.microsoft.com/office/powerpoint/2010/main" val="386101238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a:xfrm>
            <a:off x="838200" y="152400"/>
            <a:ext cx="7772400" cy="1447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chorCtr="0"/>
          <a:lstStyle/>
          <a:p>
            <a:r>
              <a:rPr lang="en-US" sz="4000" b="1" dirty="0">
                <a:solidFill>
                  <a:schemeClr val="tx1"/>
                </a:solidFill>
              </a:rPr>
              <a:t>Outcome of Executive “dys”Function</a:t>
            </a:r>
          </a:p>
        </p:txBody>
      </p:sp>
      <p:sp>
        <p:nvSpPr>
          <p:cNvPr id="663555" name="Rectangle 3"/>
          <p:cNvSpPr>
            <a:spLocks noGrp="1" noChangeArrowheads="1"/>
          </p:cNvSpPr>
          <p:nvPr>
            <p:ph type="body" idx="1"/>
          </p:nvPr>
        </p:nvSpPr>
        <p:spPr>
          <a:xfrm>
            <a:off x="304800" y="1905000"/>
            <a:ext cx="8534400" cy="47244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127000" lvl="1" indent="-7938">
              <a:lnSpc>
                <a:spcPct val="90000"/>
              </a:lnSpc>
              <a:buSzPct val="75000"/>
              <a:buFontTx/>
              <a:buNone/>
            </a:pPr>
            <a:r>
              <a:rPr lang="en-US" sz="2400" b="1" dirty="0">
                <a:latin typeface="Arial" charset="0"/>
              </a:rPr>
              <a:t>Initiate</a:t>
            </a:r>
            <a:r>
              <a:rPr lang="en-US" sz="2400" dirty="0">
                <a:latin typeface="Arial" charset="0"/>
              </a:rPr>
              <a:t> - deficits beginning task, activity</a:t>
            </a:r>
          </a:p>
          <a:p>
            <a:pPr marL="127000" lvl="1" indent="-7938">
              <a:lnSpc>
                <a:spcPct val="90000"/>
              </a:lnSpc>
              <a:buSzPct val="75000"/>
              <a:buFontTx/>
              <a:buNone/>
            </a:pPr>
            <a:r>
              <a:rPr lang="en-US" sz="2400" b="1" dirty="0">
                <a:latin typeface="Arial" charset="0"/>
              </a:rPr>
              <a:t>Working Memory </a:t>
            </a:r>
            <a:r>
              <a:rPr lang="en-US" sz="2400" dirty="0">
                <a:latin typeface="Arial" charset="0"/>
              </a:rPr>
              <a:t>- difficulties holding information actively in mind</a:t>
            </a:r>
          </a:p>
          <a:p>
            <a:pPr marL="127000" lvl="1" indent="-7938">
              <a:lnSpc>
                <a:spcPct val="90000"/>
              </a:lnSpc>
              <a:buSzPct val="75000"/>
              <a:buFontTx/>
              <a:buNone/>
            </a:pPr>
            <a:r>
              <a:rPr lang="en-US" sz="2400" b="1" dirty="0">
                <a:latin typeface="Arial" charset="0"/>
              </a:rPr>
              <a:t>Inhibit</a:t>
            </a:r>
            <a:r>
              <a:rPr lang="en-US" sz="2400" dirty="0">
                <a:latin typeface="Arial" charset="0"/>
              </a:rPr>
              <a:t> - problems stopping an action</a:t>
            </a:r>
          </a:p>
          <a:p>
            <a:pPr marL="127000" lvl="1" indent="-7938">
              <a:lnSpc>
                <a:spcPct val="90000"/>
              </a:lnSpc>
              <a:buSzPct val="75000"/>
              <a:buFontTx/>
              <a:buNone/>
            </a:pPr>
            <a:r>
              <a:rPr lang="en-US" sz="2400" b="1" dirty="0">
                <a:latin typeface="Arial" charset="0"/>
              </a:rPr>
              <a:t>Shift</a:t>
            </a:r>
            <a:r>
              <a:rPr lang="en-US" sz="2400" dirty="0">
                <a:latin typeface="Arial" charset="0"/>
              </a:rPr>
              <a:t> - difficulties moving from one task or situation to another, perseveration, rigidity</a:t>
            </a:r>
          </a:p>
          <a:p>
            <a:pPr marL="127000" lvl="1" indent="-7938">
              <a:lnSpc>
                <a:spcPct val="90000"/>
              </a:lnSpc>
              <a:buSzPct val="75000"/>
              <a:buFontTx/>
              <a:buNone/>
            </a:pPr>
            <a:r>
              <a:rPr lang="en-US" sz="2400" b="1" dirty="0">
                <a:latin typeface="Arial" charset="0"/>
              </a:rPr>
              <a:t>Plan</a:t>
            </a:r>
            <a:r>
              <a:rPr lang="en-US" sz="2400" dirty="0">
                <a:latin typeface="Arial" charset="0"/>
              </a:rPr>
              <a:t> - deficits anticipating future events and developing steps/contingencies</a:t>
            </a:r>
          </a:p>
          <a:p>
            <a:pPr marL="127000" lvl="1" indent="-7938">
              <a:lnSpc>
                <a:spcPct val="90000"/>
              </a:lnSpc>
              <a:buSzPct val="75000"/>
              <a:buFontTx/>
              <a:buNone/>
            </a:pPr>
            <a:r>
              <a:rPr lang="en-US" sz="2400" b="1" dirty="0">
                <a:latin typeface="Arial" charset="0"/>
              </a:rPr>
              <a:t>Organize</a:t>
            </a:r>
            <a:r>
              <a:rPr lang="en-US" sz="2400" dirty="0">
                <a:latin typeface="Arial" charset="0"/>
              </a:rPr>
              <a:t> - problems establishing, maintaining order</a:t>
            </a:r>
          </a:p>
          <a:p>
            <a:pPr marL="127000" lvl="1" indent="-7938">
              <a:lnSpc>
                <a:spcPct val="90000"/>
              </a:lnSpc>
              <a:buSzPct val="75000"/>
              <a:buFontTx/>
              <a:buNone/>
            </a:pPr>
            <a:r>
              <a:rPr lang="en-US" sz="2400" b="1" dirty="0">
                <a:latin typeface="Arial" charset="0"/>
              </a:rPr>
              <a:t>Self-monitor</a:t>
            </a:r>
            <a:r>
              <a:rPr lang="en-US" sz="2400" dirty="0">
                <a:latin typeface="Arial" charset="0"/>
              </a:rPr>
              <a:t> - lack of attention to own behavior or performance</a:t>
            </a:r>
          </a:p>
          <a:p>
            <a:pPr marL="127000" lvl="1" indent="-7938">
              <a:lnSpc>
                <a:spcPct val="90000"/>
              </a:lnSpc>
              <a:buSzPct val="75000"/>
              <a:buFontTx/>
              <a:buNone/>
            </a:pPr>
            <a:r>
              <a:rPr lang="en-US" sz="2400" b="1" dirty="0">
                <a:latin typeface="Arial" charset="0"/>
              </a:rPr>
              <a:t>Emotional Control </a:t>
            </a:r>
            <a:r>
              <a:rPr lang="en-US" sz="2400" dirty="0">
                <a:latin typeface="Arial" charset="0"/>
              </a:rPr>
              <a:t>- deficits regulating emotional response</a:t>
            </a:r>
          </a:p>
        </p:txBody>
      </p:sp>
    </p:spTree>
    <p:extLst>
      <p:ext uri="{BB962C8B-B14F-4D97-AF65-F5344CB8AC3E}">
        <p14:creationId xmlns:p14="http://schemas.microsoft.com/office/powerpoint/2010/main" val="425596219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2667000"/>
          </a:xfrm>
        </p:spPr>
        <p:txBody>
          <a:bodyPr/>
          <a:lstStyle/>
          <a:p>
            <a:r>
              <a:rPr lang="en-US" sz="5000" dirty="0" smtClean="0"/>
              <a:t>Enhancements to BRIEF</a:t>
            </a:r>
            <a:endParaRPr lang="en-US" sz="5000" dirty="0"/>
          </a:p>
        </p:txBody>
      </p:sp>
    </p:spTree>
    <p:extLst>
      <p:ext uri="{BB962C8B-B14F-4D97-AF65-F5344CB8AC3E}">
        <p14:creationId xmlns:p14="http://schemas.microsoft.com/office/powerpoint/2010/main" val="232696615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0057"/>
            <a:ext cx="8839200" cy="1143000"/>
          </a:xfrm>
        </p:spPr>
        <p:txBody>
          <a:bodyPr/>
          <a:lstStyle/>
          <a:p>
            <a:r>
              <a:rPr lang="en-US" sz="4000" dirty="0" smtClean="0"/>
              <a:t>Representative Standardization Sample</a:t>
            </a:r>
            <a:endParaRPr lang="en-US" sz="4000" dirty="0"/>
          </a:p>
        </p:txBody>
      </p:sp>
      <p:sp>
        <p:nvSpPr>
          <p:cNvPr id="3" name="Content Placeholder 2"/>
          <p:cNvSpPr>
            <a:spLocks noGrp="1"/>
          </p:cNvSpPr>
          <p:nvPr>
            <p:ph idx="1"/>
          </p:nvPr>
        </p:nvSpPr>
        <p:spPr>
          <a:xfrm>
            <a:off x="533400" y="914400"/>
            <a:ext cx="8229600" cy="4525963"/>
          </a:xfrm>
        </p:spPr>
        <p:txBody>
          <a:bodyPr/>
          <a:lstStyle/>
          <a:p>
            <a:pPr lvl="0"/>
            <a:r>
              <a:rPr lang="en-US" sz="1800" dirty="0"/>
              <a:t>A large standardization sample </a:t>
            </a:r>
            <a:r>
              <a:rPr lang="en-US" sz="1800" dirty="0" smtClean="0"/>
              <a:t>(1,400 </a:t>
            </a:r>
            <a:r>
              <a:rPr lang="en-US" sz="1800" dirty="0"/>
              <a:t>Parent/Teacher; </a:t>
            </a:r>
            <a:r>
              <a:rPr lang="en-US" sz="1800" dirty="0" smtClean="0"/>
              <a:t>803 </a:t>
            </a:r>
            <a:r>
              <a:rPr lang="en-US" sz="1800" dirty="0"/>
              <a:t>Self-Report) matched by age, gender, ethnicity, parent education level, and geographic region to recent nationwide population figures</a:t>
            </a:r>
            <a:r>
              <a:rPr lang="en-US" sz="1800" dirty="0" smtClean="0"/>
              <a:t>. 50 States are represented. </a:t>
            </a:r>
            <a:endParaRPr lang="en-US" sz="1400" dirty="0"/>
          </a:p>
          <a:p>
            <a:endParaRPr lang="en-US" dirty="0"/>
          </a:p>
        </p:txBody>
      </p:sp>
      <p:pic>
        <p:nvPicPr>
          <p:cNvPr id="4" name="Picture 3"/>
          <p:cNvPicPr>
            <a:picLocks noChangeAspect="1"/>
          </p:cNvPicPr>
          <p:nvPr/>
        </p:nvPicPr>
        <p:blipFill>
          <a:blip r:embed="rId2"/>
          <a:stretch>
            <a:fillRect/>
          </a:stretch>
        </p:blipFill>
        <p:spPr>
          <a:xfrm>
            <a:off x="457200" y="1752600"/>
            <a:ext cx="8305800" cy="4546992"/>
          </a:xfrm>
          <a:prstGeom prst="rect">
            <a:avLst/>
          </a:prstGeom>
        </p:spPr>
      </p:pic>
    </p:spTree>
    <p:extLst>
      <p:ext uri="{BB962C8B-B14F-4D97-AF65-F5344CB8AC3E}">
        <p14:creationId xmlns:p14="http://schemas.microsoft.com/office/powerpoint/2010/main" val="376293543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Concise Scales</a:t>
            </a:r>
            <a:endParaRPr lang="en-US" dirty="0"/>
          </a:p>
        </p:txBody>
      </p:sp>
      <p:sp>
        <p:nvSpPr>
          <p:cNvPr id="3" name="Content Placeholder 2"/>
          <p:cNvSpPr>
            <a:spLocks noGrp="1"/>
          </p:cNvSpPr>
          <p:nvPr>
            <p:ph idx="1"/>
          </p:nvPr>
        </p:nvSpPr>
        <p:spPr>
          <a:xfrm>
            <a:off x="457200" y="1066800"/>
            <a:ext cx="8229600" cy="4525963"/>
          </a:xfrm>
        </p:spPr>
        <p:txBody>
          <a:bodyPr/>
          <a:lstStyle/>
          <a:p>
            <a:pPr marL="0" lvl="0" indent="0">
              <a:buNone/>
            </a:pPr>
            <a:r>
              <a:rPr lang="en-US" dirty="0"/>
              <a:t>More concise scales that reduce </a:t>
            </a:r>
            <a:r>
              <a:rPr lang="en-US" dirty="0" smtClean="0"/>
              <a:t>respondent burden (Approximately 10 minutes)</a:t>
            </a:r>
            <a:endParaRPr lang="en-US" dirty="0"/>
          </a:p>
          <a:p>
            <a:endParaRPr lang="en-US" dirty="0"/>
          </a:p>
        </p:txBody>
      </p:sp>
      <p:pic>
        <p:nvPicPr>
          <p:cNvPr id="4" name="Picture 3"/>
          <p:cNvPicPr>
            <a:picLocks noChangeAspect="1"/>
          </p:cNvPicPr>
          <p:nvPr/>
        </p:nvPicPr>
        <p:blipFill>
          <a:blip r:embed="rId3"/>
          <a:stretch>
            <a:fillRect/>
          </a:stretch>
        </p:blipFill>
        <p:spPr>
          <a:xfrm>
            <a:off x="381685" y="2209801"/>
            <a:ext cx="8000315" cy="4114800"/>
          </a:xfrm>
          <a:prstGeom prst="rect">
            <a:avLst/>
          </a:prstGeom>
        </p:spPr>
      </p:pic>
    </p:spTree>
    <p:extLst>
      <p:ext uri="{BB962C8B-B14F-4D97-AF65-F5344CB8AC3E}">
        <p14:creationId xmlns:p14="http://schemas.microsoft.com/office/powerpoint/2010/main" val="96272980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Equivalence with BRIEF</a:t>
            </a:r>
            <a:endParaRPr lang="en-US" dirty="0"/>
          </a:p>
        </p:txBody>
      </p:sp>
      <p:sp>
        <p:nvSpPr>
          <p:cNvPr id="3" name="Content Placeholder 2"/>
          <p:cNvSpPr>
            <a:spLocks noGrp="1"/>
          </p:cNvSpPr>
          <p:nvPr>
            <p:ph idx="1"/>
          </p:nvPr>
        </p:nvSpPr>
        <p:spPr/>
        <p:txBody>
          <a:bodyPr/>
          <a:lstStyle/>
          <a:p>
            <a:endParaRPr lang="en-US" dirty="0" smtClean="0"/>
          </a:p>
          <a:p>
            <a:r>
              <a:rPr lang="en-US" dirty="0" smtClean="0"/>
              <a:t>No </a:t>
            </a:r>
            <a:r>
              <a:rPr lang="en-US" dirty="0"/>
              <a:t>new items on clinical scales, allowing for consistency of data collection between the BRIEF and BRIEF2</a:t>
            </a:r>
            <a:r>
              <a:rPr lang="en-US" dirty="0" smtClean="0"/>
              <a:t>.</a:t>
            </a:r>
          </a:p>
          <a:p>
            <a:endParaRPr lang="en-US" dirty="0"/>
          </a:p>
        </p:txBody>
      </p:sp>
    </p:spTree>
    <p:extLst>
      <p:ext uri="{BB962C8B-B14F-4D97-AF65-F5344CB8AC3E}">
        <p14:creationId xmlns:p14="http://schemas.microsoft.com/office/powerpoint/2010/main" val="44358225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Sensitivity</a:t>
            </a:r>
            <a:endParaRPr lang="en-US" dirty="0"/>
          </a:p>
        </p:txBody>
      </p:sp>
      <p:sp>
        <p:nvSpPr>
          <p:cNvPr id="3" name="Content Placeholder 2"/>
          <p:cNvSpPr>
            <a:spLocks noGrp="1"/>
          </p:cNvSpPr>
          <p:nvPr>
            <p:ph idx="1"/>
          </p:nvPr>
        </p:nvSpPr>
        <p:spPr/>
        <p:txBody>
          <a:bodyPr/>
          <a:lstStyle/>
          <a:p>
            <a:pPr lvl="0"/>
            <a:r>
              <a:rPr lang="en-US" dirty="0" smtClean="0"/>
              <a:t>Items were selected for maximum performance in over 6000 clinical cases</a:t>
            </a:r>
          </a:p>
          <a:p>
            <a:pPr lvl="0"/>
            <a:r>
              <a:rPr lang="en-US" dirty="0" smtClean="0"/>
              <a:t>Increased </a:t>
            </a:r>
            <a:r>
              <a:rPr lang="en-US" dirty="0"/>
              <a:t>sensitivity to executive function problems in </a:t>
            </a:r>
            <a:r>
              <a:rPr lang="en-US" dirty="0" smtClean="0"/>
              <a:t>clinical </a:t>
            </a:r>
            <a:r>
              <a:rPr lang="en-US" dirty="0"/>
              <a:t>groups, such as attention-deficit/hyperactivity disorder (ADHD) and Autism Spectrum Disorders (ASD</a:t>
            </a:r>
            <a:r>
              <a:rPr lang="en-US" dirty="0" smtClean="0"/>
              <a:t>)</a:t>
            </a:r>
          </a:p>
          <a:p>
            <a:pPr marL="457200" lvl="1" indent="0">
              <a:buNone/>
            </a:pPr>
            <a:endParaRPr lang="en-US" dirty="0" smtClean="0"/>
          </a:p>
          <a:p>
            <a:pPr marL="457200" lvl="1" indent="0">
              <a:buNone/>
            </a:pPr>
            <a:endParaRPr lang="en-US" dirty="0"/>
          </a:p>
          <a:p>
            <a:endParaRPr lang="en-US" dirty="0"/>
          </a:p>
        </p:txBody>
      </p:sp>
    </p:spTree>
    <p:extLst>
      <p:ext uri="{BB962C8B-B14F-4D97-AF65-F5344CB8AC3E}">
        <p14:creationId xmlns:p14="http://schemas.microsoft.com/office/powerpoint/2010/main" val="92680990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Parallelism in Item Content</a:t>
            </a:r>
            <a:endParaRPr lang="en-US" dirty="0"/>
          </a:p>
        </p:txBody>
      </p:sp>
      <p:sp>
        <p:nvSpPr>
          <p:cNvPr id="3" name="Content Placeholder 2"/>
          <p:cNvSpPr>
            <a:spLocks noGrp="1"/>
          </p:cNvSpPr>
          <p:nvPr>
            <p:ph idx="1"/>
          </p:nvPr>
        </p:nvSpPr>
        <p:spPr/>
        <p:txBody>
          <a:bodyPr/>
          <a:lstStyle/>
          <a:p>
            <a:r>
              <a:rPr lang="en-US" dirty="0"/>
              <a:t>Increased parallelism in item content and order with most items shared between the Parent Form and Teacher Form and approximately half of the items also shared with the Self-Report </a:t>
            </a:r>
            <a:r>
              <a:rPr lang="en-US" dirty="0" smtClean="0"/>
              <a:t>Form</a:t>
            </a:r>
          </a:p>
          <a:p>
            <a:endParaRPr lang="en-US" dirty="0" smtClean="0"/>
          </a:p>
          <a:p>
            <a:pPr lvl="1"/>
            <a:r>
              <a:rPr lang="en-US" dirty="0" smtClean="0"/>
              <a:t>easier to </a:t>
            </a:r>
            <a:r>
              <a:rPr lang="en-US" dirty="0"/>
              <a:t>compare and contrast raters. </a:t>
            </a:r>
          </a:p>
          <a:p>
            <a:pPr lvl="1"/>
            <a:r>
              <a:rPr lang="en-US" dirty="0" smtClean="0"/>
              <a:t>base </a:t>
            </a:r>
            <a:r>
              <a:rPr lang="en-US" dirty="0"/>
              <a:t>rates of </a:t>
            </a:r>
            <a:r>
              <a:rPr lang="en-US" dirty="0" smtClean="0"/>
              <a:t>rater discrepancies provided</a:t>
            </a:r>
          </a:p>
          <a:p>
            <a:endParaRPr lang="en-US" dirty="0"/>
          </a:p>
        </p:txBody>
      </p:sp>
    </p:spTree>
    <p:extLst>
      <p:ext uri="{BB962C8B-B14F-4D97-AF65-F5344CB8AC3E}">
        <p14:creationId xmlns:p14="http://schemas.microsoft.com/office/powerpoint/2010/main" val="19417391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2667000"/>
          </a:xfrm>
        </p:spPr>
        <p:txBody>
          <a:bodyPr/>
          <a:lstStyle/>
          <a:p>
            <a:r>
              <a:rPr lang="en-US" sz="5000" dirty="0" smtClean="0"/>
              <a:t>New to BRIEF2</a:t>
            </a:r>
            <a:endParaRPr lang="en-US" sz="5000" dirty="0"/>
          </a:p>
        </p:txBody>
      </p:sp>
    </p:spTree>
    <p:extLst>
      <p:ext uri="{BB962C8B-B14F-4D97-AF65-F5344CB8AC3E}">
        <p14:creationId xmlns:p14="http://schemas.microsoft.com/office/powerpoint/2010/main" val="172697165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 Structure</a:t>
            </a:r>
            <a:endParaRPr lang="en-US" dirty="0"/>
          </a:p>
        </p:txBody>
      </p:sp>
      <p:sp>
        <p:nvSpPr>
          <p:cNvPr id="3" name="Content Placeholder 2"/>
          <p:cNvSpPr>
            <a:spLocks noGrp="1"/>
          </p:cNvSpPr>
          <p:nvPr>
            <p:ph idx="1"/>
          </p:nvPr>
        </p:nvSpPr>
        <p:spPr/>
        <p:txBody>
          <a:bodyPr/>
          <a:lstStyle/>
          <a:p>
            <a:pPr lvl="0"/>
            <a:r>
              <a:rPr lang="en-US" dirty="0" smtClean="0"/>
              <a:t>Scales </a:t>
            </a:r>
            <a:r>
              <a:rPr lang="en-US" dirty="0"/>
              <a:t>supported by factor analysis </a:t>
            </a:r>
            <a:endParaRPr lang="en-US" dirty="0" smtClean="0"/>
          </a:p>
          <a:p>
            <a:pPr lvl="0"/>
            <a:endParaRPr lang="en-US" dirty="0" smtClean="0"/>
          </a:p>
          <a:p>
            <a:pPr lvl="0"/>
            <a:r>
              <a:rPr lang="en-US" dirty="0" smtClean="0"/>
              <a:t>Three </a:t>
            </a:r>
            <a:r>
              <a:rPr lang="en-US" dirty="0"/>
              <a:t>indexes consistent with </a:t>
            </a:r>
            <a:r>
              <a:rPr lang="en-US" dirty="0" smtClean="0"/>
              <a:t>accepted </a:t>
            </a:r>
            <a:r>
              <a:rPr lang="en-US" dirty="0"/>
              <a:t>theory: Behavior Regulation, Emotion Regulation, and Cognitive Regulation</a:t>
            </a:r>
          </a:p>
          <a:p>
            <a:endParaRPr lang="en-US" dirty="0"/>
          </a:p>
        </p:txBody>
      </p:sp>
    </p:spTree>
    <p:extLst>
      <p:ext uri="{BB962C8B-B14F-4D97-AF65-F5344CB8AC3E}">
        <p14:creationId xmlns:p14="http://schemas.microsoft.com/office/powerpoint/2010/main" val="274775111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Parent Form</a:t>
            </a:r>
          </a:p>
          <a:p>
            <a:pPr marL="0" indent="0">
              <a:buNone/>
            </a:pPr>
            <a:r>
              <a:rPr lang="en-US" dirty="0" smtClean="0"/>
              <a:t>Confirmatory Factor</a:t>
            </a:r>
          </a:p>
          <a:p>
            <a:pPr marL="0" indent="0">
              <a:buNone/>
            </a:pPr>
            <a:r>
              <a:rPr lang="en-US" dirty="0" smtClean="0"/>
              <a:t>Analysis</a:t>
            </a:r>
            <a:endParaRPr lang="en-US" dirty="0"/>
          </a:p>
        </p:txBody>
      </p:sp>
      <p:pic>
        <p:nvPicPr>
          <p:cNvPr id="4" name="Picture 3"/>
          <p:cNvPicPr>
            <a:picLocks noChangeAspect="1"/>
          </p:cNvPicPr>
          <p:nvPr/>
        </p:nvPicPr>
        <p:blipFill>
          <a:blip r:embed="rId2"/>
          <a:stretch>
            <a:fillRect/>
          </a:stretch>
        </p:blipFill>
        <p:spPr>
          <a:xfrm>
            <a:off x="3962400" y="246063"/>
            <a:ext cx="4572000" cy="5984147"/>
          </a:xfrm>
          <a:prstGeom prst="rect">
            <a:avLst/>
          </a:prstGeom>
        </p:spPr>
      </p:pic>
    </p:spTree>
    <p:extLst>
      <p:ext uri="{BB962C8B-B14F-4D97-AF65-F5344CB8AC3E}">
        <p14:creationId xmlns:p14="http://schemas.microsoft.com/office/powerpoint/2010/main" val="284105686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Infrequency Scale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1962200"/>
              </p:ext>
            </p:extLst>
          </p:nvPr>
        </p:nvGraphicFramePr>
        <p:xfrm>
          <a:off x="495300" y="1951990"/>
          <a:ext cx="8229600" cy="185801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Parent</a:t>
                      </a:r>
                      <a:r>
                        <a:rPr lang="en-US" baseline="0" dirty="0" smtClean="0"/>
                        <a:t> </a:t>
                      </a:r>
                      <a:r>
                        <a:rPr lang="en-US" dirty="0" smtClean="0"/>
                        <a:t>Form</a:t>
                      </a:r>
                      <a:endParaRPr lang="en-US" dirty="0"/>
                    </a:p>
                  </a:txBody>
                  <a:tcPr/>
                </a:tc>
                <a:tc>
                  <a:txBody>
                    <a:bodyPr/>
                    <a:lstStyle/>
                    <a:p>
                      <a:r>
                        <a:rPr lang="en-US" dirty="0" smtClean="0"/>
                        <a:t>Teacher Form</a:t>
                      </a:r>
                      <a:endParaRPr lang="en-US" dirty="0"/>
                    </a:p>
                  </a:txBody>
                  <a:tcPr/>
                </a:tc>
                <a:tc>
                  <a:txBody>
                    <a:bodyPr/>
                    <a:lstStyle/>
                    <a:p>
                      <a:r>
                        <a:rPr lang="en-US" dirty="0" smtClean="0"/>
                        <a:t>Self-Report Form</a:t>
                      </a:r>
                      <a:endParaRPr lang="en-US" dirty="0"/>
                    </a:p>
                  </a:txBody>
                  <a:tcPr/>
                </a:tc>
              </a:tr>
              <a:tr h="370840">
                <a:tc>
                  <a:txBody>
                    <a:bodyPr/>
                    <a:lstStyle/>
                    <a:p>
                      <a:pPr algn="l" fontAlgn="t"/>
                      <a:r>
                        <a:rPr lang="en-US" sz="1800" b="0" i="0" u="none" strike="noStrike" dirty="0">
                          <a:solidFill>
                            <a:srgbClr val="000000"/>
                          </a:solidFill>
                          <a:effectLst/>
                          <a:latin typeface="Calibri" panose="020F0502020204030204" pitchFamily="34" charset="0"/>
                        </a:rPr>
                        <a:t>Forgets his/her name</a:t>
                      </a:r>
                    </a:p>
                  </a:txBody>
                  <a:tcPr marL="9525" marR="9525" marT="9525" marB="0"/>
                </a:tc>
                <a:tc>
                  <a:txBody>
                    <a:bodyPr/>
                    <a:lstStyle/>
                    <a:p>
                      <a:pPr algn="l" fontAlgn="t"/>
                      <a:r>
                        <a:rPr lang="en-US" sz="1800" b="0" i="0" u="none" strike="noStrike" dirty="0">
                          <a:solidFill>
                            <a:srgbClr val="000000"/>
                          </a:solidFill>
                          <a:effectLst/>
                          <a:latin typeface="Calibri" panose="020F0502020204030204" pitchFamily="34" charset="0"/>
                        </a:rPr>
                        <a:t>Forgets his/her name</a:t>
                      </a:r>
                    </a:p>
                  </a:txBody>
                  <a:tcPr marL="9525" marR="9525" marT="9525" marB="0"/>
                </a:tc>
                <a:tc>
                  <a:txBody>
                    <a:bodyPr/>
                    <a:lstStyle/>
                    <a:p>
                      <a:pPr algn="l" fontAlgn="t"/>
                      <a:r>
                        <a:rPr lang="en-US" sz="1800" b="0" i="0" u="none" strike="noStrike" dirty="0">
                          <a:solidFill>
                            <a:srgbClr val="000000"/>
                          </a:solidFill>
                          <a:effectLst/>
                          <a:latin typeface="Calibri" panose="020F0502020204030204" pitchFamily="34" charset="0"/>
                        </a:rPr>
                        <a:t>I forget my name</a:t>
                      </a:r>
                    </a:p>
                  </a:txBody>
                  <a:tcPr marL="9525" marR="9525" marT="9525" marB="0"/>
                </a:tc>
              </a:tr>
              <a:tr h="370840">
                <a:tc>
                  <a:txBody>
                    <a:bodyPr/>
                    <a:lstStyle/>
                    <a:p>
                      <a:pPr algn="l" fontAlgn="t"/>
                      <a:r>
                        <a:rPr lang="en-US" sz="1800" b="0" i="0" u="none" strike="noStrike" dirty="0">
                          <a:solidFill>
                            <a:srgbClr val="000000"/>
                          </a:solidFill>
                          <a:effectLst/>
                          <a:latin typeface="Calibri" panose="020F0502020204030204" pitchFamily="34" charset="0"/>
                        </a:rPr>
                        <a:t>Has trouble counting to three</a:t>
                      </a:r>
                    </a:p>
                  </a:txBody>
                  <a:tcPr marL="9525" marR="9525" marT="9525" marB="0"/>
                </a:tc>
                <a:tc>
                  <a:txBody>
                    <a:bodyPr/>
                    <a:lstStyle/>
                    <a:p>
                      <a:pPr algn="l" fontAlgn="t"/>
                      <a:r>
                        <a:rPr lang="en-US" sz="1800" b="0" i="0" u="none" strike="noStrike" dirty="0">
                          <a:solidFill>
                            <a:srgbClr val="000000"/>
                          </a:solidFill>
                          <a:effectLst/>
                          <a:latin typeface="Calibri" panose="020F0502020204030204" pitchFamily="34" charset="0"/>
                        </a:rPr>
                        <a:t>Has trouble counting to three</a:t>
                      </a:r>
                    </a:p>
                  </a:txBody>
                  <a:tcPr marL="9525" marR="9525" marT="9525" marB="0"/>
                </a:tc>
                <a:tc>
                  <a:txBody>
                    <a:bodyPr/>
                    <a:lstStyle/>
                    <a:p>
                      <a:pPr algn="l" fontAlgn="t"/>
                      <a:r>
                        <a:rPr lang="en-US" sz="1800" b="0" i="0" u="none" strike="noStrike" dirty="0">
                          <a:solidFill>
                            <a:srgbClr val="000000"/>
                          </a:solidFill>
                          <a:effectLst/>
                          <a:latin typeface="Calibri" panose="020F0502020204030204" pitchFamily="34" charset="0"/>
                        </a:rPr>
                        <a:t>I have trouble counting to three</a:t>
                      </a:r>
                    </a:p>
                  </a:txBody>
                  <a:tcPr marL="9525" marR="9525" marT="9525" marB="0"/>
                </a:tc>
              </a:tr>
              <a:tr h="370840">
                <a:tc>
                  <a:txBody>
                    <a:bodyPr/>
                    <a:lstStyle/>
                    <a:p>
                      <a:pPr algn="l" fontAlgn="b"/>
                      <a:r>
                        <a:rPr lang="en-US" sz="1800" b="0" i="0" u="none" strike="noStrike" dirty="0">
                          <a:solidFill>
                            <a:srgbClr val="000000"/>
                          </a:solidFill>
                          <a:effectLst/>
                          <a:latin typeface="Calibri" panose="020F0502020204030204" pitchFamily="34" charset="0"/>
                        </a:rPr>
                        <a:t>Cannot find the front door of home</a:t>
                      </a:r>
                    </a:p>
                  </a:txBody>
                  <a:tcPr marL="9525" marR="9525" marT="9525" marB="0" anchor="b"/>
                </a:tc>
                <a:tc>
                  <a:txBody>
                    <a:bodyPr/>
                    <a:lstStyle/>
                    <a:p>
                      <a:pPr algn="l" fontAlgn="b"/>
                      <a:r>
                        <a:rPr lang="en-US" sz="1800" b="0" i="0" u="none" strike="noStrike" dirty="0">
                          <a:solidFill>
                            <a:srgbClr val="000000"/>
                          </a:solidFill>
                          <a:effectLst/>
                          <a:latin typeface="Calibri" panose="020F0502020204030204" pitchFamily="34" charset="0"/>
                        </a:rPr>
                        <a:t>Cannot find the front door of school</a:t>
                      </a:r>
                    </a:p>
                  </a:txBody>
                  <a:tcPr marL="9525" marR="9525" marT="9525" marB="0" anchor="b"/>
                </a:tc>
                <a:tc>
                  <a:txBody>
                    <a:bodyPr/>
                    <a:lstStyle/>
                    <a:p>
                      <a:pPr algn="l" fontAlgn="b"/>
                      <a:r>
                        <a:rPr lang="en-US" sz="1800" b="0" i="0" u="none" strike="noStrike" dirty="0">
                          <a:solidFill>
                            <a:srgbClr val="000000"/>
                          </a:solidFill>
                          <a:effectLst/>
                          <a:latin typeface="Calibri" panose="020F0502020204030204" pitchFamily="34" charset="0"/>
                        </a:rPr>
                        <a:t>I cannot find the front door of my home</a:t>
                      </a:r>
                    </a:p>
                  </a:txBody>
                  <a:tcPr marL="9525" marR="9525" marT="9525" marB="0" anchor="b"/>
                </a:tc>
              </a:tr>
            </a:tbl>
          </a:graphicData>
        </a:graphic>
      </p:graphicFrame>
      <p:sp>
        <p:nvSpPr>
          <p:cNvPr id="5" name="Content Placeholder 2"/>
          <p:cNvSpPr txBox="1">
            <a:spLocks/>
          </p:cNvSpPr>
          <p:nvPr/>
        </p:nvSpPr>
        <p:spPr bwMode="auto">
          <a:xfrm>
            <a:off x="304800" y="685800"/>
            <a:ext cx="85344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dirty="0" smtClean="0">
                <a:solidFill>
                  <a:srgbClr val="0070C0"/>
                </a:solidFill>
              </a:rPr>
              <a:t>Helps </a:t>
            </a:r>
            <a:r>
              <a:rPr lang="en-US" dirty="0">
                <a:solidFill>
                  <a:srgbClr val="0070C0"/>
                </a:solidFill>
              </a:rPr>
              <a:t>identify unusual responding</a:t>
            </a:r>
          </a:p>
        </p:txBody>
      </p:sp>
      <p:pic>
        <p:nvPicPr>
          <p:cNvPr id="6" name="Picture 5"/>
          <p:cNvPicPr>
            <a:picLocks noChangeAspect="1"/>
          </p:cNvPicPr>
          <p:nvPr/>
        </p:nvPicPr>
        <p:blipFill>
          <a:blip r:embed="rId2"/>
          <a:stretch>
            <a:fillRect/>
          </a:stretch>
        </p:blipFill>
        <p:spPr>
          <a:xfrm>
            <a:off x="2438400" y="3962400"/>
            <a:ext cx="4191000" cy="2323272"/>
          </a:xfrm>
          <a:prstGeom prst="rect">
            <a:avLst/>
          </a:prstGeom>
        </p:spPr>
      </p:pic>
    </p:spTree>
    <p:extLst>
      <p:ext uri="{BB962C8B-B14F-4D97-AF65-F5344CB8AC3E}">
        <p14:creationId xmlns:p14="http://schemas.microsoft.com/office/powerpoint/2010/main" val="130971785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457200" y="277813"/>
            <a:ext cx="8229600" cy="94138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chorCtr="0"/>
          <a:lstStyle/>
          <a:p>
            <a:r>
              <a:rPr lang="en-US" sz="4000" b="1" dirty="0">
                <a:solidFill>
                  <a:schemeClr val="tx1"/>
                </a:solidFill>
              </a:rPr>
              <a:t>Behavioral Descriptors</a:t>
            </a:r>
          </a:p>
        </p:txBody>
      </p:sp>
      <p:sp>
        <p:nvSpPr>
          <p:cNvPr id="650243" name="Rectangle 3"/>
          <p:cNvSpPr>
            <a:spLocks noGrp="1" noChangeArrowheads="1"/>
          </p:cNvSpPr>
          <p:nvPr>
            <p:ph type="body" sz="half" idx="1"/>
          </p:nvPr>
        </p:nvSpPr>
        <p:spPr>
          <a:xfrm>
            <a:off x="304800" y="2133600"/>
            <a:ext cx="4038600" cy="43434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 typeface="Wingdings" pitchFamily="2" charset="2"/>
              <a:buNone/>
            </a:pPr>
            <a:r>
              <a:rPr lang="en-US" sz="2400" b="1" dirty="0">
                <a:latin typeface="Arial" charset="0"/>
              </a:rPr>
              <a:t>Initiate:</a:t>
            </a:r>
            <a:r>
              <a:rPr lang="en-US" sz="2400" dirty="0">
                <a:latin typeface="Arial" charset="0"/>
              </a:rPr>
              <a:t> </a:t>
            </a:r>
          </a:p>
          <a:p>
            <a:pPr lvl="1">
              <a:buSzPct val="75000"/>
              <a:buFontTx/>
              <a:buNone/>
            </a:pPr>
            <a:r>
              <a:rPr lang="en-US" dirty="0">
                <a:latin typeface="Arial" charset="0"/>
              </a:rPr>
              <a:t>trouble starting chores</a:t>
            </a:r>
          </a:p>
          <a:p>
            <a:pPr lvl="1">
              <a:buSzPct val="75000"/>
              <a:buFontTx/>
              <a:buNone/>
            </a:pPr>
            <a:r>
              <a:rPr lang="en-US" dirty="0">
                <a:latin typeface="Arial" charset="0"/>
              </a:rPr>
              <a:t>"couch potato" </a:t>
            </a:r>
          </a:p>
          <a:p>
            <a:pPr lvl="1">
              <a:buSzPct val="75000"/>
              <a:buFontTx/>
              <a:buNone/>
            </a:pPr>
            <a:r>
              <a:rPr lang="en-US" dirty="0">
                <a:latin typeface="Arial" charset="0"/>
              </a:rPr>
              <a:t>relies on others to structure time, tasks</a:t>
            </a:r>
          </a:p>
          <a:p>
            <a:pPr>
              <a:buFont typeface="Wingdings" pitchFamily="2" charset="2"/>
              <a:buNone/>
            </a:pPr>
            <a:r>
              <a:rPr lang="en-US" sz="2400" b="1" dirty="0">
                <a:latin typeface="Arial" charset="0"/>
              </a:rPr>
              <a:t>Sustain:</a:t>
            </a:r>
          </a:p>
          <a:p>
            <a:pPr lvl="1">
              <a:buSzPct val="75000"/>
              <a:buFontTx/>
              <a:buNone/>
            </a:pPr>
            <a:r>
              <a:rPr lang="en-US" dirty="0">
                <a:latin typeface="Arial" charset="0"/>
              </a:rPr>
              <a:t>starts strong but fades across tasks</a:t>
            </a:r>
          </a:p>
          <a:p>
            <a:pPr lvl="1">
              <a:buSzPct val="75000"/>
              <a:buFontTx/>
              <a:buNone/>
            </a:pPr>
            <a:r>
              <a:rPr lang="en-US" dirty="0">
                <a:latin typeface="Arial" charset="0"/>
              </a:rPr>
              <a:t>attention/concentration wanes</a:t>
            </a:r>
          </a:p>
        </p:txBody>
      </p:sp>
      <p:sp>
        <p:nvSpPr>
          <p:cNvPr id="650244" name="Rectangle 4"/>
          <p:cNvSpPr>
            <a:spLocks noGrp="1" noChangeArrowheads="1"/>
          </p:cNvSpPr>
          <p:nvPr>
            <p:ph type="body" sz="half" idx="2"/>
          </p:nvPr>
        </p:nvSpPr>
        <p:spPr>
          <a:xfrm>
            <a:off x="4343400" y="2133600"/>
            <a:ext cx="4484688" cy="43434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 typeface="Wingdings" pitchFamily="2" charset="2"/>
              <a:buNone/>
            </a:pPr>
            <a:r>
              <a:rPr lang="en-US" sz="2400" b="1" dirty="0">
                <a:latin typeface="Arial" charset="0"/>
              </a:rPr>
              <a:t>Inhibit:</a:t>
            </a:r>
            <a:r>
              <a:rPr lang="en-US" sz="2400" dirty="0">
                <a:latin typeface="Arial" charset="0"/>
              </a:rPr>
              <a:t> 		</a:t>
            </a:r>
          </a:p>
          <a:p>
            <a:pPr lvl="1">
              <a:buSzPct val="75000"/>
              <a:buFontTx/>
              <a:buNone/>
            </a:pPr>
            <a:r>
              <a:rPr lang="en-US" dirty="0">
                <a:latin typeface="Arial" charset="0"/>
              </a:rPr>
              <a:t>blurts out</a:t>
            </a:r>
          </a:p>
          <a:p>
            <a:pPr lvl="1">
              <a:buSzPct val="75000"/>
              <a:buFontTx/>
              <a:buNone/>
            </a:pPr>
            <a:r>
              <a:rPr lang="en-US" dirty="0">
                <a:latin typeface="Arial" charset="0"/>
              </a:rPr>
              <a:t>acts quickly without regard to consequences</a:t>
            </a:r>
          </a:p>
          <a:p>
            <a:pPr lvl="1">
              <a:buSzPct val="75000"/>
              <a:buFontTx/>
              <a:buNone/>
            </a:pPr>
            <a:r>
              <a:rPr lang="en-US" dirty="0">
                <a:latin typeface="Arial" charset="0"/>
              </a:rPr>
              <a:t>distracted, sidetracked</a:t>
            </a:r>
          </a:p>
          <a:p>
            <a:pPr>
              <a:buFont typeface="Wingdings" pitchFamily="2" charset="2"/>
              <a:buNone/>
            </a:pPr>
            <a:r>
              <a:rPr lang="en-US" sz="2400" b="1" dirty="0">
                <a:latin typeface="Arial" charset="0"/>
              </a:rPr>
              <a:t>Shift:</a:t>
            </a:r>
          </a:p>
          <a:p>
            <a:pPr lvl="1">
              <a:buSzPct val="75000"/>
              <a:buFontTx/>
              <a:buNone/>
            </a:pPr>
            <a:r>
              <a:rPr lang="en-US" dirty="0">
                <a:latin typeface="Arial" charset="0"/>
              </a:rPr>
              <a:t>stuck on a topic or activity</a:t>
            </a:r>
          </a:p>
          <a:p>
            <a:pPr lvl="1">
              <a:buSzPct val="75000"/>
              <a:buFontTx/>
              <a:buNone/>
            </a:pPr>
            <a:r>
              <a:rPr lang="en-US" dirty="0">
                <a:latin typeface="Arial" charset="0"/>
              </a:rPr>
              <a:t>poor flexibility</a:t>
            </a:r>
          </a:p>
          <a:p>
            <a:pPr lvl="1">
              <a:buSzPct val="75000"/>
              <a:buFontTx/>
              <a:buNone/>
            </a:pPr>
            <a:r>
              <a:rPr lang="en-US" dirty="0">
                <a:latin typeface="Arial" charset="0"/>
              </a:rPr>
              <a:t>resists change in routine</a:t>
            </a:r>
          </a:p>
        </p:txBody>
      </p:sp>
    </p:spTree>
    <p:extLst>
      <p:ext uri="{BB962C8B-B14F-4D97-AF65-F5344CB8AC3E}">
        <p14:creationId xmlns:p14="http://schemas.microsoft.com/office/powerpoint/2010/main" val="197303007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Forms</a:t>
            </a:r>
            <a:endParaRPr lang="en-US" dirty="0"/>
          </a:p>
        </p:txBody>
      </p:sp>
      <p:sp>
        <p:nvSpPr>
          <p:cNvPr id="3" name="Content Placeholder 2"/>
          <p:cNvSpPr>
            <a:spLocks noGrp="1"/>
          </p:cNvSpPr>
          <p:nvPr>
            <p:ph idx="1"/>
          </p:nvPr>
        </p:nvSpPr>
        <p:spPr/>
        <p:txBody>
          <a:bodyPr/>
          <a:lstStyle/>
          <a:p>
            <a:pPr lvl="0"/>
            <a:r>
              <a:rPr lang="en-US" dirty="0"/>
              <a:t>New 12-item </a:t>
            </a:r>
            <a:r>
              <a:rPr lang="en-US" dirty="0" smtClean="0"/>
              <a:t>parallel Screening </a:t>
            </a:r>
            <a:r>
              <a:rPr lang="en-US" dirty="0"/>
              <a:t>Parent, Teacher, and </a:t>
            </a:r>
            <a:r>
              <a:rPr lang="en-US" dirty="0" smtClean="0"/>
              <a:t>Self-Report Forms</a:t>
            </a:r>
          </a:p>
          <a:p>
            <a:pPr lvl="0"/>
            <a:r>
              <a:rPr lang="en-US" dirty="0" smtClean="0"/>
              <a:t>Quickly </a:t>
            </a:r>
            <a:r>
              <a:rPr lang="en-US" dirty="0"/>
              <a:t>indicate whether executive function assessment is </a:t>
            </a:r>
            <a:r>
              <a:rPr lang="en-US" dirty="0" smtClean="0"/>
              <a:t>needed</a:t>
            </a:r>
          </a:p>
          <a:p>
            <a:pPr lvl="0"/>
            <a:r>
              <a:rPr lang="en-US" dirty="0" smtClean="0"/>
              <a:t>Correlate with Global Executive Composite scores &lt; .90</a:t>
            </a:r>
            <a:endParaRPr lang="en-US" dirty="0"/>
          </a:p>
          <a:p>
            <a:endParaRPr lang="en-US" dirty="0"/>
          </a:p>
        </p:txBody>
      </p:sp>
    </p:spTree>
    <p:extLst>
      <p:ext uri="{BB962C8B-B14F-4D97-AF65-F5344CB8AC3E}">
        <p14:creationId xmlns:p14="http://schemas.microsoft.com/office/powerpoint/2010/main" val="24201491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Forms (cont.)</a:t>
            </a:r>
            <a:endParaRPr lang="en-US" dirty="0"/>
          </a:p>
        </p:txBody>
      </p:sp>
      <p:sp>
        <p:nvSpPr>
          <p:cNvPr id="3" name="Content Placeholder 2"/>
          <p:cNvSpPr>
            <a:spLocks noGrp="1"/>
          </p:cNvSpPr>
          <p:nvPr>
            <p:ph idx="1"/>
          </p:nvPr>
        </p:nvSpPr>
        <p:spPr>
          <a:xfrm>
            <a:off x="76200" y="1600200"/>
            <a:ext cx="8229600" cy="4525963"/>
          </a:xfrm>
        </p:spPr>
        <p:txBody>
          <a:bodyPr/>
          <a:lstStyle/>
          <a:p>
            <a:r>
              <a:rPr lang="en-US" dirty="0" smtClean="0"/>
              <a:t>Cutoffs by normative group</a:t>
            </a:r>
          </a:p>
          <a:p>
            <a:pPr marL="457200" lvl="1" indent="0">
              <a:buNone/>
            </a:pPr>
            <a:endParaRPr lang="en-US" dirty="0" smtClean="0"/>
          </a:p>
          <a:p>
            <a:pPr marL="457200" lvl="1" indent="0">
              <a:buNone/>
            </a:pPr>
            <a:r>
              <a:rPr lang="en-US" dirty="0" smtClean="0"/>
              <a:t>Light shading  = potentially </a:t>
            </a:r>
          </a:p>
          <a:p>
            <a:pPr marL="457200" lvl="1" indent="0">
              <a:buNone/>
            </a:pPr>
            <a:r>
              <a:rPr lang="en-US" dirty="0" smtClean="0"/>
              <a:t>clinically elevated</a:t>
            </a:r>
          </a:p>
          <a:p>
            <a:pPr marL="457200" lvl="1" indent="0">
              <a:buNone/>
            </a:pPr>
            <a:endParaRPr lang="en-US" dirty="0" smtClean="0"/>
          </a:p>
          <a:p>
            <a:pPr marL="457200" lvl="1" indent="0">
              <a:buNone/>
            </a:pPr>
            <a:r>
              <a:rPr lang="en-US" dirty="0" smtClean="0"/>
              <a:t>Dark shading = clinically elevated</a:t>
            </a:r>
            <a:endParaRPr lang="en-US" dirty="0"/>
          </a:p>
        </p:txBody>
      </p:sp>
      <p:pic>
        <p:nvPicPr>
          <p:cNvPr id="4" name="Picture 3"/>
          <p:cNvPicPr>
            <a:picLocks noChangeAspect="1"/>
          </p:cNvPicPr>
          <p:nvPr/>
        </p:nvPicPr>
        <p:blipFill>
          <a:blip r:embed="rId2"/>
          <a:stretch>
            <a:fillRect/>
          </a:stretch>
        </p:blipFill>
        <p:spPr>
          <a:xfrm>
            <a:off x="5468622" y="1219200"/>
            <a:ext cx="3218178" cy="5114925"/>
          </a:xfrm>
          <a:prstGeom prst="rect">
            <a:avLst/>
          </a:prstGeom>
        </p:spPr>
      </p:pic>
    </p:spTree>
    <p:extLst>
      <p:ext uri="{BB962C8B-B14F-4D97-AF65-F5344CB8AC3E}">
        <p14:creationId xmlns:p14="http://schemas.microsoft.com/office/powerpoint/2010/main" val="297722994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lstStyle/>
          <a:p>
            <a:r>
              <a:rPr lang="en-US" sz="4000" dirty="0"/>
              <a:t>New S</a:t>
            </a:r>
            <a:r>
              <a:rPr lang="en-US" sz="4000" dirty="0" smtClean="0"/>
              <a:t>tatistics that Support Interpretation</a:t>
            </a:r>
            <a:endParaRPr lang="en-US" sz="4000" dirty="0"/>
          </a:p>
        </p:txBody>
      </p:sp>
      <p:sp>
        <p:nvSpPr>
          <p:cNvPr id="3" name="Content Placeholder 2"/>
          <p:cNvSpPr>
            <a:spLocks noGrp="1"/>
          </p:cNvSpPr>
          <p:nvPr>
            <p:ph idx="1"/>
          </p:nvPr>
        </p:nvSpPr>
        <p:spPr/>
        <p:txBody>
          <a:bodyPr/>
          <a:lstStyle/>
          <a:p>
            <a:r>
              <a:rPr lang="en-US" sz="2400" dirty="0"/>
              <a:t>R</a:t>
            </a:r>
            <a:r>
              <a:rPr lang="en-US" sz="2400" dirty="0" smtClean="0"/>
              <a:t>eliable </a:t>
            </a:r>
            <a:r>
              <a:rPr lang="en-US" sz="2400" dirty="0"/>
              <a:t>change </a:t>
            </a:r>
            <a:r>
              <a:rPr lang="en-US" sz="2400" dirty="0" smtClean="0"/>
              <a:t>indexes</a:t>
            </a:r>
            <a:endParaRPr lang="en-US" sz="2400" dirty="0"/>
          </a:p>
          <a:p>
            <a:r>
              <a:rPr lang="en-US" sz="2400" dirty="0" smtClean="0"/>
              <a:t>Interrater </a:t>
            </a:r>
            <a:r>
              <a:rPr lang="en-US" sz="2400" dirty="0"/>
              <a:t>agreement metrics</a:t>
            </a:r>
          </a:p>
          <a:p>
            <a:r>
              <a:rPr lang="en-US" sz="2400" dirty="0" smtClean="0"/>
              <a:t>Base-rate tables for standardization &amp; clinical samples</a:t>
            </a:r>
            <a:endParaRPr lang="en-US" sz="2400" dirty="0"/>
          </a:p>
          <a:p>
            <a:r>
              <a:rPr lang="en-US" sz="2400" dirty="0" smtClean="0"/>
              <a:t>Contingency statistics (sensitivity/specificity, Likelihood ratios)</a:t>
            </a:r>
            <a:endParaRPr lang="en-US" sz="2400" dirty="0"/>
          </a:p>
          <a:p>
            <a:endParaRPr lang="en-US" dirty="0"/>
          </a:p>
        </p:txBody>
      </p:sp>
    </p:spTree>
    <p:extLst>
      <p:ext uri="{BB962C8B-B14F-4D97-AF65-F5344CB8AC3E}">
        <p14:creationId xmlns:p14="http://schemas.microsoft.com/office/powerpoint/2010/main" val="183238948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Reliable Change</a:t>
            </a:r>
            <a:endParaRPr lang="en-US" dirty="0"/>
          </a:p>
        </p:txBody>
      </p:sp>
      <p:pic>
        <p:nvPicPr>
          <p:cNvPr id="4" name="Content Placeholder 3"/>
          <p:cNvPicPr>
            <a:picLocks noGrp="1" noChangeAspect="1"/>
          </p:cNvPicPr>
          <p:nvPr>
            <p:ph idx="1"/>
          </p:nvPr>
        </p:nvPicPr>
        <p:blipFill>
          <a:blip r:embed="rId2"/>
          <a:stretch>
            <a:fillRect/>
          </a:stretch>
        </p:blipFill>
        <p:spPr>
          <a:xfrm>
            <a:off x="457201" y="1229903"/>
            <a:ext cx="8229600" cy="4866097"/>
          </a:xfrm>
          <a:prstGeom prst="rect">
            <a:avLst/>
          </a:prstGeom>
        </p:spPr>
      </p:pic>
    </p:spTree>
    <p:extLst>
      <p:ext uri="{BB962C8B-B14F-4D97-AF65-F5344CB8AC3E}">
        <p14:creationId xmlns:p14="http://schemas.microsoft.com/office/powerpoint/2010/main" val="378165173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Interrater Agreement Metrics</a:t>
            </a:r>
            <a:endParaRPr lang="en-US" dirty="0"/>
          </a:p>
        </p:txBody>
      </p:sp>
      <p:pic>
        <p:nvPicPr>
          <p:cNvPr id="4" name="Content Placeholder 3"/>
          <p:cNvPicPr>
            <a:picLocks noGrp="1" noChangeAspect="1"/>
          </p:cNvPicPr>
          <p:nvPr>
            <p:ph idx="1"/>
          </p:nvPr>
        </p:nvPicPr>
        <p:blipFill>
          <a:blip r:embed="rId2"/>
          <a:stretch>
            <a:fillRect/>
          </a:stretch>
        </p:blipFill>
        <p:spPr>
          <a:xfrm>
            <a:off x="194291" y="2057400"/>
            <a:ext cx="8755418" cy="2723096"/>
          </a:xfrm>
          <a:prstGeom prst="rect">
            <a:avLst/>
          </a:prstGeom>
        </p:spPr>
      </p:pic>
    </p:spTree>
    <p:extLst>
      <p:ext uri="{BB962C8B-B14F-4D97-AF65-F5344CB8AC3E}">
        <p14:creationId xmlns:p14="http://schemas.microsoft.com/office/powerpoint/2010/main" val="24247918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lstStyle/>
          <a:p>
            <a:r>
              <a:rPr lang="en-US" dirty="0" smtClean="0"/>
              <a:t>Base Rates – Standardization Sample</a:t>
            </a:r>
            <a:endParaRPr lang="en-US" dirty="0"/>
          </a:p>
        </p:txBody>
      </p:sp>
      <p:pic>
        <p:nvPicPr>
          <p:cNvPr id="5" name="Content Placeholder 4"/>
          <p:cNvPicPr>
            <a:picLocks noGrp="1" noChangeAspect="1"/>
          </p:cNvPicPr>
          <p:nvPr>
            <p:ph idx="1"/>
          </p:nvPr>
        </p:nvPicPr>
        <p:blipFill>
          <a:blip r:embed="rId2"/>
          <a:stretch>
            <a:fillRect/>
          </a:stretch>
        </p:blipFill>
        <p:spPr>
          <a:xfrm>
            <a:off x="304800" y="1219200"/>
            <a:ext cx="8534400" cy="5029200"/>
          </a:xfrm>
          <a:prstGeom prst="rect">
            <a:avLst/>
          </a:prstGeom>
        </p:spPr>
      </p:pic>
    </p:spTree>
    <p:extLst>
      <p:ext uri="{BB962C8B-B14F-4D97-AF65-F5344CB8AC3E}">
        <p14:creationId xmlns:p14="http://schemas.microsoft.com/office/powerpoint/2010/main" val="241197263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254"/>
            <a:ext cx="8229600" cy="1143000"/>
          </a:xfrm>
        </p:spPr>
        <p:txBody>
          <a:bodyPr/>
          <a:lstStyle/>
          <a:p>
            <a:r>
              <a:rPr lang="en-US" dirty="0" smtClean="0"/>
              <a:t>Base Rates – Clinical Samples</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3622630838"/>
              </p:ext>
            </p:extLst>
          </p:nvPr>
        </p:nvGraphicFramePr>
        <p:xfrm>
          <a:off x="540249" y="838200"/>
          <a:ext cx="8070351" cy="5432971"/>
        </p:xfrm>
        <a:graphic>
          <a:graphicData uri="http://schemas.openxmlformats.org/drawingml/2006/table">
            <a:tbl>
              <a:tblPr firstRow="1" bandRow="1">
                <a:tableStyleId>{5C22544A-7EE6-4342-B048-85BDC9FD1C3A}</a:tableStyleId>
              </a:tblPr>
              <a:tblGrid>
                <a:gridCol w="2690117"/>
                <a:gridCol w="2690117"/>
                <a:gridCol w="2690117"/>
              </a:tblGrid>
              <a:tr h="983807">
                <a:tc gridSpan="3">
                  <a:txBody>
                    <a:bodyPr/>
                    <a:lstStyle/>
                    <a:p>
                      <a:pPr algn="ctr"/>
                      <a:r>
                        <a:rPr lang="en-US" sz="2800" dirty="0" smtClean="0"/>
                        <a:t>Clinical Groups</a:t>
                      </a:r>
                      <a:endParaRPr lang="en-US" sz="2800" dirty="0"/>
                    </a:p>
                  </a:txBody>
                  <a:tcPr/>
                </a:tc>
                <a:tc hMerge="1">
                  <a:txBody>
                    <a:bodyPr/>
                    <a:lstStyle/>
                    <a:p>
                      <a:endParaRPr lang="en-US" dirty="0"/>
                    </a:p>
                  </a:txBody>
                  <a:tcPr/>
                </a:tc>
                <a:tc hMerge="1">
                  <a:txBody>
                    <a:bodyPr/>
                    <a:lstStyle/>
                    <a:p>
                      <a:endParaRPr lang="en-US" dirty="0"/>
                    </a:p>
                  </a:txBody>
                  <a:tcPr/>
                </a:tc>
              </a:tr>
              <a:tr h="860831">
                <a:tc>
                  <a:txBody>
                    <a:bodyPr/>
                    <a:lstStyle/>
                    <a:p>
                      <a:pPr algn="ctr"/>
                      <a:r>
                        <a:rPr lang="en-US" sz="2000" dirty="0" smtClean="0"/>
                        <a:t>ADHD-Combined</a:t>
                      </a:r>
                      <a:endParaRPr lang="en-US" sz="2000" dirty="0"/>
                    </a:p>
                  </a:txBody>
                  <a:tcPr anchor="ctr"/>
                </a:tc>
                <a:tc>
                  <a:txBody>
                    <a:bodyPr/>
                    <a:lstStyle/>
                    <a:p>
                      <a:pPr algn="ctr"/>
                      <a:r>
                        <a:rPr lang="en-US" sz="2000" dirty="0" smtClean="0"/>
                        <a:t>ADHD/Learning Disability</a:t>
                      </a:r>
                      <a:endParaRPr lang="en-US" sz="2000" dirty="0"/>
                    </a:p>
                  </a:txBody>
                  <a:tcPr anchor="ctr"/>
                </a:tc>
                <a:tc>
                  <a:txBody>
                    <a:bodyPr/>
                    <a:lstStyle/>
                    <a:p>
                      <a:pPr algn="ctr"/>
                      <a:r>
                        <a:rPr lang="en-US" sz="2000" dirty="0" smtClean="0"/>
                        <a:t>Tumor</a:t>
                      </a:r>
                      <a:endParaRPr lang="en-US" sz="2000" dirty="0"/>
                    </a:p>
                  </a:txBody>
                  <a:tcPr anchor="ctr"/>
                </a:tc>
              </a:tr>
              <a:tr h="860831">
                <a:tc>
                  <a:txBody>
                    <a:bodyPr/>
                    <a:lstStyle/>
                    <a:p>
                      <a:pPr algn="ctr"/>
                      <a:r>
                        <a:rPr lang="en-US" sz="2000" dirty="0" smtClean="0"/>
                        <a:t>ADHD-Inattentive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ASD</a:t>
                      </a:r>
                    </a:p>
                  </a:txBody>
                  <a:tcPr anchor="ctr"/>
                </a:tc>
                <a:tc>
                  <a:txBody>
                    <a:bodyPr/>
                    <a:lstStyle/>
                    <a:p>
                      <a:pPr algn="ctr"/>
                      <a:r>
                        <a:rPr lang="en-US" sz="2000" dirty="0" smtClean="0"/>
                        <a:t>Epilepsy</a:t>
                      </a:r>
                      <a:endParaRPr lang="en-US" sz="2000" dirty="0"/>
                    </a:p>
                  </a:txBody>
                  <a:tcPr anchor="ctr"/>
                </a:tc>
              </a:tr>
              <a:tr h="860831">
                <a:tc>
                  <a:txBody>
                    <a:bodyPr/>
                    <a:lstStyle/>
                    <a:p>
                      <a:pPr algn="ctr"/>
                      <a:r>
                        <a:rPr lang="en-US" sz="2000" dirty="0" smtClean="0"/>
                        <a:t>ADHD-Sluggish</a:t>
                      </a:r>
                      <a:r>
                        <a:rPr lang="en-US" sz="2000" baseline="0" dirty="0" smtClean="0"/>
                        <a:t> Cognitive Tempo</a:t>
                      </a:r>
                      <a:endParaRPr lang="en-US" sz="2000" dirty="0"/>
                    </a:p>
                  </a:txBody>
                  <a:tcPr anchor="ctr"/>
                </a:tc>
                <a:tc>
                  <a:txBody>
                    <a:bodyPr/>
                    <a:lstStyle/>
                    <a:p>
                      <a:pPr algn="ctr"/>
                      <a:r>
                        <a:rPr lang="en-US" sz="2000" dirty="0" smtClean="0"/>
                        <a:t>Neurofibromatosis type 1</a:t>
                      </a:r>
                      <a:endParaRPr lang="en-US" sz="2000" dirty="0"/>
                    </a:p>
                  </a:txBody>
                  <a:tcPr anchor="ctr"/>
                </a:tc>
                <a:tc>
                  <a:txBody>
                    <a:bodyPr/>
                    <a:lstStyle/>
                    <a:p>
                      <a:pPr algn="ctr"/>
                      <a:r>
                        <a:rPr lang="en-US" sz="2000" dirty="0" smtClean="0"/>
                        <a:t>Diabetes</a:t>
                      </a:r>
                      <a:endParaRPr lang="en-US" sz="2000" dirty="0"/>
                    </a:p>
                  </a:txBody>
                  <a:tcPr anchor="ctr"/>
                </a:tc>
              </a:tr>
              <a:tr h="860831">
                <a:tc>
                  <a:txBody>
                    <a:bodyPr/>
                    <a:lstStyle/>
                    <a:p>
                      <a:pPr algn="ctr"/>
                      <a:r>
                        <a:rPr lang="en-US" sz="2000" dirty="0" smtClean="0"/>
                        <a:t>TBI</a:t>
                      </a:r>
                      <a:endParaRPr lang="en-US" sz="2000" dirty="0"/>
                    </a:p>
                  </a:txBody>
                  <a:tcPr anchor="ctr"/>
                </a:tc>
                <a:tc>
                  <a:txBody>
                    <a:bodyPr/>
                    <a:lstStyle/>
                    <a:p>
                      <a:pPr algn="ctr"/>
                      <a:r>
                        <a:rPr lang="en-US" sz="2000" dirty="0" smtClean="0"/>
                        <a:t>Acute lymphoblastic leukemia</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Anxiety</a:t>
                      </a:r>
                    </a:p>
                  </a:txBody>
                  <a:tcPr anchor="ctr"/>
                </a:tc>
              </a:tr>
              <a:tr h="8608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Learning Disability</a:t>
                      </a:r>
                    </a:p>
                  </a:txBody>
                  <a:tcPr anchor="ctr"/>
                </a:tc>
                <a:tc>
                  <a:txBody>
                    <a:bodyPr/>
                    <a:lstStyle/>
                    <a:p>
                      <a:pPr algn="ctr"/>
                      <a:endParaRPr lang="en-US" sz="2000" dirty="0"/>
                    </a:p>
                  </a:txBody>
                  <a:tcPr anchor="ctr"/>
                </a:tc>
                <a:tc>
                  <a:txBody>
                    <a:bodyPr/>
                    <a:lstStyle/>
                    <a:p>
                      <a:pPr algn="ctr"/>
                      <a:endParaRPr lang="en-US" sz="2000" dirty="0"/>
                    </a:p>
                  </a:txBody>
                  <a:tcPr anchor="ctr"/>
                </a:tc>
              </a:tr>
            </a:tbl>
          </a:graphicData>
        </a:graphic>
      </p:graphicFrame>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2818771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254"/>
            <a:ext cx="8229600" cy="1143000"/>
          </a:xfrm>
        </p:spPr>
        <p:txBody>
          <a:bodyPr/>
          <a:lstStyle/>
          <a:p>
            <a:r>
              <a:rPr lang="en-US" dirty="0" smtClean="0"/>
              <a:t>Base Rates – Clinical Samples</a:t>
            </a:r>
            <a:endParaRPr lang="en-US" dirty="0"/>
          </a:p>
        </p:txBody>
      </p:sp>
      <p:pic>
        <p:nvPicPr>
          <p:cNvPr id="4" name="Content Placeholder 3"/>
          <p:cNvPicPr>
            <a:picLocks noGrp="1" noChangeAspect="1"/>
          </p:cNvPicPr>
          <p:nvPr>
            <p:ph idx="1"/>
          </p:nvPr>
        </p:nvPicPr>
        <p:blipFill>
          <a:blip r:embed="rId2"/>
          <a:stretch>
            <a:fillRect/>
          </a:stretch>
        </p:blipFill>
        <p:spPr>
          <a:xfrm>
            <a:off x="304800" y="990600"/>
            <a:ext cx="8458200" cy="5299925"/>
          </a:xfrm>
          <a:prstGeom prst="rect">
            <a:avLst/>
          </a:prstGeom>
        </p:spPr>
      </p:pic>
    </p:spTree>
    <p:extLst>
      <p:ext uri="{BB962C8B-B14F-4D97-AF65-F5344CB8AC3E}">
        <p14:creationId xmlns:p14="http://schemas.microsoft.com/office/powerpoint/2010/main" val="197836270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Contingency Statistics</a:t>
            </a:r>
            <a:endParaRPr lang="en-US" dirty="0"/>
          </a:p>
        </p:txBody>
      </p:sp>
      <p:pic>
        <p:nvPicPr>
          <p:cNvPr id="4" name="Content Placeholder 3"/>
          <p:cNvPicPr>
            <a:picLocks noGrp="1" noChangeAspect="1"/>
          </p:cNvPicPr>
          <p:nvPr>
            <p:ph idx="1"/>
          </p:nvPr>
        </p:nvPicPr>
        <p:blipFill>
          <a:blip r:embed="rId3"/>
          <a:stretch>
            <a:fillRect/>
          </a:stretch>
        </p:blipFill>
        <p:spPr>
          <a:xfrm>
            <a:off x="152400" y="1219200"/>
            <a:ext cx="8686800" cy="5029200"/>
          </a:xfrm>
          <a:prstGeom prst="rect">
            <a:avLst/>
          </a:prstGeom>
        </p:spPr>
      </p:pic>
    </p:spTree>
    <p:extLst>
      <p:ext uri="{BB962C8B-B14F-4D97-AF65-F5344CB8AC3E}">
        <p14:creationId xmlns:p14="http://schemas.microsoft.com/office/powerpoint/2010/main" val="303619047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2667000"/>
          </a:xfrm>
        </p:spPr>
        <p:txBody>
          <a:bodyPr/>
          <a:lstStyle/>
          <a:p>
            <a:r>
              <a:rPr lang="en-US" sz="5000" dirty="0" smtClean="0"/>
              <a:t>Components</a:t>
            </a:r>
            <a:endParaRPr lang="en-US" sz="5000" dirty="0"/>
          </a:p>
        </p:txBody>
      </p:sp>
    </p:spTree>
    <p:extLst>
      <p:ext uri="{BB962C8B-B14F-4D97-AF65-F5344CB8AC3E}">
        <p14:creationId xmlns:p14="http://schemas.microsoft.com/office/powerpoint/2010/main" val="370457145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body" sz="half" idx="1"/>
          </p:nvPr>
        </p:nvSpPr>
        <p:spPr>
          <a:xfrm>
            <a:off x="457200" y="2057400"/>
            <a:ext cx="4033838" cy="40735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 typeface="Wingdings" pitchFamily="2" charset="2"/>
              <a:buNone/>
            </a:pPr>
            <a:r>
              <a:rPr lang="en-US" sz="2400" b="1" dirty="0">
                <a:latin typeface="Arial" charset="0"/>
              </a:rPr>
              <a:t>Self-monitor:</a:t>
            </a:r>
            <a:r>
              <a:rPr lang="en-US" sz="2400" dirty="0">
                <a:latin typeface="Arial" charset="0"/>
              </a:rPr>
              <a:t>	</a:t>
            </a:r>
          </a:p>
          <a:p>
            <a:pPr lvl="1">
              <a:buSzPct val="75000"/>
              <a:buFontTx/>
              <a:buNone/>
            </a:pPr>
            <a:r>
              <a:rPr lang="en-US" dirty="0">
                <a:latin typeface="Arial" charset="0"/>
              </a:rPr>
              <a:t>unaware of impact of own behavior</a:t>
            </a:r>
          </a:p>
          <a:p>
            <a:pPr lvl="1">
              <a:buSzPct val="75000"/>
              <a:buFontTx/>
              <a:buNone/>
            </a:pPr>
            <a:r>
              <a:rPr lang="en-US" dirty="0">
                <a:latin typeface="Arial" charset="0"/>
              </a:rPr>
              <a:t>makes careless errors</a:t>
            </a:r>
          </a:p>
          <a:p>
            <a:pPr lvl="1">
              <a:buSzPct val="75000"/>
              <a:buFontTx/>
              <a:buNone/>
            </a:pPr>
            <a:r>
              <a:rPr lang="en-US" dirty="0">
                <a:latin typeface="Arial" charset="0"/>
              </a:rPr>
              <a:t>doesn't check work</a:t>
            </a:r>
          </a:p>
          <a:p>
            <a:pPr>
              <a:buFont typeface="Wingdings" pitchFamily="2" charset="2"/>
              <a:buNone/>
            </a:pPr>
            <a:r>
              <a:rPr lang="en-US" sz="2400" b="1" dirty="0">
                <a:latin typeface="Arial" charset="0"/>
              </a:rPr>
              <a:t>Plan:</a:t>
            </a:r>
          </a:p>
          <a:p>
            <a:pPr lvl="1">
              <a:buSzPct val="75000"/>
              <a:buFontTx/>
              <a:buNone/>
            </a:pPr>
            <a:r>
              <a:rPr lang="en-US" dirty="0">
                <a:latin typeface="Arial" charset="0"/>
              </a:rPr>
              <a:t>does assignments at last minute</a:t>
            </a:r>
          </a:p>
          <a:p>
            <a:pPr lvl="1">
              <a:buSzPct val="75000"/>
              <a:buFontTx/>
              <a:buNone/>
            </a:pPr>
            <a:r>
              <a:rPr lang="en-US" dirty="0">
                <a:latin typeface="Arial" charset="0"/>
              </a:rPr>
              <a:t>underestimates time needed</a:t>
            </a:r>
          </a:p>
        </p:txBody>
      </p:sp>
      <p:sp>
        <p:nvSpPr>
          <p:cNvPr id="652291" name="Rectangle 3"/>
          <p:cNvSpPr>
            <a:spLocks noGrp="1" noChangeArrowheads="1"/>
          </p:cNvSpPr>
          <p:nvPr>
            <p:ph type="title"/>
          </p:nvPr>
        </p:nvSpPr>
        <p:spPr>
          <a:xfrm>
            <a:off x="457200" y="277813"/>
            <a:ext cx="8229600" cy="94138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chorCtr="0"/>
          <a:lstStyle/>
          <a:p>
            <a:r>
              <a:rPr lang="en-US" sz="4000" b="1" dirty="0">
                <a:solidFill>
                  <a:schemeClr val="tx1"/>
                </a:solidFill>
              </a:rPr>
              <a:t>Behavioral Descriptors</a:t>
            </a:r>
          </a:p>
        </p:txBody>
      </p:sp>
      <p:sp>
        <p:nvSpPr>
          <p:cNvPr id="652292" name="Rectangle 4"/>
          <p:cNvSpPr>
            <a:spLocks noGrp="1" noChangeArrowheads="1"/>
          </p:cNvSpPr>
          <p:nvPr>
            <p:ph type="body" sz="half" idx="2"/>
          </p:nvPr>
        </p:nvSpPr>
        <p:spPr>
          <a:xfrm>
            <a:off x="4800600" y="2057400"/>
            <a:ext cx="43434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7663" indent="-347663">
              <a:buFont typeface="Wingdings" pitchFamily="2" charset="2"/>
              <a:buNone/>
            </a:pPr>
            <a:r>
              <a:rPr lang="en-US" sz="2400" b="1" dirty="0">
                <a:latin typeface="Arial" charset="0"/>
              </a:rPr>
              <a:t>Organize:</a:t>
            </a:r>
          </a:p>
          <a:p>
            <a:pPr marL="347663" indent="-347663">
              <a:buFont typeface="Wingdings" pitchFamily="2" charset="2"/>
              <a:buNone/>
            </a:pPr>
            <a:r>
              <a:rPr lang="en-US" sz="2400" dirty="0">
                <a:latin typeface="Arial" charset="0"/>
              </a:rPr>
              <a:t>	worse in chaos</a:t>
            </a:r>
          </a:p>
          <a:p>
            <a:pPr marL="347663" indent="-347663">
              <a:buFont typeface="Wingdings" pitchFamily="2" charset="2"/>
              <a:buNone/>
            </a:pPr>
            <a:r>
              <a:rPr lang="en-US" sz="2400" dirty="0">
                <a:latin typeface="Arial" charset="0"/>
              </a:rPr>
              <a:t>	not a leader with peers</a:t>
            </a:r>
          </a:p>
          <a:p>
            <a:pPr marL="347663" indent="-347663">
              <a:buFont typeface="Wingdings" pitchFamily="2" charset="2"/>
              <a:buNone/>
            </a:pPr>
            <a:r>
              <a:rPr lang="en-US" sz="2400" dirty="0">
                <a:latin typeface="Arial" charset="0"/>
              </a:rPr>
              <a:t>	messy</a:t>
            </a:r>
          </a:p>
          <a:p>
            <a:pPr marL="347663" indent="-347663">
              <a:buFont typeface="Wingdings" pitchFamily="2" charset="2"/>
              <a:buNone/>
            </a:pPr>
            <a:r>
              <a:rPr lang="en-US" sz="2400" dirty="0">
                <a:latin typeface="Arial" charset="0"/>
              </a:rPr>
              <a:t>	homework poorly organized</a:t>
            </a:r>
          </a:p>
          <a:p>
            <a:pPr marL="347663" indent="-347663">
              <a:buFont typeface="Wingdings" pitchFamily="2" charset="2"/>
              <a:buNone/>
            </a:pPr>
            <a:r>
              <a:rPr lang="en-US" sz="2400" b="1" dirty="0">
                <a:latin typeface="Arial" charset="0"/>
              </a:rPr>
              <a:t>Working Memory:</a:t>
            </a:r>
          </a:p>
          <a:p>
            <a:pPr marL="739775" lvl="1" indent="-276225">
              <a:buSzPct val="75000"/>
              <a:buFontTx/>
              <a:buNone/>
            </a:pPr>
            <a:r>
              <a:rPr lang="en-US" dirty="0">
                <a:latin typeface="Arial" charset="0"/>
              </a:rPr>
              <a:t>Cannot remember multi-step instructions</a:t>
            </a:r>
          </a:p>
        </p:txBody>
      </p:sp>
    </p:spTree>
    <p:extLst>
      <p:ext uri="{BB962C8B-B14F-4D97-AF65-F5344CB8AC3E}">
        <p14:creationId xmlns:p14="http://schemas.microsoft.com/office/powerpoint/2010/main" val="315562676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 glance</a:t>
            </a:r>
            <a:endParaRPr lang="en-US" dirty="0"/>
          </a:p>
        </p:txBody>
      </p:sp>
      <p:sp>
        <p:nvSpPr>
          <p:cNvPr id="3" name="Content Placeholder 2"/>
          <p:cNvSpPr>
            <a:spLocks noGrp="1"/>
          </p:cNvSpPr>
          <p:nvPr>
            <p:ph idx="1"/>
          </p:nvPr>
        </p:nvSpPr>
        <p:spPr/>
        <p:txBody>
          <a:bodyPr/>
          <a:lstStyle/>
          <a:p>
            <a:r>
              <a:rPr lang="en-US" dirty="0"/>
              <a:t>Ages: 5-18 </a:t>
            </a:r>
            <a:r>
              <a:rPr lang="en-US" dirty="0" smtClean="0"/>
              <a:t>years</a:t>
            </a:r>
          </a:p>
          <a:p>
            <a:endParaRPr lang="en-US" dirty="0"/>
          </a:p>
          <a:p>
            <a:r>
              <a:rPr lang="en-US" dirty="0"/>
              <a:t>Administration time: </a:t>
            </a:r>
            <a:endParaRPr lang="en-US" dirty="0" smtClean="0"/>
          </a:p>
          <a:p>
            <a:pPr lvl="1"/>
            <a:r>
              <a:rPr lang="en-US" dirty="0" smtClean="0"/>
              <a:t>5 minutes Screening    </a:t>
            </a:r>
          </a:p>
          <a:p>
            <a:pPr lvl="1"/>
            <a:r>
              <a:rPr lang="en-US" dirty="0" smtClean="0"/>
              <a:t>10 minutes full version</a:t>
            </a:r>
          </a:p>
          <a:p>
            <a:endParaRPr lang="en-US" dirty="0"/>
          </a:p>
          <a:p>
            <a:r>
              <a:rPr lang="en-US" dirty="0"/>
              <a:t>Qualification Level: </a:t>
            </a:r>
            <a:r>
              <a:rPr lang="en-US" dirty="0" smtClean="0"/>
              <a:t>B</a:t>
            </a:r>
          </a:p>
        </p:txBody>
      </p:sp>
    </p:spTree>
    <p:extLst>
      <p:ext uri="{BB962C8B-B14F-4D97-AF65-F5344CB8AC3E}">
        <p14:creationId xmlns:p14="http://schemas.microsoft.com/office/powerpoint/2010/main" val="28640059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 Full Version</a:t>
            </a:r>
          </a:p>
        </p:txBody>
      </p:sp>
      <p:sp>
        <p:nvSpPr>
          <p:cNvPr id="3" name="Content Placeholder 2"/>
          <p:cNvSpPr>
            <a:spLocks noGrp="1"/>
          </p:cNvSpPr>
          <p:nvPr>
            <p:ph idx="1"/>
          </p:nvPr>
        </p:nvSpPr>
        <p:spPr>
          <a:xfrm>
            <a:off x="457200" y="1600200"/>
            <a:ext cx="5257800" cy="4525963"/>
          </a:xfrm>
        </p:spPr>
        <p:txBody>
          <a:bodyPr/>
          <a:lstStyle/>
          <a:p>
            <a:r>
              <a:rPr lang="en-US" dirty="0"/>
              <a:t>BRIEF2 Professional Manual</a:t>
            </a:r>
          </a:p>
          <a:p>
            <a:pPr lvl="1"/>
            <a:r>
              <a:rPr lang="en-US" dirty="0"/>
              <a:t>Combining information about Parent, Teacher and Self-Report </a:t>
            </a:r>
            <a:r>
              <a:rPr lang="en-US" dirty="0" smtClean="0"/>
              <a:t>forms</a:t>
            </a:r>
            <a:endParaRPr lang="en-US" dirty="0"/>
          </a:p>
          <a:p>
            <a:r>
              <a:rPr lang="en-US" dirty="0"/>
              <a:t>Parent, Teacher, Self-Report Rating </a:t>
            </a:r>
            <a:r>
              <a:rPr lang="en-US" dirty="0" smtClean="0"/>
              <a:t>Forms</a:t>
            </a:r>
            <a:endParaRPr lang="en-US" dirty="0"/>
          </a:p>
          <a:p>
            <a:r>
              <a:rPr lang="en-US" dirty="0"/>
              <a:t>Parent, Teacher, Self-Report Scoring/Profile </a:t>
            </a:r>
            <a:r>
              <a:rPr lang="en-US" dirty="0" smtClean="0"/>
              <a:t>Form</a:t>
            </a:r>
            <a:endParaRPr lang="en-US" dirty="0"/>
          </a:p>
        </p:txBody>
      </p:sp>
      <p:pic>
        <p:nvPicPr>
          <p:cNvPr id="4" name="Picture 3"/>
          <p:cNvPicPr>
            <a:picLocks noChangeAspect="1"/>
          </p:cNvPicPr>
          <p:nvPr/>
        </p:nvPicPr>
        <p:blipFill>
          <a:blip r:embed="rId2"/>
          <a:stretch>
            <a:fillRect/>
          </a:stretch>
        </p:blipFill>
        <p:spPr>
          <a:xfrm>
            <a:off x="5715000" y="1610474"/>
            <a:ext cx="3259794" cy="4038600"/>
          </a:xfrm>
          <a:prstGeom prst="rect">
            <a:avLst/>
          </a:prstGeom>
          <a:ln>
            <a:solidFill>
              <a:schemeClr val="bg1">
                <a:lumMod val="85000"/>
              </a:schemeClr>
            </a:solidFill>
          </a:ln>
        </p:spPr>
      </p:pic>
    </p:spTree>
    <p:extLst>
      <p:ext uri="{BB962C8B-B14F-4D97-AF65-F5344CB8AC3E}">
        <p14:creationId xmlns:p14="http://schemas.microsoft.com/office/powerpoint/2010/main" val="302795785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 Screening Version</a:t>
            </a:r>
          </a:p>
        </p:txBody>
      </p:sp>
      <p:sp>
        <p:nvSpPr>
          <p:cNvPr id="3" name="Content Placeholder 2"/>
          <p:cNvSpPr>
            <a:spLocks noGrp="1"/>
          </p:cNvSpPr>
          <p:nvPr>
            <p:ph idx="1"/>
          </p:nvPr>
        </p:nvSpPr>
        <p:spPr>
          <a:xfrm>
            <a:off x="457200" y="1600200"/>
            <a:ext cx="3810000" cy="4525963"/>
          </a:xfrm>
        </p:spPr>
        <p:txBody>
          <a:bodyPr/>
          <a:lstStyle/>
          <a:p>
            <a:r>
              <a:rPr lang="en-US" dirty="0" smtClean="0"/>
              <a:t>Parent, Teacher, </a:t>
            </a:r>
            <a:r>
              <a:rPr lang="en-US" dirty="0"/>
              <a:t>Self-Report </a:t>
            </a:r>
            <a:r>
              <a:rPr lang="en-US" dirty="0" smtClean="0"/>
              <a:t>Screening Scoring/Profile Form</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576694" y="1417638"/>
            <a:ext cx="4112676" cy="4830762"/>
          </a:xfrm>
          <a:prstGeom prst="rect">
            <a:avLst/>
          </a:prstGeom>
          <a:ln>
            <a:solidFill>
              <a:schemeClr val="bg1">
                <a:lumMod val="85000"/>
              </a:schemeClr>
            </a:solidFill>
          </a:ln>
        </p:spPr>
      </p:pic>
    </p:spTree>
    <p:extLst>
      <p:ext uri="{BB962C8B-B14F-4D97-AF65-F5344CB8AC3E}">
        <p14:creationId xmlns:p14="http://schemas.microsoft.com/office/powerpoint/2010/main" val="105756159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BRIEF2 </a:t>
            </a:r>
            <a:r>
              <a:rPr lang="en-US" dirty="0" err="1" smtClean="0"/>
              <a:t>iConnect</a:t>
            </a:r>
            <a:endParaRPr lang="en-US" dirty="0"/>
          </a:p>
        </p:txBody>
      </p:sp>
      <p:sp>
        <p:nvSpPr>
          <p:cNvPr id="3" name="Content Placeholder 2"/>
          <p:cNvSpPr>
            <a:spLocks noGrp="1"/>
          </p:cNvSpPr>
          <p:nvPr>
            <p:ph idx="1"/>
          </p:nvPr>
        </p:nvSpPr>
        <p:spPr>
          <a:xfrm>
            <a:off x="457200" y="1981200"/>
            <a:ext cx="8229600" cy="4525963"/>
          </a:xfrm>
        </p:spPr>
        <p:txBody>
          <a:bodyPr/>
          <a:lstStyle/>
          <a:p>
            <a:pPr marL="0" indent="0">
              <a:buNone/>
            </a:pPr>
            <a:endParaRPr lang="en-US" dirty="0"/>
          </a:p>
          <a:p>
            <a:r>
              <a:rPr lang="en-US" dirty="0" smtClean="0"/>
              <a:t>Updated Intervention section in interpretive reports</a:t>
            </a:r>
          </a:p>
          <a:p>
            <a:r>
              <a:rPr lang="en-US" dirty="0" smtClean="0"/>
              <a:t>Contingency statistics for ASD and ADHD dx in  Parent and Teacher Interpretive Reports</a:t>
            </a:r>
          </a:p>
          <a:p>
            <a:r>
              <a:rPr lang="en-US" dirty="0" smtClean="0"/>
              <a:t>Parent, Teacher and Self-Report now available in one Protocol Summary Report</a:t>
            </a:r>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3111636597"/>
              </p:ext>
            </p:extLst>
          </p:nvPr>
        </p:nvGraphicFramePr>
        <p:xfrm>
          <a:off x="381000" y="838200"/>
          <a:ext cx="8229600" cy="202184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Full Forms</a:t>
                      </a:r>
                      <a:endParaRPr lang="en-US" dirty="0"/>
                    </a:p>
                  </a:txBody>
                  <a:tcPr/>
                </a:tc>
                <a:tc>
                  <a:txBody>
                    <a:bodyPr/>
                    <a:lstStyle/>
                    <a:p>
                      <a:r>
                        <a:rPr lang="en-US" dirty="0" smtClean="0"/>
                        <a:t>Screening Forms</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Interpretive Report</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Score report is an option</a:t>
                      </a:r>
                    </a:p>
                  </a:txBody>
                  <a:tcPr/>
                </a:tc>
                <a:tc>
                  <a:txBody>
                    <a:bodyPr/>
                    <a:lstStyle/>
                    <a:p>
                      <a:r>
                        <a:rPr lang="en-US" dirty="0" smtClean="0"/>
                        <a:t>Score Report</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Feedback Report</a:t>
                      </a:r>
                    </a:p>
                  </a:txBody>
                  <a:tcPr/>
                </a:tc>
                <a:tc>
                  <a:txBody>
                    <a:bodyPr/>
                    <a:lstStyle/>
                    <a:p>
                      <a:r>
                        <a:rPr lang="en-US" dirty="0" smtClean="0"/>
                        <a:t>Screening Protocol Summary Report</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Protocol Summary Report</a:t>
                      </a: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81135348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2667000"/>
          </a:xfrm>
        </p:spPr>
        <p:txBody>
          <a:bodyPr/>
          <a:lstStyle/>
          <a:p>
            <a:r>
              <a:rPr lang="en-US" sz="5000" dirty="0" smtClean="0"/>
              <a:t>Reliability and Validity</a:t>
            </a:r>
            <a:endParaRPr lang="en-US" sz="5000" dirty="0"/>
          </a:p>
        </p:txBody>
      </p:sp>
    </p:spTree>
    <p:extLst>
      <p:ext uri="{BB962C8B-B14F-4D97-AF65-F5344CB8AC3E}">
        <p14:creationId xmlns:p14="http://schemas.microsoft.com/office/powerpoint/2010/main" val="342423845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a:t>Internal Consistency</a:t>
            </a:r>
          </a:p>
        </p:txBody>
      </p:sp>
      <p:pic>
        <p:nvPicPr>
          <p:cNvPr id="4" name="Content Placeholder 3"/>
          <p:cNvPicPr>
            <a:picLocks noGrp="1" noChangeAspect="1"/>
          </p:cNvPicPr>
          <p:nvPr>
            <p:ph idx="1"/>
          </p:nvPr>
        </p:nvPicPr>
        <p:blipFill>
          <a:blip r:embed="rId2"/>
          <a:stretch>
            <a:fillRect/>
          </a:stretch>
        </p:blipFill>
        <p:spPr>
          <a:xfrm>
            <a:off x="177728" y="990600"/>
            <a:ext cx="8788543" cy="5257800"/>
          </a:xfrm>
          <a:prstGeom prst="rect">
            <a:avLst/>
          </a:prstGeom>
        </p:spPr>
      </p:pic>
    </p:spTree>
    <p:extLst>
      <p:ext uri="{BB962C8B-B14F-4D97-AF65-F5344CB8AC3E}">
        <p14:creationId xmlns:p14="http://schemas.microsoft.com/office/powerpoint/2010/main" val="261830812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Inter-rater Studies</a:t>
            </a:r>
          </a:p>
        </p:txBody>
      </p:sp>
      <p:sp>
        <p:nvSpPr>
          <p:cNvPr id="3" name="Content Placeholder 2"/>
          <p:cNvSpPr>
            <a:spLocks noGrp="1"/>
          </p:cNvSpPr>
          <p:nvPr>
            <p:ph idx="1"/>
          </p:nvPr>
        </p:nvSpPr>
        <p:spPr/>
        <p:txBody>
          <a:bodyPr/>
          <a:lstStyle/>
          <a:p>
            <a:r>
              <a:rPr lang="en-US" dirty="0"/>
              <a:t>Parent/Teacher</a:t>
            </a:r>
          </a:p>
          <a:p>
            <a:r>
              <a:rPr lang="en-US" dirty="0"/>
              <a:t>Parent/Self-Report</a:t>
            </a:r>
          </a:p>
          <a:p>
            <a:r>
              <a:rPr lang="en-US" dirty="0"/>
              <a:t>Teacher/Self-Report</a:t>
            </a:r>
          </a:p>
          <a:p>
            <a:r>
              <a:rPr lang="en-US" dirty="0"/>
              <a:t>Parent/Parent</a:t>
            </a:r>
          </a:p>
          <a:p>
            <a:r>
              <a:rPr lang="en-US" dirty="0"/>
              <a:t>Teacher/Teacher</a:t>
            </a:r>
          </a:p>
          <a:p>
            <a:r>
              <a:rPr lang="en-US" dirty="0"/>
              <a:t>Parent/Teacher/Self-Report</a:t>
            </a:r>
          </a:p>
          <a:p>
            <a:endParaRPr lang="en-US" dirty="0"/>
          </a:p>
        </p:txBody>
      </p:sp>
      <p:pic>
        <p:nvPicPr>
          <p:cNvPr id="6" name="Picture 5"/>
          <p:cNvPicPr>
            <a:picLocks noChangeAspect="1"/>
          </p:cNvPicPr>
          <p:nvPr/>
        </p:nvPicPr>
        <p:blipFill>
          <a:blip r:embed="rId2"/>
          <a:stretch>
            <a:fillRect/>
          </a:stretch>
        </p:blipFill>
        <p:spPr>
          <a:xfrm>
            <a:off x="4572000" y="2362200"/>
            <a:ext cx="4352925" cy="1724025"/>
          </a:xfrm>
          <a:prstGeom prst="rect">
            <a:avLst/>
          </a:prstGeom>
        </p:spPr>
      </p:pic>
    </p:spTree>
    <p:extLst>
      <p:ext uri="{BB962C8B-B14F-4D97-AF65-F5344CB8AC3E}">
        <p14:creationId xmlns:p14="http://schemas.microsoft.com/office/powerpoint/2010/main" val="70125844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a:t>Test-Retest</a:t>
            </a:r>
          </a:p>
        </p:txBody>
      </p:sp>
      <p:pic>
        <p:nvPicPr>
          <p:cNvPr id="5" name="Picture 4"/>
          <p:cNvPicPr>
            <a:picLocks noChangeAspect="1"/>
          </p:cNvPicPr>
          <p:nvPr/>
        </p:nvPicPr>
        <p:blipFill>
          <a:blip r:embed="rId2"/>
          <a:stretch>
            <a:fillRect/>
          </a:stretch>
        </p:blipFill>
        <p:spPr>
          <a:xfrm>
            <a:off x="304800" y="914400"/>
            <a:ext cx="8686800" cy="5122864"/>
          </a:xfrm>
          <a:prstGeom prst="rect">
            <a:avLst/>
          </a:prstGeom>
        </p:spPr>
      </p:pic>
    </p:spTree>
    <p:extLst>
      <p:ext uri="{BB962C8B-B14F-4D97-AF65-F5344CB8AC3E}">
        <p14:creationId xmlns:p14="http://schemas.microsoft.com/office/powerpoint/2010/main" val="367337881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Concurrent Validity</a:t>
            </a:r>
            <a:endParaRPr lang="en-US" dirty="0"/>
          </a:p>
        </p:txBody>
      </p:sp>
      <p:sp>
        <p:nvSpPr>
          <p:cNvPr id="3" name="Content Placeholder 2"/>
          <p:cNvSpPr>
            <a:spLocks noGrp="1"/>
          </p:cNvSpPr>
          <p:nvPr>
            <p:ph idx="1"/>
          </p:nvPr>
        </p:nvSpPr>
        <p:spPr>
          <a:xfrm>
            <a:off x="457200" y="1219200"/>
            <a:ext cx="8610600" cy="4525963"/>
          </a:xfrm>
        </p:spPr>
        <p:txBody>
          <a:bodyPr/>
          <a:lstStyle/>
          <a:p>
            <a:r>
              <a:rPr lang="en-US" sz="1800" b="1" dirty="0"/>
              <a:t>Child Behavior Checklist (CBCL, Achenbach, 1991a)</a:t>
            </a:r>
          </a:p>
          <a:p>
            <a:pPr lvl="1"/>
            <a:r>
              <a:rPr lang="en-US" sz="1800" dirty="0"/>
              <a:t>Teacher’s Report Form</a:t>
            </a:r>
          </a:p>
          <a:p>
            <a:pPr lvl="1"/>
            <a:r>
              <a:rPr lang="en-US" sz="1800" dirty="0"/>
              <a:t>Youth Self Report</a:t>
            </a:r>
          </a:p>
          <a:p>
            <a:r>
              <a:rPr lang="en-US" sz="1800" b="1" dirty="0"/>
              <a:t>Behavior Rating Assessment System for Children, Second Edition (BASC-2, Reynolds &amp; </a:t>
            </a:r>
            <a:r>
              <a:rPr lang="en-US" sz="1800" b="1" dirty="0" err="1"/>
              <a:t>Kamphaus</a:t>
            </a:r>
            <a:r>
              <a:rPr lang="en-US" sz="1800" b="1" dirty="0"/>
              <a:t>, 2004)</a:t>
            </a:r>
          </a:p>
          <a:p>
            <a:pPr lvl="1"/>
            <a:r>
              <a:rPr lang="en-US" sz="1800" dirty="0"/>
              <a:t>Parent Rating Scales</a:t>
            </a:r>
          </a:p>
          <a:p>
            <a:pPr lvl="1"/>
            <a:r>
              <a:rPr lang="en-US" sz="1800" dirty="0"/>
              <a:t>Teacher Rating Scales</a:t>
            </a:r>
          </a:p>
          <a:p>
            <a:pPr lvl="1"/>
            <a:r>
              <a:rPr lang="en-US" sz="1800" dirty="0"/>
              <a:t>Self-Report of Personality</a:t>
            </a:r>
          </a:p>
          <a:p>
            <a:r>
              <a:rPr lang="en-US" sz="1800" b="1" dirty="0" err="1"/>
              <a:t>Conners</a:t>
            </a:r>
            <a:r>
              <a:rPr lang="en-US" sz="1800" b="1" dirty="0"/>
              <a:t>’ = </a:t>
            </a:r>
            <a:r>
              <a:rPr lang="en-US" sz="1800" b="1" dirty="0" err="1"/>
              <a:t>Conners</a:t>
            </a:r>
            <a:r>
              <a:rPr lang="en-US" sz="1800" b="1" dirty="0"/>
              <a:t>’ 3rd Edition (</a:t>
            </a:r>
            <a:r>
              <a:rPr lang="en-US" sz="1800" b="1" dirty="0" err="1"/>
              <a:t>Conners</a:t>
            </a:r>
            <a:r>
              <a:rPr lang="en-US" sz="1800" b="1" dirty="0"/>
              <a:t>, 2008</a:t>
            </a:r>
            <a:r>
              <a:rPr lang="en-US" sz="1800" b="1" dirty="0" smtClean="0"/>
              <a:t>)</a:t>
            </a:r>
            <a:endParaRPr lang="en-US" sz="1800" b="1" dirty="0"/>
          </a:p>
          <a:p>
            <a:pPr lvl="1"/>
            <a:r>
              <a:rPr lang="en-US" sz="1800" dirty="0"/>
              <a:t>Parent Short Form</a:t>
            </a:r>
          </a:p>
          <a:p>
            <a:pPr lvl="1"/>
            <a:r>
              <a:rPr lang="en-US" sz="1800" dirty="0"/>
              <a:t>Teacher Short Form</a:t>
            </a:r>
          </a:p>
          <a:p>
            <a:r>
              <a:rPr lang="en-US" sz="1800" b="1" dirty="0"/>
              <a:t>ADHD-Rating Scale-IV (</a:t>
            </a:r>
            <a:r>
              <a:rPr lang="en-US" sz="1800" b="1" dirty="0" err="1"/>
              <a:t>DuPaul</a:t>
            </a:r>
            <a:r>
              <a:rPr lang="en-US" sz="1800" b="1" dirty="0"/>
              <a:t>, Power, </a:t>
            </a:r>
            <a:r>
              <a:rPr lang="en-US" sz="1800" b="1" dirty="0" err="1"/>
              <a:t>Anastopoulos</a:t>
            </a:r>
            <a:r>
              <a:rPr lang="en-US" sz="1800" b="1" dirty="0"/>
              <a:t>, &amp; Reid, 1998)</a:t>
            </a:r>
          </a:p>
          <a:p>
            <a:r>
              <a:rPr lang="en-US" sz="1800" b="1" dirty="0"/>
              <a:t>WISC-IV = Wechsler Intelligence Scale for Children, Fourth Edition (Wechsler, 2003)</a:t>
            </a:r>
          </a:p>
          <a:p>
            <a:r>
              <a:rPr lang="en-US" sz="1800" b="1" dirty="0"/>
              <a:t>WAIS-IV = Wechsler Adult Intelligence Scale, Fourth Edition (Wechsler, 2008)</a:t>
            </a:r>
          </a:p>
          <a:p>
            <a:r>
              <a:rPr lang="en-US" sz="1800" b="1" dirty="0"/>
              <a:t>RIAS =  Reynolds Intellectual Assessment Scales (Reynolds &amp; </a:t>
            </a:r>
            <a:r>
              <a:rPr lang="en-US" sz="1800" b="1" dirty="0" err="1"/>
              <a:t>Kamphaus</a:t>
            </a:r>
            <a:r>
              <a:rPr lang="en-US" sz="1800" b="1" dirty="0"/>
              <a:t>, </a:t>
            </a:r>
            <a:r>
              <a:rPr lang="en-US" sz="1800" b="1" dirty="0" smtClean="0"/>
              <a:t>2003)</a:t>
            </a:r>
            <a:endParaRPr lang="en-US" sz="1800" b="1" dirty="0"/>
          </a:p>
          <a:p>
            <a:endParaRPr lang="en-US" sz="1800" dirty="0"/>
          </a:p>
        </p:txBody>
      </p:sp>
    </p:spTree>
    <p:extLst>
      <p:ext uri="{BB962C8B-B14F-4D97-AF65-F5344CB8AC3E}">
        <p14:creationId xmlns:p14="http://schemas.microsoft.com/office/powerpoint/2010/main" val="399075366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Parent Form</a:t>
            </a:r>
          </a:p>
          <a:p>
            <a:pPr marL="0" indent="0">
              <a:buNone/>
            </a:pPr>
            <a:r>
              <a:rPr lang="en-US" dirty="0" smtClean="0"/>
              <a:t>Confirmatory Factor</a:t>
            </a:r>
          </a:p>
          <a:p>
            <a:pPr marL="0" indent="0">
              <a:buNone/>
            </a:pPr>
            <a:r>
              <a:rPr lang="en-US" dirty="0" smtClean="0"/>
              <a:t>Analysis</a:t>
            </a:r>
            <a:endParaRPr lang="en-US" dirty="0"/>
          </a:p>
        </p:txBody>
      </p:sp>
      <p:pic>
        <p:nvPicPr>
          <p:cNvPr id="4" name="Picture 3"/>
          <p:cNvPicPr>
            <a:picLocks noChangeAspect="1"/>
          </p:cNvPicPr>
          <p:nvPr/>
        </p:nvPicPr>
        <p:blipFill>
          <a:blip r:embed="rId2"/>
          <a:stretch>
            <a:fillRect/>
          </a:stretch>
        </p:blipFill>
        <p:spPr>
          <a:xfrm>
            <a:off x="3962400" y="246063"/>
            <a:ext cx="4572000" cy="5984147"/>
          </a:xfrm>
          <a:prstGeom prst="rect">
            <a:avLst/>
          </a:prstGeom>
        </p:spPr>
      </p:pic>
    </p:spTree>
    <p:extLst>
      <p:ext uri="{BB962C8B-B14F-4D97-AF65-F5344CB8AC3E}">
        <p14:creationId xmlns:p14="http://schemas.microsoft.com/office/powerpoint/2010/main" val="159553528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a:xfrm>
            <a:off x="457200" y="277813"/>
            <a:ext cx="8229600" cy="1017587"/>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chorCtr="0"/>
          <a:lstStyle/>
          <a:p>
            <a:r>
              <a:rPr lang="en-US" sz="4000" b="1" dirty="0">
                <a:solidFill>
                  <a:schemeClr val="tx1"/>
                </a:solidFill>
              </a:rPr>
              <a:t>Disorders of Executive Function</a:t>
            </a:r>
          </a:p>
        </p:txBody>
      </p:sp>
      <p:sp>
        <p:nvSpPr>
          <p:cNvPr id="668675" name="Rectangle 3"/>
          <p:cNvSpPr>
            <a:spLocks noGrp="1" noChangeArrowheads="1"/>
          </p:cNvSpPr>
          <p:nvPr>
            <p:ph type="body" idx="1"/>
          </p:nvPr>
        </p:nvSpPr>
        <p:spPr>
          <a:xfrm>
            <a:off x="533400" y="2514600"/>
            <a:ext cx="8153400" cy="2971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 typeface="Wingdings" pitchFamily="2" charset="2"/>
              <a:buNone/>
            </a:pPr>
            <a:r>
              <a:rPr lang="en-US" sz="2400" dirty="0" smtClean="0">
                <a:latin typeface="Arial" charset="0"/>
              </a:rPr>
              <a:t>1. No </a:t>
            </a:r>
            <a:r>
              <a:rPr lang="en-US" sz="2400" dirty="0">
                <a:latin typeface="Arial" charset="0"/>
              </a:rPr>
              <a:t>singular, core disorder; these difficulties are ubiquitous in </a:t>
            </a:r>
            <a:r>
              <a:rPr lang="en-US" sz="2400" dirty="0" smtClean="0">
                <a:latin typeface="Arial" charset="0"/>
              </a:rPr>
              <a:t>learning, attention, anxiety, mood, autism spectrum, &amp; acquired neurological disorders.</a:t>
            </a:r>
            <a:endParaRPr lang="en-US" sz="2400" dirty="0">
              <a:latin typeface="Arial" charset="0"/>
            </a:endParaRPr>
          </a:p>
          <a:p>
            <a:pPr>
              <a:buFont typeface="Wingdings" pitchFamily="2" charset="2"/>
              <a:buNone/>
            </a:pPr>
            <a:r>
              <a:rPr lang="en-US" sz="2400" dirty="0" smtClean="0">
                <a:latin typeface="Arial" charset="0"/>
              </a:rPr>
              <a:t>2. Symptom </a:t>
            </a:r>
            <a:r>
              <a:rPr lang="en-US" sz="2400" dirty="0">
                <a:latin typeface="Arial" charset="0"/>
              </a:rPr>
              <a:t>onset delayed due to environmental demand</a:t>
            </a:r>
          </a:p>
          <a:p>
            <a:pPr>
              <a:buFont typeface="Wingdings" pitchFamily="2" charset="2"/>
              <a:buNone/>
            </a:pPr>
            <a:r>
              <a:rPr lang="en-US" sz="2400" dirty="0" smtClean="0">
                <a:latin typeface="Arial" charset="0"/>
              </a:rPr>
              <a:t>3. Performance </a:t>
            </a:r>
            <a:r>
              <a:rPr lang="en-US" sz="2400" dirty="0">
                <a:latin typeface="Arial" charset="0"/>
              </a:rPr>
              <a:t>on standardized tests often appropriate</a:t>
            </a:r>
          </a:p>
          <a:p>
            <a:pPr>
              <a:buFont typeface="Wingdings" pitchFamily="2" charset="2"/>
              <a:buNone/>
            </a:pPr>
            <a:r>
              <a:rPr lang="en-US" sz="2400" dirty="0" smtClean="0">
                <a:latin typeface="Arial" charset="0"/>
              </a:rPr>
              <a:t>4. Discrepancy </a:t>
            </a:r>
            <a:r>
              <a:rPr lang="en-US" sz="2400" dirty="0">
                <a:latin typeface="Arial" charset="0"/>
              </a:rPr>
              <a:t>between ability and performance</a:t>
            </a:r>
          </a:p>
          <a:p>
            <a:pPr>
              <a:buFont typeface="Wingdings" pitchFamily="2" charset="2"/>
              <a:buNone/>
            </a:pPr>
            <a:r>
              <a:rPr lang="en-US" sz="2400" dirty="0" smtClean="0">
                <a:latin typeface="Arial" charset="0"/>
              </a:rPr>
              <a:t>5. Social </a:t>
            </a:r>
            <a:r>
              <a:rPr lang="en-US" sz="2400" dirty="0">
                <a:latin typeface="Arial" charset="0"/>
              </a:rPr>
              <a:t>domain most </a:t>
            </a:r>
            <a:r>
              <a:rPr lang="en-US" sz="2400" dirty="0" smtClean="0">
                <a:latin typeface="Arial" charset="0"/>
              </a:rPr>
              <a:t>challenging…</a:t>
            </a:r>
            <a:endParaRPr lang="en-US" sz="2400" dirty="0">
              <a:latin typeface="Arial" charset="0"/>
            </a:endParaRPr>
          </a:p>
        </p:txBody>
      </p:sp>
    </p:spTree>
    <p:extLst>
      <p:ext uri="{BB962C8B-B14F-4D97-AF65-F5344CB8AC3E}">
        <p14:creationId xmlns:p14="http://schemas.microsoft.com/office/powerpoint/2010/main" val="280722739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Teacher Form</a:t>
            </a:r>
          </a:p>
          <a:p>
            <a:pPr marL="0" indent="0">
              <a:buNone/>
            </a:pPr>
            <a:r>
              <a:rPr lang="en-US" dirty="0" smtClean="0"/>
              <a:t>Confirmatory Factor</a:t>
            </a:r>
          </a:p>
          <a:p>
            <a:pPr marL="0" indent="0">
              <a:buNone/>
            </a:pPr>
            <a:r>
              <a:rPr lang="en-US" dirty="0" smtClean="0"/>
              <a:t>Analysis</a:t>
            </a:r>
            <a:endParaRPr lang="en-US" dirty="0"/>
          </a:p>
        </p:txBody>
      </p:sp>
      <p:pic>
        <p:nvPicPr>
          <p:cNvPr id="5" name="Picture 4"/>
          <p:cNvPicPr>
            <a:picLocks noChangeAspect="1"/>
          </p:cNvPicPr>
          <p:nvPr/>
        </p:nvPicPr>
        <p:blipFill>
          <a:blip r:embed="rId2"/>
          <a:stretch>
            <a:fillRect/>
          </a:stretch>
        </p:blipFill>
        <p:spPr>
          <a:xfrm>
            <a:off x="4038600" y="330229"/>
            <a:ext cx="4572000" cy="5824509"/>
          </a:xfrm>
          <a:prstGeom prst="rect">
            <a:avLst/>
          </a:prstGeom>
        </p:spPr>
      </p:pic>
    </p:spTree>
    <p:extLst>
      <p:ext uri="{BB962C8B-B14F-4D97-AF65-F5344CB8AC3E}">
        <p14:creationId xmlns:p14="http://schemas.microsoft.com/office/powerpoint/2010/main" val="35690807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534400" cy="4525963"/>
          </a:xfrm>
        </p:spPr>
        <p:txBody>
          <a:bodyPr/>
          <a:lstStyle/>
          <a:p>
            <a:pPr marL="0" indent="0">
              <a:buNone/>
            </a:pPr>
            <a:endParaRPr lang="en-US" dirty="0" smtClean="0"/>
          </a:p>
          <a:p>
            <a:pPr marL="0" indent="0">
              <a:buNone/>
            </a:pPr>
            <a:r>
              <a:rPr lang="en-US" dirty="0" smtClean="0"/>
              <a:t>Self-Report Form</a:t>
            </a:r>
          </a:p>
          <a:p>
            <a:pPr marL="0" indent="0">
              <a:buNone/>
            </a:pPr>
            <a:r>
              <a:rPr lang="en-US" dirty="0" smtClean="0"/>
              <a:t>Confirmatory Factor</a:t>
            </a:r>
          </a:p>
          <a:p>
            <a:pPr marL="0" indent="0">
              <a:buNone/>
            </a:pPr>
            <a:r>
              <a:rPr lang="en-US" dirty="0" smtClean="0"/>
              <a:t>Analysis</a:t>
            </a:r>
            <a:endParaRPr lang="en-US" dirty="0"/>
          </a:p>
        </p:txBody>
      </p:sp>
      <p:pic>
        <p:nvPicPr>
          <p:cNvPr id="4" name="Picture 3"/>
          <p:cNvPicPr>
            <a:picLocks noChangeAspect="1"/>
          </p:cNvPicPr>
          <p:nvPr/>
        </p:nvPicPr>
        <p:blipFill>
          <a:blip r:embed="rId2"/>
          <a:stretch>
            <a:fillRect/>
          </a:stretch>
        </p:blipFill>
        <p:spPr>
          <a:xfrm>
            <a:off x="3810000" y="685800"/>
            <a:ext cx="5092804" cy="5249024"/>
          </a:xfrm>
          <a:prstGeom prst="rect">
            <a:avLst/>
          </a:prstGeom>
        </p:spPr>
      </p:pic>
    </p:spTree>
    <p:extLst>
      <p:ext uri="{BB962C8B-B14F-4D97-AF65-F5344CB8AC3E}">
        <p14:creationId xmlns:p14="http://schemas.microsoft.com/office/powerpoint/2010/main" val="352711392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Validity</a:t>
            </a:r>
            <a:endParaRPr lang="en-US" dirty="0"/>
          </a:p>
        </p:txBody>
      </p:sp>
      <p:sp>
        <p:nvSpPr>
          <p:cNvPr id="3" name="Content Placeholder 2"/>
          <p:cNvSpPr>
            <a:spLocks noGrp="1"/>
          </p:cNvSpPr>
          <p:nvPr>
            <p:ph idx="1"/>
          </p:nvPr>
        </p:nvSpPr>
        <p:spPr>
          <a:xfrm>
            <a:off x="457200" y="1600201"/>
            <a:ext cx="8229600" cy="1828800"/>
          </a:xfrm>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410963215"/>
              </p:ext>
            </p:extLst>
          </p:nvPr>
        </p:nvGraphicFramePr>
        <p:xfrm>
          <a:off x="428625" y="1600200"/>
          <a:ext cx="8410575" cy="4937760"/>
        </p:xfrm>
        <a:graphic>
          <a:graphicData uri="http://schemas.openxmlformats.org/drawingml/2006/table">
            <a:tbl>
              <a:tblPr firstRow="1" bandRow="1">
                <a:tableStyleId>{5C22544A-7EE6-4342-B048-85BDC9FD1C3A}</a:tableStyleId>
              </a:tblPr>
              <a:tblGrid>
                <a:gridCol w="2803525"/>
                <a:gridCol w="2803525"/>
                <a:gridCol w="2803525"/>
              </a:tblGrid>
              <a:tr h="381068">
                <a:tc gridSpan="3">
                  <a:txBody>
                    <a:bodyPr/>
                    <a:lstStyle/>
                    <a:p>
                      <a:pPr algn="ctr"/>
                      <a:r>
                        <a:rPr lang="en-US" sz="2400" dirty="0" smtClean="0"/>
                        <a:t>Clinical Groups</a:t>
                      </a:r>
                      <a:endParaRPr lang="en-US" sz="2400" dirty="0"/>
                    </a:p>
                  </a:txBody>
                  <a:tcPr/>
                </a:tc>
                <a:tc hMerge="1">
                  <a:txBody>
                    <a:bodyPr/>
                    <a:lstStyle/>
                    <a:p>
                      <a:endParaRPr lang="en-US" dirty="0"/>
                    </a:p>
                  </a:txBody>
                  <a:tcPr/>
                </a:tc>
                <a:tc hMerge="1">
                  <a:txBody>
                    <a:bodyPr/>
                    <a:lstStyle/>
                    <a:p>
                      <a:endParaRPr lang="en-US" dirty="0"/>
                    </a:p>
                  </a:txBody>
                  <a:tcPr/>
                </a:tc>
              </a:tr>
              <a:tr h="381065">
                <a:tc>
                  <a:txBody>
                    <a:bodyPr/>
                    <a:lstStyle/>
                    <a:p>
                      <a:pPr algn="ctr"/>
                      <a:r>
                        <a:rPr lang="en-US" sz="2400" dirty="0" smtClean="0"/>
                        <a:t>ADHD-Combined</a:t>
                      </a:r>
                      <a:endParaRPr lang="en-US" sz="2400" dirty="0"/>
                    </a:p>
                  </a:txBody>
                  <a:tcPr anchor="ctr"/>
                </a:tc>
                <a:tc>
                  <a:txBody>
                    <a:bodyPr/>
                    <a:lstStyle/>
                    <a:p>
                      <a:pPr algn="ctr"/>
                      <a:r>
                        <a:rPr lang="en-US" sz="2400" dirty="0" smtClean="0"/>
                        <a:t>ADHD/Learning Disability</a:t>
                      </a:r>
                      <a:endParaRPr lang="en-US" sz="2400" dirty="0"/>
                    </a:p>
                  </a:txBody>
                  <a:tcPr anchor="ctr"/>
                </a:tc>
                <a:tc>
                  <a:txBody>
                    <a:bodyPr/>
                    <a:lstStyle/>
                    <a:p>
                      <a:pPr algn="ctr"/>
                      <a:r>
                        <a:rPr lang="en-US" sz="2400" dirty="0" smtClean="0"/>
                        <a:t>Tumor</a:t>
                      </a:r>
                      <a:endParaRPr lang="en-US" sz="2400" dirty="0"/>
                    </a:p>
                  </a:txBody>
                  <a:tcPr anchor="ctr"/>
                </a:tc>
              </a:tr>
              <a:tr h="381065">
                <a:tc>
                  <a:txBody>
                    <a:bodyPr/>
                    <a:lstStyle/>
                    <a:p>
                      <a:pPr algn="ctr"/>
                      <a:r>
                        <a:rPr lang="en-US" sz="2400" dirty="0" smtClean="0"/>
                        <a:t>ADHD-Inattentive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ASD</a:t>
                      </a:r>
                    </a:p>
                  </a:txBody>
                  <a:tcPr anchor="ctr"/>
                </a:tc>
                <a:tc>
                  <a:txBody>
                    <a:bodyPr/>
                    <a:lstStyle/>
                    <a:p>
                      <a:pPr algn="ctr"/>
                      <a:r>
                        <a:rPr lang="en-US" sz="2400" dirty="0" smtClean="0"/>
                        <a:t>Epilepsy</a:t>
                      </a:r>
                      <a:endParaRPr lang="en-US" sz="2400" dirty="0"/>
                    </a:p>
                  </a:txBody>
                  <a:tcPr anchor="ctr"/>
                </a:tc>
              </a:tr>
              <a:tr h="657729">
                <a:tc>
                  <a:txBody>
                    <a:bodyPr/>
                    <a:lstStyle/>
                    <a:p>
                      <a:pPr algn="ctr"/>
                      <a:r>
                        <a:rPr lang="en-US" sz="2400" dirty="0" smtClean="0"/>
                        <a:t>ADHD-Sluggish</a:t>
                      </a:r>
                      <a:r>
                        <a:rPr lang="en-US" sz="2400" baseline="0" dirty="0" smtClean="0"/>
                        <a:t> Cognitive Tempo</a:t>
                      </a:r>
                      <a:endParaRPr lang="en-US" sz="2400" dirty="0"/>
                    </a:p>
                  </a:txBody>
                  <a:tcPr anchor="ctr"/>
                </a:tc>
                <a:tc>
                  <a:txBody>
                    <a:bodyPr/>
                    <a:lstStyle/>
                    <a:p>
                      <a:pPr algn="ctr"/>
                      <a:r>
                        <a:rPr lang="en-US" sz="2400" dirty="0" smtClean="0"/>
                        <a:t>Neurofibromatosis type 1</a:t>
                      </a:r>
                      <a:endParaRPr lang="en-US" sz="2400" dirty="0"/>
                    </a:p>
                  </a:txBody>
                  <a:tcPr anchor="ctr"/>
                </a:tc>
                <a:tc>
                  <a:txBody>
                    <a:bodyPr/>
                    <a:lstStyle/>
                    <a:p>
                      <a:pPr algn="ctr"/>
                      <a:r>
                        <a:rPr lang="en-US" sz="2400" dirty="0" smtClean="0"/>
                        <a:t>Diabetes</a:t>
                      </a:r>
                      <a:endParaRPr lang="en-US" sz="2400" dirty="0"/>
                    </a:p>
                  </a:txBody>
                  <a:tcPr anchor="ctr"/>
                </a:tc>
              </a:tr>
              <a:tr h="657729">
                <a:tc>
                  <a:txBody>
                    <a:bodyPr/>
                    <a:lstStyle/>
                    <a:p>
                      <a:pPr algn="ctr"/>
                      <a:r>
                        <a:rPr lang="en-US" sz="2400" dirty="0" smtClean="0"/>
                        <a:t>TBI</a:t>
                      </a:r>
                      <a:endParaRPr lang="en-US" sz="2400" dirty="0"/>
                    </a:p>
                  </a:txBody>
                  <a:tcPr anchor="ctr"/>
                </a:tc>
                <a:tc>
                  <a:txBody>
                    <a:bodyPr/>
                    <a:lstStyle/>
                    <a:p>
                      <a:pPr algn="ctr"/>
                      <a:r>
                        <a:rPr lang="en-US" sz="2400" dirty="0" smtClean="0"/>
                        <a:t>Acute lymphoblastic leukemia</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Anxiety</a:t>
                      </a:r>
                    </a:p>
                  </a:txBody>
                  <a:tcPr anchor="ctr"/>
                </a:tc>
              </a:tr>
              <a:tr h="381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Learning Disability</a:t>
                      </a:r>
                    </a:p>
                  </a:txBody>
                  <a:tcPr anchor="ctr"/>
                </a:tc>
                <a:tc>
                  <a:txBody>
                    <a:bodyPr/>
                    <a:lstStyle/>
                    <a:p>
                      <a:pPr algn="ctr"/>
                      <a:endParaRPr lang="en-US" sz="2400" dirty="0"/>
                    </a:p>
                  </a:txBody>
                  <a:tcPr anchor="ctr"/>
                </a:tc>
                <a:tc>
                  <a:txBody>
                    <a:bodyPr/>
                    <a:lstStyle/>
                    <a:p>
                      <a:pPr algn="ctr"/>
                      <a:endParaRPr lang="en-US" sz="2400" dirty="0"/>
                    </a:p>
                  </a:txBody>
                  <a:tcPr anchor="ctr"/>
                </a:tc>
              </a:tr>
            </a:tbl>
          </a:graphicData>
        </a:graphic>
      </p:graphicFrame>
    </p:spTree>
    <p:extLst>
      <p:ext uri="{BB962C8B-B14F-4D97-AF65-F5344CB8AC3E}">
        <p14:creationId xmlns:p14="http://schemas.microsoft.com/office/powerpoint/2010/main" val="63704716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Form Profile Analysis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05199425"/>
              </p:ext>
            </p:extLst>
          </p:nvPr>
        </p:nvGraphicFramePr>
        <p:xfrm>
          <a:off x="457200" y="1219200"/>
          <a:ext cx="8229600" cy="4906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535828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Form Profile Analysis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1925" y="1600200"/>
            <a:ext cx="8963025" cy="4552950"/>
          </a:xfrm>
          <a:prstGeom prst="rect">
            <a:avLst/>
          </a:prstGeom>
        </p:spPr>
      </p:pic>
    </p:spTree>
    <p:extLst>
      <p:ext uri="{BB962C8B-B14F-4D97-AF65-F5344CB8AC3E}">
        <p14:creationId xmlns:p14="http://schemas.microsoft.com/office/powerpoint/2010/main" val="67066167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Self-Report Form Profile Analysis</a:t>
            </a:r>
            <a:endParaRPr lang="en-US" dirty="0"/>
          </a:p>
        </p:txBody>
      </p:sp>
      <p:pic>
        <p:nvPicPr>
          <p:cNvPr id="4" name="Picture 3"/>
          <p:cNvPicPr>
            <a:picLocks noChangeAspect="1"/>
          </p:cNvPicPr>
          <p:nvPr/>
        </p:nvPicPr>
        <p:blipFill>
          <a:blip r:embed="rId2"/>
          <a:stretch>
            <a:fillRect/>
          </a:stretch>
        </p:blipFill>
        <p:spPr>
          <a:xfrm>
            <a:off x="457200" y="1600200"/>
            <a:ext cx="8077200" cy="4514850"/>
          </a:xfrm>
          <a:prstGeom prst="rect">
            <a:avLst/>
          </a:prstGeom>
        </p:spPr>
      </p:pic>
    </p:spTree>
    <p:extLst>
      <p:ext uri="{BB962C8B-B14F-4D97-AF65-F5344CB8AC3E}">
        <p14:creationId xmlns:p14="http://schemas.microsoft.com/office/powerpoint/2010/main" val="342269933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855787"/>
          </a:xfrm>
        </p:spPr>
        <p:txBody>
          <a:bodyPr/>
          <a:lstStyle/>
          <a:p>
            <a:r>
              <a:rPr lang="en-US" sz="4000" b="1" dirty="0" smtClean="0">
                <a:solidFill>
                  <a:schemeClr val="tx1"/>
                </a:solidFill>
              </a:rPr>
              <a:t>Executive Functions &amp; the Frontal Lobes: A Conceptual View</a:t>
            </a:r>
            <a:endParaRPr lang="en-US" sz="4000" b="1" dirty="0">
              <a:solidFill>
                <a:schemeClr val="tx1"/>
              </a:solidFill>
            </a:endParaRPr>
          </a:p>
        </p:txBody>
      </p:sp>
      <p:sp>
        <p:nvSpPr>
          <p:cNvPr id="3" name="Content Placeholder 2"/>
          <p:cNvSpPr>
            <a:spLocks noGrp="1"/>
          </p:cNvSpPr>
          <p:nvPr>
            <p:ph idx="1"/>
          </p:nvPr>
        </p:nvSpPr>
        <p:spPr>
          <a:xfrm>
            <a:off x="457200" y="2133600"/>
            <a:ext cx="8229600" cy="3997325"/>
          </a:xfrm>
        </p:spPr>
        <p:txBody>
          <a:bodyPr/>
          <a:lstStyle/>
          <a:p>
            <a:pPr marL="0" indent="0">
              <a:buNone/>
            </a:pPr>
            <a:endParaRPr lang="en-US" sz="3600" dirty="0" smtClean="0">
              <a:effectLst/>
            </a:endParaRPr>
          </a:p>
          <a:p>
            <a:pPr marL="0" indent="0">
              <a:buNone/>
            </a:pPr>
            <a:r>
              <a:rPr lang="en-US" sz="2400" dirty="0" smtClean="0">
                <a:effectLst/>
                <a:latin typeface="+mj-lt"/>
              </a:rPr>
              <a:t>“There is no unitary executive function. </a:t>
            </a:r>
          </a:p>
          <a:p>
            <a:pPr marL="0" indent="0">
              <a:buNone/>
            </a:pPr>
            <a:r>
              <a:rPr lang="en-US" sz="2400" dirty="0" smtClean="0">
                <a:effectLst/>
                <a:latin typeface="+mj-lt"/>
              </a:rPr>
              <a:t>Rather</a:t>
            </a:r>
            <a:r>
              <a:rPr lang="en-US" sz="2400" dirty="0">
                <a:effectLst/>
                <a:latin typeface="+mj-lt"/>
              </a:rPr>
              <a:t>, distinct processes related </a:t>
            </a:r>
            <a:r>
              <a:rPr lang="en-US" sz="2400" dirty="0" smtClean="0">
                <a:effectLst/>
                <a:latin typeface="+mj-lt"/>
              </a:rPr>
              <a:t>to the </a:t>
            </a:r>
            <a:r>
              <a:rPr lang="en-US" sz="2400" dirty="0">
                <a:effectLst/>
                <a:latin typeface="+mj-lt"/>
              </a:rPr>
              <a:t>frontal lobes can be </a:t>
            </a:r>
            <a:r>
              <a:rPr lang="en-US" sz="2400" dirty="0" smtClean="0">
                <a:effectLst/>
                <a:latin typeface="+mj-lt"/>
              </a:rPr>
              <a:t>differentiated which </a:t>
            </a:r>
            <a:r>
              <a:rPr lang="en-US" sz="2400" dirty="0">
                <a:effectLst/>
                <a:latin typeface="+mj-lt"/>
              </a:rPr>
              <a:t>converge </a:t>
            </a:r>
            <a:r>
              <a:rPr lang="en-US" sz="2400" dirty="0" smtClean="0">
                <a:effectLst/>
                <a:latin typeface="+mj-lt"/>
              </a:rPr>
              <a:t>on a </a:t>
            </a:r>
            <a:r>
              <a:rPr lang="en-US" sz="2400" dirty="0">
                <a:effectLst/>
                <a:latin typeface="+mj-lt"/>
              </a:rPr>
              <a:t>general concept of control </a:t>
            </a:r>
            <a:r>
              <a:rPr lang="en-US" sz="2400" dirty="0" smtClean="0">
                <a:effectLst/>
                <a:latin typeface="+mj-lt"/>
              </a:rPr>
              <a:t>functions.”</a:t>
            </a:r>
            <a:endParaRPr lang="en-US" sz="2400" dirty="0">
              <a:effectLst/>
              <a:latin typeface="+mj-lt"/>
            </a:endParaRPr>
          </a:p>
          <a:p>
            <a:endParaRPr lang="en-US" dirty="0"/>
          </a:p>
          <a:p>
            <a:pPr marL="0" indent="0">
              <a:buNone/>
            </a:pPr>
            <a:r>
              <a:rPr lang="en-US" sz="2000" dirty="0" err="1" smtClean="0"/>
              <a:t>Stuss</a:t>
            </a:r>
            <a:r>
              <a:rPr lang="en-US" sz="2000" dirty="0" smtClean="0"/>
              <a:t>, D.T., &amp; Alexander, M.P. Psychological Research, 2000.</a:t>
            </a:r>
            <a:endParaRPr lang="en-US" dirty="0"/>
          </a:p>
        </p:txBody>
      </p:sp>
    </p:spTree>
    <p:extLst>
      <p:ext uri="{BB962C8B-B14F-4D97-AF65-F5344CB8AC3E}">
        <p14:creationId xmlns:p14="http://schemas.microsoft.com/office/powerpoint/2010/main" val="107961095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Executive function is a multidimensional construct</a:t>
            </a:r>
            <a:endParaRPr lang="en-US" sz="4000" dirty="0"/>
          </a:p>
        </p:txBody>
      </p:sp>
      <p:sp>
        <p:nvSpPr>
          <p:cNvPr id="3" name="Content Placeholder 2"/>
          <p:cNvSpPr>
            <a:spLocks noGrp="1"/>
          </p:cNvSpPr>
          <p:nvPr>
            <p:ph idx="1"/>
          </p:nvPr>
        </p:nvSpPr>
        <p:spPr>
          <a:xfrm>
            <a:off x="457200" y="1905000"/>
            <a:ext cx="8229600" cy="4225925"/>
          </a:xfrm>
        </p:spPr>
        <p:txBody>
          <a:bodyPr/>
          <a:lstStyle/>
          <a:p>
            <a:pPr>
              <a:buNone/>
            </a:pPr>
            <a:r>
              <a:rPr lang="en-US" sz="2400" dirty="0" smtClean="0">
                <a:latin typeface="+mj-lt"/>
              </a:rPr>
              <a:t>An umbrella term encompassing distinct, but interrelated, abilities that contribute to management of goal directed behaviors including inhibiting, shifting, regulation emotions, initiating, planning, organizing, and monitoring while holding goals in working memory. </a:t>
            </a:r>
          </a:p>
          <a:p>
            <a:pPr>
              <a:buNone/>
            </a:pPr>
            <a:endParaRPr lang="en-US" sz="2400" dirty="0" smtClean="0">
              <a:latin typeface="+mj-lt"/>
            </a:endParaRPr>
          </a:p>
          <a:p>
            <a:pPr>
              <a:buNone/>
            </a:pPr>
            <a:r>
              <a:rPr lang="en-US" sz="2400" dirty="0" err="1" smtClean="0">
                <a:latin typeface="+mj-lt"/>
              </a:rPr>
              <a:t>Gioia</a:t>
            </a:r>
            <a:r>
              <a:rPr lang="en-US" sz="2400" dirty="0" smtClean="0">
                <a:latin typeface="+mj-lt"/>
              </a:rPr>
              <a:t>, Isquith, Guy &amp; </a:t>
            </a:r>
            <a:r>
              <a:rPr lang="en-US" sz="2400" dirty="0" err="1" smtClean="0">
                <a:latin typeface="+mj-lt"/>
              </a:rPr>
              <a:t>Kenworthy</a:t>
            </a:r>
            <a:r>
              <a:rPr lang="en-US" sz="2400" dirty="0" smtClean="0">
                <a:latin typeface="+mj-lt"/>
              </a:rPr>
              <a:t>, 2000</a:t>
            </a:r>
            <a:endParaRPr lang="en-US" sz="2400" dirty="0">
              <a:latin typeface="+mj-lt"/>
            </a:endParaRPr>
          </a:p>
        </p:txBody>
      </p:sp>
    </p:spTree>
    <p:extLst>
      <p:ext uri="{BB962C8B-B14F-4D97-AF65-F5344CB8AC3E}">
        <p14:creationId xmlns:p14="http://schemas.microsoft.com/office/powerpoint/2010/main" val="240006805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1981200"/>
            <a:ext cx="8305800" cy="4419600"/>
          </a:xfrm>
        </p:spPr>
        <p:txBody>
          <a:bodyPr/>
          <a:lstStyle/>
          <a:p>
            <a:pPr>
              <a:buFont typeface="Monotype Sorts" pitchFamily="2" charset="2"/>
              <a:buNone/>
              <a:defRPr/>
            </a:pPr>
            <a:r>
              <a:rPr lang="en-US" sz="4400" dirty="0" smtClean="0"/>
              <a:t>Orchestration of basic cognitive processes during goal-oriented problem-solving </a:t>
            </a:r>
          </a:p>
          <a:p>
            <a:pPr>
              <a:buFont typeface="Monotype Sorts" pitchFamily="2" charset="2"/>
              <a:buNone/>
              <a:defRPr/>
            </a:pPr>
            <a:endParaRPr lang="en-US" sz="4400" dirty="0" smtClean="0"/>
          </a:p>
          <a:p>
            <a:pPr algn="r">
              <a:buFont typeface="Monotype Sorts" pitchFamily="2" charset="2"/>
              <a:buNone/>
              <a:defRPr/>
            </a:pPr>
            <a:r>
              <a:rPr lang="en-US" sz="4000" dirty="0" err="1" smtClean="0"/>
              <a:t>Neisser</a:t>
            </a:r>
            <a:r>
              <a:rPr lang="en-US" sz="4000" dirty="0" smtClean="0"/>
              <a:t>, 1967</a:t>
            </a:r>
          </a:p>
        </p:txBody>
      </p:sp>
      <p:sp>
        <p:nvSpPr>
          <p:cNvPr id="27651" name="Line 3"/>
          <p:cNvSpPr>
            <a:spLocks noChangeShapeType="1"/>
          </p:cNvSpPr>
          <p:nvPr/>
        </p:nvSpPr>
        <p:spPr bwMode="auto">
          <a:xfrm>
            <a:off x="304800" y="1295400"/>
            <a:ext cx="8534400" cy="0"/>
          </a:xfrm>
          <a:prstGeom prst="line">
            <a:avLst/>
          </a:prstGeom>
          <a:noFill/>
          <a:ln w="38100">
            <a:solidFill>
              <a:srgbClr val="66CCFF"/>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6311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27650">
                                            <p:txEl>
                                              <p:pRg st="0" end="0"/>
                                            </p:txEl>
                                          </p:spTgt>
                                        </p:tgtEl>
                                        <p:attrNameLst>
                                          <p:attrName>style.visibility</p:attrName>
                                        </p:attrNameLst>
                                      </p:cBhvr>
                                      <p:to>
                                        <p:strVal val="visible"/>
                                      </p:to>
                                    </p:set>
                                    <p:anim calcmode="discrete" valueType="clr">
                                      <p:cBhvr override="childStyle">
                                        <p:cTn id="7" dur="200"/>
                                        <p:tgtEl>
                                          <p:spTgt spid="2765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27650">
                                            <p:txEl>
                                              <p:pRg st="0" end="0"/>
                                            </p:txEl>
                                          </p:spTgt>
                                        </p:tgtEl>
                                        <p:attrNameLst>
                                          <p:attrName>fillcolor</p:attrName>
                                        </p:attrNameLst>
                                      </p:cBhvr>
                                      <p:tavLst>
                                        <p:tav tm="0">
                                          <p:val>
                                            <p:clrVal>
                                              <a:schemeClr val="accent2"/>
                                            </p:clrVal>
                                          </p:val>
                                        </p:tav>
                                        <p:tav tm="50000">
                                          <p:val>
                                            <p:clrVal>
                                              <a:schemeClr val="hlink"/>
                                            </p:clrVal>
                                          </p:val>
                                        </p:tav>
                                      </p:tavLst>
                                    </p:anim>
                                    <p:set>
                                      <p:cBhvr>
                                        <p:cTn id="9" dur="200"/>
                                        <p:tgtEl>
                                          <p:spTgt spid="27650">
                                            <p:txEl>
                                              <p:pRg st="0" end="0"/>
                                            </p:txEl>
                                          </p:spTgt>
                                        </p:tgtEl>
                                        <p:attrNameLst>
                                          <p:attrName>fill.type</p:attrName>
                                        </p:attrNameLst>
                                      </p:cBhvr>
                                      <p:to>
                                        <p:strVal val="solid"/>
                                      </p:to>
                                    </p:set>
                                  </p:childTnLst>
                                </p:cTn>
                              </p:par>
                            </p:childTnLst>
                          </p:cTn>
                        </p:par>
                        <p:par>
                          <p:cTn id="10" fill="hold">
                            <p:stCondLst>
                              <p:cond delay="7300"/>
                            </p:stCondLst>
                            <p:childTnLst>
                              <p:par>
                                <p:cTn id="11" presetID="42" presetClass="entr" presetSubtype="0" fill="hold" nodeType="afterEffect">
                                  <p:stCondLst>
                                    <p:cond delay="0"/>
                                  </p:stCondLst>
                                  <p:childTnLst>
                                    <p:set>
                                      <p:cBhvr>
                                        <p:cTn id="12" dur="1" fill="hold">
                                          <p:stCondLst>
                                            <p:cond delay="0"/>
                                          </p:stCondLst>
                                        </p:cTn>
                                        <p:tgtEl>
                                          <p:spTgt spid="27650">
                                            <p:txEl>
                                              <p:pRg st="2" end="2"/>
                                            </p:txEl>
                                          </p:spTgt>
                                        </p:tgtEl>
                                        <p:attrNameLst>
                                          <p:attrName>style.visibility</p:attrName>
                                        </p:attrNameLst>
                                      </p:cBhvr>
                                      <p:to>
                                        <p:strVal val="visible"/>
                                      </p:to>
                                    </p:set>
                                    <p:animEffect transition="in" filter="fade">
                                      <p:cBhvr>
                                        <p:cTn id="13" dur="1000"/>
                                        <p:tgtEl>
                                          <p:spTgt spid="27650">
                                            <p:txEl>
                                              <p:pRg st="2" end="2"/>
                                            </p:txEl>
                                          </p:spTgt>
                                        </p:tgtEl>
                                      </p:cBhvr>
                                    </p:animEffect>
                                    <p:anim calcmode="lin" valueType="num">
                                      <p:cBhvr>
                                        <p:cTn id="14" dur="1000" fill="hold"/>
                                        <p:tgtEl>
                                          <p:spTgt spid="27650">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765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b="13333"/>
          <a:stretch>
            <a:fillRect/>
          </a:stretch>
        </p:blipFill>
        <p:spPr bwMode="auto">
          <a:xfrm>
            <a:off x="0" y="152400"/>
            <a:ext cx="4646951" cy="5943600"/>
          </a:xfrm>
          <a:prstGeom prst="rect">
            <a:avLst/>
          </a:prstGeom>
          <a:noFill/>
          <a:ln w="12700">
            <a:noFill/>
            <a:miter lim="800000"/>
            <a:headEnd/>
            <a:tailEnd/>
          </a:ln>
        </p:spPr>
      </p:pic>
      <p:pic>
        <p:nvPicPr>
          <p:cNvPr id="29699" name="Picture 3" descr="Conductor 2"/>
          <p:cNvPicPr>
            <a:picLocks noChangeAspect="1" noChangeArrowheads="1"/>
          </p:cNvPicPr>
          <p:nvPr/>
        </p:nvPicPr>
        <p:blipFill>
          <a:blip r:embed="rId4" cstate="print"/>
          <a:srcRect l="20000" r="19000"/>
          <a:stretch>
            <a:fillRect/>
          </a:stretch>
        </p:blipFill>
        <p:spPr bwMode="auto">
          <a:xfrm>
            <a:off x="4724400" y="152400"/>
            <a:ext cx="4343400" cy="6172200"/>
          </a:xfrm>
          <a:prstGeom prst="rect">
            <a:avLst/>
          </a:prstGeom>
          <a:noFill/>
          <a:ln w="9525">
            <a:noFill/>
            <a:miter lim="800000"/>
            <a:headEnd/>
            <a:tailEnd/>
          </a:ln>
        </p:spPr>
      </p:pic>
      <p:sp>
        <p:nvSpPr>
          <p:cNvPr id="29700" name="Text Box 4"/>
          <p:cNvSpPr txBox="1">
            <a:spLocks noChangeArrowheads="1"/>
          </p:cNvSpPr>
          <p:nvPr/>
        </p:nvSpPr>
        <p:spPr bwMode="auto">
          <a:xfrm>
            <a:off x="4724400" y="304800"/>
            <a:ext cx="4495800" cy="5447645"/>
          </a:xfrm>
          <a:prstGeom prst="rect">
            <a:avLst/>
          </a:prstGeom>
          <a:noFill/>
          <a:ln w="12700">
            <a:noFill/>
            <a:miter lim="800000"/>
            <a:headEnd/>
            <a:tailEnd/>
          </a:ln>
        </p:spPr>
        <p:txBody>
          <a:bodyPr>
            <a:spAutoFit/>
          </a:bodyPr>
          <a:lstStyle/>
          <a:p>
            <a:pPr>
              <a:spcBef>
                <a:spcPct val="50000"/>
              </a:spcBef>
            </a:pPr>
            <a:r>
              <a:rPr lang="en-US" sz="2400" b="1" u="sng" dirty="0">
                <a:solidFill>
                  <a:srgbClr val="6699FF"/>
                </a:solidFill>
                <a:latin typeface="Arial" pitchFamily="34" charset="0"/>
              </a:rPr>
              <a:t>Functions of the “Conductor”</a:t>
            </a:r>
          </a:p>
          <a:p>
            <a:pPr>
              <a:spcBef>
                <a:spcPct val="50000"/>
              </a:spcBef>
              <a:buFontTx/>
              <a:buChar char="•"/>
            </a:pPr>
            <a:r>
              <a:rPr lang="en-US" sz="2400" i="0" dirty="0" smtClean="0">
                <a:solidFill>
                  <a:schemeClr val="bg1"/>
                </a:solidFill>
                <a:latin typeface="Arial" pitchFamily="34" charset="0"/>
              </a:rPr>
              <a:t>Inhibit</a:t>
            </a:r>
          </a:p>
          <a:p>
            <a:pPr>
              <a:spcBef>
                <a:spcPct val="50000"/>
              </a:spcBef>
              <a:buFontTx/>
              <a:buChar char="•"/>
            </a:pPr>
            <a:r>
              <a:rPr lang="en-US" sz="2400" i="0" dirty="0" smtClean="0">
                <a:solidFill>
                  <a:schemeClr val="bg1"/>
                </a:solidFill>
                <a:latin typeface="Arial" pitchFamily="34" charset="0"/>
              </a:rPr>
              <a:t>Self-Monitor</a:t>
            </a:r>
            <a:endParaRPr lang="en-US" sz="2400" i="0" dirty="0">
              <a:solidFill>
                <a:schemeClr val="bg1"/>
              </a:solidFill>
              <a:latin typeface="Arial" pitchFamily="34" charset="0"/>
            </a:endParaRPr>
          </a:p>
          <a:p>
            <a:pPr>
              <a:spcBef>
                <a:spcPct val="50000"/>
              </a:spcBef>
              <a:buFontTx/>
              <a:buChar char="•"/>
            </a:pPr>
            <a:r>
              <a:rPr lang="en-US" sz="2400" i="0" dirty="0">
                <a:solidFill>
                  <a:schemeClr val="bg1"/>
                </a:solidFill>
                <a:latin typeface="Arial" pitchFamily="34" charset="0"/>
              </a:rPr>
              <a:t>Shift </a:t>
            </a:r>
            <a:r>
              <a:rPr lang="en-US" sz="2400" i="0" dirty="0" smtClean="0">
                <a:solidFill>
                  <a:schemeClr val="bg1"/>
                </a:solidFill>
                <a:latin typeface="Arial" pitchFamily="34" charset="0"/>
              </a:rPr>
              <a:t>Flexibly</a:t>
            </a:r>
          </a:p>
          <a:p>
            <a:pPr>
              <a:spcBef>
                <a:spcPct val="50000"/>
              </a:spcBef>
              <a:buFontTx/>
              <a:buChar char="•"/>
            </a:pPr>
            <a:r>
              <a:rPr lang="en-US" sz="2400" i="0" dirty="0" smtClean="0">
                <a:solidFill>
                  <a:schemeClr val="bg1"/>
                </a:solidFill>
                <a:latin typeface="Arial" pitchFamily="34" charset="0"/>
              </a:rPr>
              <a:t>Modulate Emotions</a:t>
            </a:r>
            <a:endParaRPr lang="en-US" sz="2400" i="0" dirty="0">
              <a:solidFill>
                <a:schemeClr val="bg1"/>
              </a:solidFill>
              <a:latin typeface="Arial" pitchFamily="34" charset="0"/>
            </a:endParaRPr>
          </a:p>
          <a:p>
            <a:pPr>
              <a:spcBef>
                <a:spcPct val="50000"/>
              </a:spcBef>
              <a:buFontTx/>
              <a:buChar char="•"/>
            </a:pPr>
            <a:r>
              <a:rPr lang="en-US" sz="2400" i="0" dirty="0">
                <a:solidFill>
                  <a:schemeClr val="bg1"/>
                </a:solidFill>
                <a:latin typeface="Arial" pitchFamily="34" charset="0"/>
              </a:rPr>
              <a:t>Initiate</a:t>
            </a:r>
          </a:p>
          <a:p>
            <a:pPr>
              <a:spcBef>
                <a:spcPct val="50000"/>
              </a:spcBef>
              <a:buFontTx/>
              <a:buChar char="•"/>
            </a:pPr>
            <a:r>
              <a:rPr lang="en-US" sz="2400" i="0" dirty="0">
                <a:solidFill>
                  <a:schemeClr val="bg1"/>
                </a:solidFill>
                <a:latin typeface="Arial" pitchFamily="34" charset="0"/>
              </a:rPr>
              <a:t>Working Memory</a:t>
            </a:r>
          </a:p>
          <a:p>
            <a:pPr>
              <a:spcBef>
                <a:spcPct val="50000"/>
              </a:spcBef>
              <a:buFontTx/>
              <a:buChar char="•"/>
            </a:pPr>
            <a:r>
              <a:rPr lang="en-US" sz="2400" i="0" dirty="0">
                <a:solidFill>
                  <a:schemeClr val="bg1"/>
                </a:solidFill>
                <a:latin typeface="Arial" pitchFamily="34" charset="0"/>
              </a:rPr>
              <a:t>Plan</a:t>
            </a:r>
          </a:p>
          <a:p>
            <a:pPr>
              <a:spcBef>
                <a:spcPct val="50000"/>
              </a:spcBef>
              <a:buFontTx/>
              <a:buChar char="•"/>
            </a:pPr>
            <a:r>
              <a:rPr lang="en-US" sz="2400" i="0" dirty="0">
                <a:solidFill>
                  <a:schemeClr val="bg1"/>
                </a:solidFill>
                <a:latin typeface="Arial" pitchFamily="34" charset="0"/>
              </a:rPr>
              <a:t>Organize</a:t>
            </a:r>
          </a:p>
          <a:p>
            <a:pPr>
              <a:spcBef>
                <a:spcPct val="50000"/>
              </a:spcBef>
              <a:buFontTx/>
              <a:buChar char="•"/>
            </a:pPr>
            <a:r>
              <a:rPr lang="en-US" sz="2400" i="0" dirty="0" smtClean="0">
                <a:solidFill>
                  <a:schemeClr val="bg1"/>
                </a:solidFill>
                <a:latin typeface="Arial" pitchFamily="34" charset="0"/>
              </a:rPr>
              <a:t>Task-Monitor</a:t>
            </a:r>
            <a:endParaRPr lang="en-US" sz="2400" i="0" dirty="0">
              <a:solidFill>
                <a:schemeClr val="bg1"/>
              </a:solidFill>
              <a:latin typeface="Arial" pitchFamily="34" charset="0"/>
            </a:endParaRPr>
          </a:p>
        </p:txBody>
      </p:sp>
      <p:sp>
        <p:nvSpPr>
          <p:cNvPr id="29701" name="AutoShape 5"/>
          <p:cNvSpPr>
            <a:spLocks noChangeArrowheads="1"/>
          </p:cNvSpPr>
          <p:nvPr/>
        </p:nvSpPr>
        <p:spPr bwMode="auto">
          <a:xfrm>
            <a:off x="3810000" y="2209800"/>
            <a:ext cx="914400" cy="304800"/>
          </a:xfrm>
          <a:prstGeom prst="leftRightArrow">
            <a:avLst>
              <a:gd name="adj1" fmla="val 50000"/>
              <a:gd name="adj2" fmla="val 60000"/>
            </a:avLst>
          </a:prstGeom>
          <a:solidFill>
            <a:schemeClr val="accent1"/>
          </a:solidFill>
          <a:ln w="6350">
            <a:solidFill>
              <a:srgbClr val="000000"/>
            </a:solidFill>
            <a:prstDash val="sysDashDotDot"/>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9702" name="Text Box 6"/>
          <p:cNvSpPr txBox="1">
            <a:spLocks noChangeArrowheads="1"/>
          </p:cNvSpPr>
          <p:nvPr/>
        </p:nvSpPr>
        <p:spPr bwMode="auto">
          <a:xfrm>
            <a:off x="152400" y="304800"/>
            <a:ext cx="4572000" cy="5545364"/>
          </a:xfrm>
          <a:prstGeom prst="rect">
            <a:avLst/>
          </a:prstGeom>
          <a:noFill/>
          <a:ln w="12700">
            <a:noFill/>
            <a:miter lim="800000"/>
            <a:headEnd/>
            <a:tailEnd/>
          </a:ln>
        </p:spPr>
        <p:txBody>
          <a:bodyPr>
            <a:spAutoFit/>
          </a:bodyPr>
          <a:lstStyle/>
          <a:p>
            <a:pPr>
              <a:spcBef>
                <a:spcPct val="50000"/>
              </a:spcBef>
            </a:pPr>
            <a:r>
              <a:rPr lang="en-US" sz="2400" b="1" u="sng" dirty="0">
                <a:solidFill>
                  <a:srgbClr val="6699FF"/>
                </a:solidFill>
                <a:latin typeface="Arial" pitchFamily="34" charset="0"/>
              </a:rPr>
              <a:t>Functions of the “Orchestra”</a:t>
            </a:r>
            <a:endParaRPr lang="en-US" sz="2400" i="0" dirty="0">
              <a:solidFill>
                <a:srgbClr val="6699FF"/>
              </a:solidFill>
              <a:latin typeface="Arial" pitchFamily="34" charset="0"/>
            </a:endParaRPr>
          </a:p>
          <a:p>
            <a:pPr>
              <a:spcBef>
                <a:spcPct val="50000"/>
              </a:spcBef>
              <a:buFontTx/>
              <a:buChar char="•"/>
            </a:pPr>
            <a:r>
              <a:rPr lang="en-US" sz="2400" i="0" dirty="0">
                <a:solidFill>
                  <a:schemeClr val="bg1"/>
                </a:solidFill>
                <a:latin typeface="Arial" pitchFamily="34" charset="0"/>
              </a:rPr>
              <a:t>Perception</a:t>
            </a:r>
          </a:p>
          <a:p>
            <a:pPr>
              <a:spcBef>
                <a:spcPct val="50000"/>
              </a:spcBef>
              <a:buFontTx/>
              <a:buChar char="•"/>
            </a:pPr>
            <a:r>
              <a:rPr lang="en-US" sz="2400" i="0" dirty="0">
                <a:solidFill>
                  <a:schemeClr val="bg1"/>
                </a:solidFill>
                <a:latin typeface="Arial" pitchFamily="34" charset="0"/>
              </a:rPr>
              <a:t>Attention</a:t>
            </a:r>
          </a:p>
          <a:p>
            <a:pPr>
              <a:spcBef>
                <a:spcPct val="50000"/>
              </a:spcBef>
              <a:buFontTx/>
              <a:buChar char="•"/>
            </a:pPr>
            <a:r>
              <a:rPr lang="en-US" sz="2400" i="0" dirty="0">
                <a:solidFill>
                  <a:schemeClr val="bg1"/>
                </a:solidFill>
                <a:latin typeface="Arial" pitchFamily="34" charset="0"/>
              </a:rPr>
              <a:t>Language processes</a:t>
            </a:r>
          </a:p>
          <a:p>
            <a:pPr>
              <a:spcBef>
                <a:spcPct val="50000"/>
              </a:spcBef>
              <a:buFontTx/>
              <a:buChar char="•"/>
            </a:pPr>
            <a:r>
              <a:rPr lang="en-US" sz="2400" i="0" dirty="0">
                <a:solidFill>
                  <a:schemeClr val="bg1"/>
                </a:solidFill>
                <a:latin typeface="Arial" pitchFamily="34" charset="0"/>
              </a:rPr>
              <a:t>Visual-spatial processes</a:t>
            </a:r>
          </a:p>
          <a:p>
            <a:pPr>
              <a:spcBef>
                <a:spcPct val="50000"/>
              </a:spcBef>
              <a:buFontTx/>
              <a:buChar char="•"/>
            </a:pPr>
            <a:r>
              <a:rPr lang="en-US" sz="2400" i="0" dirty="0">
                <a:solidFill>
                  <a:schemeClr val="bg1"/>
                </a:solidFill>
                <a:latin typeface="Arial" pitchFamily="34" charset="0"/>
              </a:rPr>
              <a:t>Memory</a:t>
            </a:r>
          </a:p>
          <a:p>
            <a:pPr>
              <a:spcBef>
                <a:spcPct val="50000"/>
              </a:spcBef>
              <a:buFontTx/>
              <a:buChar char="•"/>
            </a:pPr>
            <a:r>
              <a:rPr lang="en-US" sz="2400" i="0" dirty="0">
                <a:solidFill>
                  <a:schemeClr val="bg1"/>
                </a:solidFill>
                <a:latin typeface="Arial" pitchFamily="34" charset="0"/>
              </a:rPr>
              <a:t>Sensory inputs</a:t>
            </a:r>
          </a:p>
          <a:p>
            <a:pPr>
              <a:spcBef>
                <a:spcPct val="50000"/>
              </a:spcBef>
              <a:buFontTx/>
              <a:buChar char="•"/>
            </a:pPr>
            <a:r>
              <a:rPr lang="en-US" sz="2400" i="0" dirty="0">
                <a:solidFill>
                  <a:schemeClr val="bg1"/>
                </a:solidFill>
                <a:latin typeface="Arial" pitchFamily="34" charset="0"/>
              </a:rPr>
              <a:t>Motor outputs</a:t>
            </a:r>
          </a:p>
          <a:p>
            <a:pPr>
              <a:spcBef>
                <a:spcPct val="50000"/>
              </a:spcBef>
              <a:buFontTx/>
              <a:buChar char="•"/>
            </a:pPr>
            <a:r>
              <a:rPr lang="en-US" sz="2400" i="0" dirty="0">
                <a:solidFill>
                  <a:schemeClr val="bg1"/>
                </a:solidFill>
                <a:latin typeface="Arial" pitchFamily="34" charset="0"/>
              </a:rPr>
              <a:t>Knowledge &amp; skills</a:t>
            </a:r>
          </a:p>
          <a:p>
            <a:pPr lvl="1">
              <a:lnSpc>
                <a:spcPct val="50000"/>
              </a:lnSpc>
              <a:spcBef>
                <a:spcPct val="35000"/>
              </a:spcBef>
              <a:buFontTx/>
              <a:buChar char="•"/>
            </a:pPr>
            <a:r>
              <a:rPr lang="en-US" sz="2400" i="0" dirty="0">
                <a:solidFill>
                  <a:schemeClr val="bg1"/>
                </a:solidFill>
                <a:latin typeface="Arial" pitchFamily="34" charset="0"/>
              </a:rPr>
              <a:t> social</a:t>
            </a:r>
          </a:p>
          <a:p>
            <a:pPr lvl="1">
              <a:lnSpc>
                <a:spcPct val="50000"/>
              </a:lnSpc>
              <a:spcBef>
                <a:spcPct val="35000"/>
              </a:spcBef>
              <a:buFontTx/>
              <a:buChar char="•"/>
            </a:pPr>
            <a:r>
              <a:rPr lang="en-US" sz="2400" i="0" dirty="0">
                <a:solidFill>
                  <a:schemeClr val="bg1"/>
                </a:solidFill>
                <a:latin typeface="Arial" pitchFamily="34" charset="0"/>
              </a:rPr>
              <a:t> academic</a:t>
            </a:r>
            <a:endParaRPr lang="en-US" sz="2400" b="1" u="sng" dirty="0">
              <a:solidFill>
                <a:schemeClr val="bg1"/>
              </a:solidFill>
              <a:latin typeface="Arial" pitchFamily="34" charset="0"/>
            </a:endParaRPr>
          </a:p>
        </p:txBody>
      </p:sp>
    </p:spTree>
    <p:extLst>
      <p:ext uri="{BB962C8B-B14F-4D97-AF65-F5344CB8AC3E}">
        <p14:creationId xmlns:p14="http://schemas.microsoft.com/office/powerpoint/2010/main" val="25966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702"/>
                                        </p:tgtEl>
                                        <p:attrNameLst>
                                          <p:attrName>style.visibility</p:attrName>
                                        </p:attrNameLst>
                                      </p:cBhvr>
                                      <p:to>
                                        <p:strVal val="visible"/>
                                      </p:to>
                                    </p:set>
                                    <p:anim calcmode="lin" valueType="num">
                                      <p:cBhvr additive="base">
                                        <p:cTn id="7" dur="500" fill="hold"/>
                                        <p:tgtEl>
                                          <p:spTgt spid="29702"/>
                                        </p:tgtEl>
                                        <p:attrNameLst>
                                          <p:attrName>ppt_x</p:attrName>
                                        </p:attrNameLst>
                                      </p:cBhvr>
                                      <p:tavLst>
                                        <p:tav tm="0">
                                          <p:val>
                                            <p:strVal val="0-#ppt_w/2"/>
                                          </p:val>
                                        </p:tav>
                                        <p:tav tm="100000">
                                          <p:val>
                                            <p:strVal val="#ppt_x"/>
                                          </p:val>
                                        </p:tav>
                                      </p:tavLst>
                                    </p:anim>
                                    <p:anim calcmode="lin" valueType="num">
                                      <p:cBhvr additive="base">
                                        <p:cTn id="8" dur="500" fill="hold"/>
                                        <p:tgtEl>
                                          <p:spTgt spid="297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9702"/>
                                        </p:tgtEl>
                                        <p:attrNameLst>
                                          <p:attrName>ppt_x</p:attrName>
                                        </p:attrNameLst>
                                      </p:cBhvr>
                                      <p:tavLst>
                                        <p:tav tm="0">
                                          <p:val>
                                            <p:strVal val="ppt_x"/>
                                          </p:val>
                                        </p:tav>
                                        <p:tav tm="100000">
                                          <p:val>
                                            <p:strVal val="ppt_x"/>
                                          </p:val>
                                        </p:tav>
                                      </p:tavLst>
                                    </p:anim>
                                    <p:anim calcmode="lin" valueType="num">
                                      <p:cBhvr additive="base">
                                        <p:cTn id="13" dur="500"/>
                                        <p:tgtEl>
                                          <p:spTgt spid="29702"/>
                                        </p:tgtEl>
                                        <p:attrNameLst>
                                          <p:attrName>ppt_y</p:attrName>
                                        </p:attrNameLst>
                                      </p:cBhvr>
                                      <p:tavLst>
                                        <p:tav tm="0">
                                          <p:val>
                                            <p:strVal val="ppt_y"/>
                                          </p:val>
                                        </p:tav>
                                        <p:tav tm="100000">
                                          <p:val>
                                            <p:strVal val="1+ppt_h/2"/>
                                          </p:val>
                                        </p:tav>
                                      </p:tavLst>
                                    </p:anim>
                                    <p:set>
                                      <p:cBhvr>
                                        <p:cTn id="14" dur="1" fill="hold">
                                          <p:stCondLst>
                                            <p:cond delay="499"/>
                                          </p:stCondLst>
                                        </p:cTn>
                                        <p:tgtEl>
                                          <p:spTgt spid="29702"/>
                                        </p:tgtEl>
                                        <p:attrNameLst>
                                          <p:attrName>style.visibility</p:attrName>
                                        </p:attrNameLst>
                                      </p:cBhvr>
                                      <p:to>
                                        <p:strVal val="hidden"/>
                                      </p:to>
                                    </p:se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29699"/>
                                        </p:tgtEl>
                                        <p:attrNameLst>
                                          <p:attrName>style.visibility</p:attrName>
                                        </p:attrNameLst>
                                      </p:cBhvr>
                                      <p:to>
                                        <p:strVal val="visible"/>
                                      </p:to>
                                    </p:set>
                                    <p:anim calcmode="lin" valueType="num">
                                      <p:cBhvr additive="base">
                                        <p:cTn id="18" dur="500" fill="hold"/>
                                        <p:tgtEl>
                                          <p:spTgt spid="29699"/>
                                        </p:tgtEl>
                                        <p:attrNameLst>
                                          <p:attrName>ppt_x</p:attrName>
                                        </p:attrNameLst>
                                      </p:cBhvr>
                                      <p:tavLst>
                                        <p:tav tm="0">
                                          <p:val>
                                            <p:strVal val="0-#ppt_w/2"/>
                                          </p:val>
                                        </p:tav>
                                        <p:tav tm="100000">
                                          <p:val>
                                            <p:strVal val="#ppt_x"/>
                                          </p:val>
                                        </p:tav>
                                      </p:tavLst>
                                    </p:anim>
                                    <p:anim calcmode="lin" valueType="num">
                                      <p:cBhvr additive="base">
                                        <p:cTn id="19" dur="500" fill="hold"/>
                                        <p:tgtEl>
                                          <p:spTgt spid="2969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9700"/>
                                        </p:tgtEl>
                                        <p:attrNameLst>
                                          <p:attrName>style.visibility</p:attrName>
                                        </p:attrNameLst>
                                      </p:cBhvr>
                                      <p:to>
                                        <p:strVal val="visible"/>
                                      </p:to>
                                    </p:set>
                                    <p:anim calcmode="lin" valueType="num">
                                      <p:cBhvr additive="base">
                                        <p:cTn id="23" dur="500" fill="hold"/>
                                        <p:tgtEl>
                                          <p:spTgt spid="29700"/>
                                        </p:tgtEl>
                                        <p:attrNameLst>
                                          <p:attrName>ppt_x</p:attrName>
                                        </p:attrNameLst>
                                      </p:cBhvr>
                                      <p:tavLst>
                                        <p:tav tm="0">
                                          <p:val>
                                            <p:strVal val="0-#ppt_w/2"/>
                                          </p:val>
                                        </p:tav>
                                        <p:tav tm="100000">
                                          <p:val>
                                            <p:strVal val="#ppt_x"/>
                                          </p:val>
                                        </p:tav>
                                      </p:tavLst>
                                    </p:anim>
                                    <p:anim calcmode="lin" valueType="num">
                                      <p:cBhvr additive="base">
                                        <p:cTn id="24" dur="500" fill="hold"/>
                                        <p:tgtEl>
                                          <p:spTgt spid="29700"/>
                                        </p:tgtEl>
                                        <p:attrNameLst>
                                          <p:attrName>ppt_y</p:attrName>
                                        </p:attrNameLst>
                                      </p:cBhvr>
                                      <p:tavLst>
                                        <p:tav tm="0">
                                          <p:val>
                                            <p:strVal val="#ppt_y"/>
                                          </p:val>
                                        </p:tav>
                                        <p:tav tm="100000">
                                          <p:val>
                                            <p:strVal val="#ppt_y"/>
                                          </p:val>
                                        </p:tav>
                                      </p:tavLst>
                                    </p:anim>
                                  </p:childTnLst>
                                </p:cTn>
                              </p:par>
                              <p:par>
                                <p:cTn id="25" presetID="2" presetClass="entr" presetSubtype="4" fill="hold" grpId="2" nodeType="withEffect">
                                  <p:stCondLst>
                                    <p:cond delay="0"/>
                                  </p:stCondLst>
                                  <p:childTnLst>
                                    <p:set>
                                      <p:cBhvr>
                                        <p:cTn id="26" dur="1" fill="hold">
                                          <p:stCondLst>
                                            <p:cond delay="0"/>
                                          </p:stCondLst>
                                        </p:cTn>
                                        <p:tgtEl>
                                          <p:spTgt spid="29702"/>
                                        </p:tgtEl>
                                        <p:attrNameLst>
                                          <p:attrName>style.visibility</p:attrName>
                                        </p:attrNameLst>
                                      </p:cBhvr>
                                      <p:to>
                                        <p:strVal val="visible"/>
                                      </p:to>
                                    </p:set>
                                    <p:anim calcmode="lin" valueType="num">
                                      <p:cBhvr additive="base">
                                        <p:cTn id="27" dur="500" fill="hold"/>
                                        <p:tgtEl>
                                          <p:spTgt spid="29702"/>
                                        </p:tgtEl>
                                        <p:attrNameLst>
                                          <p:attrName>ppt_x</p:attrName>
                                        </p:attrNameLst>
                                      </p:cBhvr>
                                      <p:tavLst>
                                        <p:tav tm="0">
                                          <p:val>
                                            <p:strVal val="#ppt_x"/>
                                          </p:val>
                                        </p:tav>
                                        <p:tav tm="100000">
                                          <p:val>
                                            <p:strVal val="#ppt_x"/>
                                          </p:val>
                                        </p:tav>
                                      </p:tavLst>
                                    </p:anim>
                                    <p:anim calcmode="lin" valueType="num">
                                      <p:cBhvr additive="base">
                                        <p:cTn id="28" dur="500" fill="hold"/>
                                        <p:tgtEl>
                                          <p:spTgt spid="29702"/>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35" presetClass="entr" presetSubtype="0" fill="hold" grpId="0" nodeType="afterEffect">
                                  <p:stCondLst>
                                    <p:cond delay="0"/>
                                  </p:stCondLst>
                                  <p:childTnLst>
                                    <p:set>
                                      <p:cBhvr>
                                        <p:cTn id="31" dur="1" fill="hold">
                                          <p:stCondLst>
                                            <p:cond delay="0"/>
                                          </p:stCondLst>
                                        </p:cTn>
                                        <p:tgtEl>
                                          <p:spTgt spid="29701"/>
                                        </p:tgtEl>
                                        <p:attrNameLst>
                                          <p:attrName>style.visibility</p:attrName>
                                        </p:attrNameLst>
                                      </p:cBhvr>
                                      <p:to>
                                        <p:strVal val="visible"/>
                                      </p:to>
                                    </p:set>
                                    <p:animEffect transition="in" filter="fade">
                                      <p:cBhvr>
                                        <p:cTn id="32" dur="2000"/>
                                        <p:tgtEl>
                                          <p:spTgt spid="29701"/>
                                        </p:tgtEl>
                                      </p:cBhvr>
                                    </p:animEffect>
                                    <p:anim calcmode="lin" valueType="num">
                                      <p:cBhvr>
                                        <p:cTn id="33" dur="2000" fill="hold"/>
                                        <p:tgtEl>
                                          <p:spTgt spid="29701"/>
                                        </p:tgtEl>
                                        <p:attrNameLst>
                                          <p:attrName>style.rotation</p:attrName>
                                        </p:attrNameLst>
                                      </p:cBhvr>
                                      <p:tavLst>
                                        <p:tav tm="0">
                                          <p:val>
                                            <p:fltVal val="720"/>
                                          </p:val>
                                        </p:tav>
                                        <p:tav tm="100000">
                                          <p:val>
                                            <p:fltVal val="0"/>
                                          </p:val>
                                        </p:tav>
                                      </p:tavLst>
                                    </p:anim>
                                    <p:anim calcmode="lin" valueType="num">
                                      <p:cBhvr>
                                        <p:cTn id="34" dur="2000" fill="hold"/>
                                        <p:tgtEl>
                                          <p:spTgt spid="29701"/>
                                        </p:tgtEl>
                                        <p:attrNameLst>
                                          <p:attrName>ppt_h</p:attrName>
                                        </p:attrNameLst>
                                      </p:cBhvr>
                                      <p:tavLst>
                                        <p:tav tm="0">
                                          <p:val>
                                            <p:fltVal val="0"/>
                                          </p:val>
                                        </p:tav>
                                        <p:tav tm="100000">
                                          <p:val>
                                            <p:strVal val="#ppt_h"/>
                                          </p:val>
                                        </p:tav>
                                      </p:tavLst>
                                    </p:anim>
                                    <p:anim calcmode="lin" valueType="num">
                                      <p:cBhvr>
                                        <p:cTn id="35" dur="2000" fill="hold"/>
                                        <p:tgtEl>
                                          <p:spTgt spid="29701"/>
                                        </p:tgtEl>
                                        <p:attrNameLst>
                                          <p:attrName>ppt_w</p:attrName>
                                        </p:attrNameLst>
                                      </p:cBhvr>
                                      <p:tavLst>
                                        <p:tav tm="0">
                                          <p:val>
                                            <p:fltVal val="0"/>
                                          </p:val>
                                        </p:tav>
                                        <p:tav tm="100000">
                                          <p:val>
                                            <p:strVal val="#ppt_w"/>
                                          </p:val>
                                        </p:tav>
                                      </p:tavLst>
                                    </p:anim>
                                  </p:childTnLst>
                                </p:cTn>
                              </p:par>
                            </p:childTnLst>
                          </p:cTn>
                        </p:par>
                        <p:par>
                          <p:cTn id="36" fill="hold">
                            <p:stCondLst>
                              <p:cond delay="3500"/>
                            </p:stCondLst>
                            <p:childTnLst>
                              <p:par>
                                <p:cTn id="37" presetID="27" presetClass="emph" presetSubtype="0" fill="hold" grpId="1" nodeType="afterEffect">
                                  <p:stCondLst>
                                    <p:cond delay="0"/>
                                  </p:stCondLst>
                                  <p:childTnLst>
                                    <p:animClr clrSpc="rgb" dir="cw">
                                      <p:cBhvr override="childStyle">
                                        <p:cTn id="38" dur="250" autoRev="1" fill="hold"/>
                                        <p:tgtEl>
                                          <p:spTgt spid="29701"/>
                                        </p:tgtEl>
                                        <p:attrNameLst>
                                          <p:attrName>style.color</p:attrName>
                                        </p:attrNameLst>
                                      </p:cBhvr>
                                      <p:to>
                                        <a:schemeClr val="bg1"/>
                                      </p:to>
                                    </p:animClr>
                                    <p:animClr clrSpc="rgb" dir="cw">
                                      <p:cBhvr>
                                        <p:cTn id="39" dur="250" autoRev="1" fill="hold"/>
                                        <p:tgtEl>
                                          <p:spTgt spid="29701"/>
                                        </p:tgtEl>
                                        <p:attrNameLst>
                                          <p:attrName>fillcolor</p:attrName>
                                        </p:attrNameLst>
                                      </p:cBhvr>
                                      <p:to>
                                        <a:schemeClr val="bg1"/>
                                      </p:to>
                                    </p:animClr>
                                    <p:set>
                                      <p:cBhvr>
                                        <p:cTn id="40" dur="250" autoRev="1" fill="hold"/>
                                        <p:tgtEl>
                                          <p:spTgt spid="29701"/>
                                        </p:tgtEl>
                                        <p:attrNameLst>
                                          <p:attrName>fill.type</p:attrName>
                                        </p:attrNameLst>
                                      </p:cBhvr>
                                      <p:to>
                                        <p:strVal val="solid"/>
                                      </p:to>
                                    </p:set>
                                    <p:set>
                                      <p:cBhvr>
                                        <p:cTn id="41" dur="250" autoRev="1" fill="hold"/>
                                        <p:tgtEl>
                                          <p:spTgt spid="2970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P spid="29701" grpId="0" animBg="1"/>
      <p:bldP spid="29701" grpId="1" animBg="1"/>
      <p:bldP spid="29702" grpId="0" autoUpdateAnimBg="0"/>
      <p:bldP spid="29702" grpId="1"/>
      <p:bldP spid="29702"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1219200" y="3352800"/>
            <a:ext cx="3581400" cy="32766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2700"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Oval 2"/>
          <p:cNvSpPr/>
          <p:nvPr/>
        </p:nvSpPr>
        <p:spPr bwMode="auto">
          <a:xfrm>
            <a:off x="4572000" y="3429000"/>
            <a:ext cx="3581400" cy="32766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12700"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 name="Oval 3"/>
          <p:cNvSpPr/>
          <p:nvPr/>
        </p:nvSpPr>
        <p:spPr bwMode="auto">
          <a:xfrm>
            <a:off x="2895600" y="1143000"/>
            <a:ext cx="3581400" cy="3276600"/>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12700"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 name="Rectangle 4"/>
          <p:cNvSpPr/>
          <p:nvPr/>
        </p:nvSpPr>
        <p:spPr>
          <a:xfrm>
            <a:off x="1915271" y="3962400"/>
            <a:ext cx="2143537" cy="1077218"/>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Behavior</a:t>
            </a: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Regulation</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6" name="Rectangle 5"/>
          <p:cNvSpPr/>
          <p:nvPr/>
        </p:nvSpPr>
        <p:spPr>
          <a:xfrm>
            <a:off x="5403413" y="3962400"/>
            <a:ext cx="2143537" cy="1077218"/>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Emotion</a:t>
            </a: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Regulation</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7" name="Rectangle 6"/>
          <p:cNvSpPr/>
          <p:nvPr/>
        </p:nvSpPr>
        <p:spPr>
          <a:xfrm>
            <a:off x="3500232" y="1515454"/>
            <a:ext cx="2143537" cy="1077218"/>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Cognitive</a:t>
            </a: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Regulation</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8" name="TextBox 7"/>
          <p:cNvSpPr txBox="1"/>
          <p:nvPr/>
        </p:nvSpPr>
        <p:spPr>
          <a:xfrm>
            <a:off x="3276600" y="2667000"/>
            <a:ext cx="3054389" cy="646331"/>
          </a:xfrm>
          <a:prstGeom prst="rect">
            <a:avLst/>
          </a:prstGeom>
          <a:noFill/>
        </p:spPr>
        <p:txBody>
          <a:bodyPr wrap="square" rtlCol="0">
            <a:spAutoFit/>
          </a:bodyPr>
          <a:lstStyle/>
          <a:p>
            <a:r>
              <a:rPr lang="en-US" dirty="0" smtClean="0">
                <a:latin typeface="+mj-lt"/>
              </a:rPr>
              <a:t>Initiate, Working Memory</a:t>
            </a:r>
          </a:p>
          <a:p>
            <a:r>
              <a:rPr lang="en-US" dirty="0" smtClean="0">
                <a:latin typeface="+mj-lt"/>
              </a:rPr>
              <a:t>Plan, Organize, Monitor</a:t>
            </a:r>
            <a:endParaRPr lang="en-US" dirty="0">
              <a:latin typeface="+mj-lt"/>
            </a:endParaRPr>
          </a:p>
        </p:txBody>
      </p:sp>
      <p:sp>
        <p:nvSpPr>
          <p:cNvPr id="9" name="TextBox 8"/>
          <p:cNvSpPr txBox="1"/>
          <p:nvPr/>
        </p:nvSpPr>
        <p:spPr>
          <a:xfrm>
            <a:off x="2337782" y="5158474"/>
            <a:ext cx="1428596" cy="646331"/>
          </a:xfrm>
          <a:prstGeom prst="rect">
            <a:avLst/>
          </a:prstGeom>
          <a:noFill/>
        </p:spPr>
        <p:txBody>
          <a:bodyPr wrap="none" rtlCol="0">
            <a:spAutoFit/>
          </a:bodyPr>
          <a:lstStyle/>
          <a:p>
            <a:pPr algn="ctr"/>
            <a:r>
              <a:rPr lang="en-US" dirty="0" smtClean="0">
                <a:latin typeface="+mj-lt"/>
              </a:rPr>
              <a:t>Inhibit</a:t>
            </a:r>
          </a:p>
          <a:p>
            <a:pPr algn="ctr"/>
            <a:r>
              <a:rPr lang="en-US" dirty="0" smtClean="0">
                <a:latin typeface="+mj-lt"/>
              </a:rPr>
              <a:t>Self-Monitor</a:t>
            </a:r>
            <a:endParaRPr lang="en-US" dirty="0">
              <a:latin typeface="+mj-lt"/>
            </a:endParaRPr>
          </a:p>
        </p:txBody>
      </p:sp>
      <p:sp>
        <p:nvSpPr>
          <p:cNvPr id="10" name="TextBox 9"/>
          <p:cNvSpPr txBox="1"/>
          <p:nvPr/>
        </p:nvSpPr>
        <p:spPr>
          <a:xfrm>
            <a:off x="5278512" y="5334000"/>
            <a:ext cx="2018501" cy="646331"/>
          </a:xfrm>
          <a:prstGeom prst="rect">
            <a:avLst/>
          </a:prstGeom>
          <a:noFill/>
        </p:spPr>
        <p:txBody>
          <a:bodyPr wrap="none" rtlCol="0">
            <a:spAutoFit/>
          </a:bodyPr>
          <a:lstStyle/>
          <a:p>
            <a:pPr algn="ctr"/>
            <a:r>
              <a:rPr lang="en-US" dirty="0" smtClean="0">
                <a:latin typeface="+mj-lt"/>
              </a:rPr>
              <a:t>Shift Set</a:t>
            </a:r>
          </a:p>
          <a:p>
            <a:pPr algn="ctr"/>
            <a:r>
              <a:rPr lang="en-US" dirty="0" smtClean="0">
                <a:latin typeface="+mj-lt"/>
              </a:rPr>
              <a:t>Emotional Control</a:t>
            </a:r>
            <a:endParaRPr lang="en-US" dirty="0">
              <a:latin typeface="+mj-lt"/>
            </a:endParaRPr>
          </a:p>
        </p:txBody>
      </p:sp>
      <p:sp>
        <p:nvSpPr>
          <p:cNvPr id="11" name="Title 10"/>
          <p:cNvSpPr>
            <a:spLocks noGrp="1"/>
          </p:cNvSpPr>
          <p:nvPr>
            <p:ph type="title"/>
          </p:nvPr>
        </p:nvSpPr>
        <p:spPr>
          <a:xfrm>
            <a:off x="228600" y="228600"/>
            <a:ext cx="8686800" cy="914400"/>
          </a:xfrm>
        </p:spPr>
        <p:txBody>
          <a:bodyPr/>
          <a:lstStyle/>
          <a:p>
            <a:r>
              <a:rPr lang="en-US" sz="4000" b="1" dirty="0" smtClean="0">
                <a:solidFill>
                  <a:schemeClr val="tx1"/>
                </a:solidFill>
              </a:rPr>
              <a:t>Three Factor Model </a:t>
            </a:r>
            <a:endParaRPr lang="en-US" sz="4000" b="1" dirty="0">
              <a:solidFill>
                <a:schemeClr val="tx1"/>
              </a:solidFill>
            </a:endParaRPr>
          </a:p>
        </p:txBody>
      </p:sp>
    </p:spTree>
    <p:extLst>
      <p:ext uri="{BB962C8B-B14F-4D97-AF65-F5344CB8AC3E}">
        <p14:creationId xmlns:p14="http://schemas.microsoft.com/office/powerpoint/2010/main" val="115171401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457200" y="339725"/>
            <a:ext cx="8229600" cy="904875"/>
          </a:xfrm>
        </p:spPr>
        <p:txBody>
          <a:bodyPr/>
          <a:lstStyle/>
          <a:p>
            <a:r>
              <a:rPr lang="en-US" b="1" dirty="0">
                <a:solidFill>
                  <a:schemeClr val="tx1"/>
                </a:solidFill>
              </a:rPr>
              <a:t>Objectives for Presentation</a:t>
            </a:r>
          </a:p>
        </p:txBody>
      </p:sp>
      <p:sp>
        <p:nvSpPr>
          <p:cNvPr id="527363" name="Rectangle 3"/>
          <p:cNvSpPr>
            <a:spLocks noGrp="1" noChangeArrowheads="1"/>
          </p:cNvSpPr>
          <p:nvPr>
            <p:ph type="body" idx="1"/>
          </p:nvPr>
        </p:nvSpPr>
        <p:spPr>
          <a:xfrm>
            <a:off x="457200" y="1676400"/>
            <a:ext cx="8458200" cy="4495800"/>
          </a:xfrm>
        </p:spPr>
        <p:txBody>
          <a:bodyPr/>
          <a:lstStyle/>
          <a:p>
            <a:pPr marL="133350" lvl="1" indent="-19050">
              <a:lnSpc>
                <a:spcPct val="90000"/>
              </a:lnSpc>
              <a:buFont typeface="Monotype Sorts" pitchFamily="2" charset="2"/>
              <a:buAutoNum type="arabicPeriod"/>
            </a:pPr>
            <a:r>
              <a:rPr lang="en-US" sz="2400" dirty="0">
                <a:latin typeface="Arial" charset="0"/>
              </a:rPr>
              <a:t> </a:t>
            </a:r>
            <a:r>
              <a:rPr lang="en-US" sz="2400" dirty="0" smtClean="0">
                <a:latin typeface="Arial" charset="0"/>
              </a:rPr>
              <a:t>Describe a model for development of evidence-based executive function interventions.</a:t>
            </a:r>
          </a:p>
          <a:p>
            <a:pPr marL="114300" lvl="1" indent="0">
              <a:lnSpc>
                <a:spcPct val="90000"/>
              </a:lnSpc>
              <a:buNone/>
            </a:pPr>
            <a:endParaRPr lang="en-US" sz="2400" dirty="0">
              <a:latin typeface="Arial" charset="0"/>
            </a:endParaRPr>
          </a:p>
          <a:p>
            <a:pPr marL="114300" lvl="1" indent="0">
              <a:lnSpc>
                <a:spcPct val="90000"/>
              </a:lnSpc>
              <a:buNone/>
            </a:pPr>
            <a:r>
              <a:rPr lang="en-US" sz="2400" dirty="0" smtClean="0">
                <a:latin typeface="Arial" charset="0"/>
              </a:rPr>
              <a:t>2. Describe how to use rating scales to identify specific executive targets and monitor outcomes.</a:t>
            </a:r>
          </a:p>
          <a:p>
            <a:pPr marL="114300" lvl="1" indent="0">
              <a:lnSpc>
                <a:spcPct val="90000"/>
              </a:lnSpc>
              <a:buNone/>
            </a:pPr>
            <a:endParaRPr lang="en-US" sz="2400" dirty="0">
              <a:latin typeface="Arial" charset="0"/>
            </a:endParaRPr>
          </a:p>
          <a:p>
            <a:pPr marL="114300" lvl="1" indent="0">
              <a:lnSpc>
                <a:spcPct val="90000"/>
              </a:lnSpc>
              <a:buNone/>
            </a:pPr>
            <a:r>
              <a:rPr lang="en-US" sz="2400" dirty="0" smtClean="0">
                <a:latin typeface="Arial" charset="0"/>
              </a:rPr>
              <a:t>3. Describe how ratings scales can be used to efficiently develop and monitor outcomes.</a:t>
            </a:r>
            <a:endParaRPr lang="en-US" sz="2400" dirty="0">
              <a:latin typeface="Arial" charset="0"/>
            </a:endParaRP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chemeClr val="tx1"/>
                </a:solidFill>
              </a:rPr>
              <a:t>Why Are Executive Functions Important?</a:t>
            </a:r>
            <a:r>
              <a:rPr lang="en-US" dirty="0" smtClean="0"/>
              <a:t> </a:t>
            </a:r>
            <a:endParaRPr lang="en-US" dirty="0"/>
          </a:p>
        </p:txBody>
      </p:sp>
    </p:spTree>
    <p:extLst>
      <p:ext uri="{BB962C8B-B14F-4D97-AF65-F5344CB8AC3E}">
        <p14:creationId xmlns:p14="http://schemas.microsoft.com/office/powerpoint/2010/main" val="59633074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a:defRPr/>
            </a:pPr>
            <a:r>
              <a:rPr lang="en-US" sz="4000" b="1" dirty="0" smtClean="0">
                <a:solidFill>
                  <a:schemeClr val="tx1"/>
                </a:solidFill>
              </a:rPr>
              <a:t>Interest in Executive Function in Children</a:t>
            </a:r>
          </a:p>
        </p:txBody>
      </p:sp>
      <p:sp>
        <p:nvSpPr>
          <p:cNvPr id="738307" name="Rectangle 3"/>
          <p:cNvSpPr>
            <a:spLocks noGrp="1" noChangeArrowheads="1"/>
          </p:cNvSpPr>
          <p:nvPr>
            <p:ph type="body" sz="half" idx="1"/>
          </p:nvPr>
        </p:nvSpPr>
        <p:spPr>
          <a:xfrm>
            <a:off x="304800" y="1828800"/>
            <a:ext cx="4229100" cy="3657600"/>
          </a:xfrm>
        </p:spPr>
        <p:txBody>
          <a:bodyPr/>
          <a:lstStyle/>
          <a:p>
            <a:pPr>
              <a:defRPr/>
            </a:pPr>
            <a:r>
              <a:rPr lang="en-US" sz="2800" dirty="0" smtClean="0"/>
              <a:t>5 articles in 1985</a:t>
            </a:r>
          </a:p>
          <a:p>
            <a:pPr>
              <a:defRPr/>
            </a:pPr>
            <a:r>
              <a:rPr lang="en-US" sz="2800" dirty="0" smtClean="0"/>
              <a:t>14 articles in 1995</a:t>
            </a:r>
          </a:p>
          <a:p>
            <a:pPr>
              <a:defRPr/>
            </a:pPr>
            <a:r>
              <a:rPr lang="en-US" sz="2800" dirty="0" smtClean="0"/>
              <a:t>501 articles by 2005</a:t>
            </a:r>
          </a:p>
          <a:p>
            <a:pPr>
              <a:defRPr/>
            </a:pPr>
            <a:r>
              <a:rPr lang="en-US" sz="2800" dirty="0" smtClean="0"/>
              <a:t>&gt;1000 articles by 2010</a:t>
            </a:r>
          </a:p>
          <a:p>
            <a:pPr>
              <a:defRPr/>
            </a:pPr>
            <a:r>
              <a:rPr lang="en-US" sz="2800" dirty="0" smtClean="0"/>
              <a:t>&gt;6000 articles by 2014</a:t>
            </a:r>
          </a:p>
          <a:p>
            <a:pPr marL="914400" lvl="2" indent="0">
              <a:buNone/>
              <a:defRPr/>
            </a:pPr>
            <a:r>
              <a:rPr lang="en-US" sz="2000" i="1" dirty="0" smtClean="0"/>
              <a:t>Bernstein &amp; </a:t>
            </a:r>
            <a:r>
              <a:rPr lang="en-US" sz="2000" i="1" dirty="0" err="1" smtClean="0"/>
              <a:t>Waber</a:t>
            </a:r>
            <a:endParaRPr lang="en-US" sz="2000" i="1" dirty="0" smtClean="0"/>
          </a:p>
          <a:p>
            <a:pPr lvl="2">
              <a:buFontTx/>
              <a:buNone/>
              <a:defRPr/>
            </a:pPr>
            <a:r>
              <a:rPr lang="en-US" sz="2000" i="1" dirty="0" smtClean="0"/>
              <a:t>	In Meltzer (2007) Executive Function in Education</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051570738"/>
              </p:ext>
            </p:extLst>
          </p:nvPr>
        </p:nvGraphicFramePr>
        <p:xfrm>
          <a:off x="4495800" y="1752600"/>
          <a:ext cx="44958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57055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tx1"/>
                </a:solidFill>
              </a:rPr>
              <a:t>Infant &amp; Childhood Neglect</a:t>
            </a:r>
            <a:endParaRPr lang="en-US" sz="4000" b="1" dirty="0">
              <a:solidFill>
                <a:schemeClr val="tx1"/>
              </a:solidFill>
            </a:endParaRPr>
          </a:p>
        </p:txBody>
      </p:sp>
      <p:sp>
        <p:nvSpPr>
          <p:cNvPr id="3" name="Content Placeholder 2"/>
          <p:cNvSpPr>
            <a:spLocks noGrp="1"/>
          </p:cNvSpPr>
          <p:nvPr>
            <p:ph idx="1"/>
          </p:nvPr>
        </p:nvSpPr>
        <p:spPr/>
        <p:txBody>
          <a:bodyPr/>
          <a:lstStyle/>
          <a:p>
            <a:r>
              <a:rPr lang="en-US" sz="2800" dirty="0" smtClean="0">
                <a:latin typeface="+mj-lt"/>
              </a:rPr>
              <a:t>Neglected children lag behind in language, learning and executive functions (particularly planning and problem solving).</a:t>
            </a:r>
          </a:p>
          <a:p>
            <a:r>
              <a:rPr lang="en-US" sz="2800" dirty="0" smtClean="0">
                <a:latin typeface="+mj-lt"/>
              </a:rPr>
              <a:t>This association persists even after controlling for IQ.</a:t>
            </a:r>
          </a:p>
          <a:p>
            <a:pPr marL="0" indent="0">
              <a:buNone/>
            </a:pPr>
            <a:endParaRPr lang="en-US" sz="2800" dirty="0" smtClean="0">
              <a:latin typeface="+mj-lt"/>
            </a:endParaRPr>
          </a:p>
          <a:p>
            <a:pPr marL="0" indent="0">
              <a:buNone/>
            </a:pPr>
            <a:r>
              <a:rPr lang="en-US" sz="2400" dirty="0" smtClean="0">
                <a:latin typeface="+mj-lt"/>
              </a:rPr>
              <a:t>De Bellis, Hooper, Spratt, &amp; Woolley (2009). Neuropsychological findings in childhood neglect and their relationship to pediatric PTSD. </a:t>
            </a:r>
            <a:r>
              <a:rPr lang="en-US" sz="2400" i="1" dirty="0" smtClean="0">
                <a:latin typeface="+mj-lt"/>
              </a:rPr>
              <a:t>Journal of the International Neuropsychological society, 15</a:t>
            </a:r>
            <a:r>
              <a:rPr lang="en-US" sz="2400" dirty="0" smtClean="0">
                <a:latin typeface="+mj-lt"/>
              </a:rPr>
              <a:t>, 868-878.</a:t>
            </a:r>
            <a:endParaRPr lang="en-US" sz="2400" dirty="0">
              <a:latin typeface="+mj-lt"/>
            </a:endParaRPr>
          </a:p>
        </p:txBody>
      </p:sp>
    </p:spTree>
    <p:extLst>
      <p:ext uri="{BB962C8B-B14F-4D97-AF65-F5344CB8AC3E}">
        <p14:creationId xmlns:p14="http://schemas.microsoft.com/office/powerpoint/2010/main" val="1879726766"/>
      </p:ext>
    </p:extLst>
  </p:cSld>
  <p:clrMapOvr>
    <a:masterClrMapping/>
  </p:clrMapOvr>
  <p:transition xmlns:p14="http://schemas.microsoft.com/office/powerpoint/2010/mai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629400"/>
          </a:xfrm>
          <a:prstGeom prst="rect">
            <a:avLst/>
          </a:prstGeom>
        </p:spPr>
      </p:pic>
      <p:pic>
        <p:nvPicPr>
          <p:cNvPr id="4" name="Picture 3"/>
          <p:cNvPicPr>
            <a:picLocks noChangeAspect="1"/>
          </p:cNvPicPr>
          <p:nvPr/>
        </p:nvPicPr>
        <p:blipFill>
          <a:blip r:embed="rId3"/>
          <a:stretch>
            <a:fillRect/>
          </a:stretch>
        </p:blipFill>
        <p:spPr>
          <a:xfrm>
            <a:off x="0" y="2895600"/>
            <a:ext cx="9143999" cy="3962400"/>
          </a:xfrm>
          <a:prstGeom prst="rect">
            <a:avLst/>
          </a:prstGeom>
        </p:spPr>
      </p:pic>
    </p:spTree>
    <p:extLst>
      <p:ext uri="{BB962C8B-B14F-4D97-AF65-F5344CB8AC3E}">
        <p14:creationId xmlns:p14="http://schemas.microsoft.com/office/powerpoint/2010/main" val="288705154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304800" y="1447800"/>
            <a:ext cx="8518525" cy="4305300"/>
          </a:xfrm>
          <a:prstGeom prst="rect">
            <a:avLst/>
          </a:prstGeom>
          <a:noFill/>
          <a:ln w="12700">
            <a:noFill/>
            <a:miter lim="800000"/>
            <a:headEnd/>
            <a:tailEnd/>
          </a:ln>
        </p:spPr>
      </p:pic>
      <p:sp>
        <p:nvSpPr>
          <p:cNvPr id="5" name="Title 4"/>
          <p:cNvSpPr>
            <a:spLocks noGrp="1"/>
          </p:cNvSpPr>
          <p:nvPr>
            <p:ph type="title"/>
          </p:nvPr>
        </p:nvSpPr>
        <p:spPr/>
        <p:txBody>
          <a:bodyPr/>
          <a:lstStyle/>
          <a:p>
            <a:pPr>
              <a:defRPr/>
            </a:pPr>
            <a:r>
              <a:rPr lang="en-US" sz="2400" dirty="0" smtClean="0"/>
              <a:t>Associations between teacher ratings on the BRIEF-P at 4 years and performance on WJ3 Math Fluency at 6 years</a:t>
            </a:r>
          </a:p>
        </p:txBody>
      </p:sp>
      <p:sp>
        <p:nvSpPr>
          <p:cNvPr id="6" name="TextBox 5"/>
          <p:cNvSpPr txBox="1"/>
          <p:nvPr/>
        </p:nvSpPr>
        <p:spPr>
          <a:xfrm>
            <a:off x="304800" y="5867400"/>
            <a:ext cx="8534400" cy="646113"/>
          </a:xfrm>
          <a:prstGeom prst="rect">
            <a:avLst/>
          </a:prstGeom>
          <a:noFill/>
        </p:spPr>
        <p:txBody>
          <a:bodyPr>
            <a:spAutoFit/>
          </a:bodyPr>
          <a:lstStyle/>
          <a:p>
            <a:pPr>
              <a:defRPr/>
            </a:pPr>
            <a:r>
              <a:rPr lang="en-US" sz="1800" dirty="0">
                <a:effectLst>
                  <a:outerShdw blurRad="38100" dist="38100" dir="2700000" algn="tl">
                    <a:srgbClr val="000000">
                      <a:alpha val="43137"/>
                    </a:srgbClr>
                  </a:outerShdw>
                </a:effectLst>
              </a:rPr>
              <a:t>Clark, CA, Pritchard, VE &amp; Woodward, LJ. (2010). Preschool executive functioning abilities predict early mathematics achievement. Developmental Psychology, 46, 1176-91.</a:t>
            </a:r>
          </a:p>
        </p:txBody>
      </p:sp>
    </p:spTree>
    <p:extLst>
      <p:ext uri="{BB962C8B-B14F-4D97-AF65-F5344CB8AC3E}">
        <p14:creationId xmlns:p14="http://schemas.microsoft.com/office/powerpoint/2010/main" val="3853708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36051" cy="4419600"/>
          </a:xfrm>
          <a:prstGeom prst="rect">
            <a:avLst/>
          </a:prstGeom>
        </p:spPr>
      </p:pic>
      <p:pic>
        <p:nvPicPr>
          <p:cNvPr id="4" name="Picture 3"/>
          <p:cNvPicPr>
            <a:picLocks noChangeAspect="1"/>
          </p:cNvPicPr>
          <p:nvPr/>
        </p:nvPicPr>
        <p:blipFill>
          <a:blip r:embed="rId3"/>
          <a:stretch>
            <a:fillRect/>
          </a:stretch>
        </p:blipFill>
        <p:spPr>
          <a:xfrm>
            <a:off x="1" y="4419600"/>
            <a:ext cx="9144000" cy="2438400"/>
          </a:xfrm>
          <a:prstGeom prst="rect">
            <a:avLst/>
          </a:prstGeom>
        </p:spPr>
      </p:pic>
    </p:spTree>
    <p:extLst>
      <p:ext uri="{BB962C8B-B14F-4D97-AF65-F5344CB8AC3E}">
        <p14:creationId xmlns:p14="http://schemas.microsoft.com/office/powerpoint/2010/main" val="144846005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474" y="304800"/>
            <a:ext cx="8996326" cy="5410199"/>
          </a:xfrm>
          <a:prstGeom prst="rect">
            <a:avLst/>
          </a:prstGeom>
        </p:spPr>
      </p:pic>
    </p:spTree>
    <p:extLst>
      <p:ext uri="{BB962C8B-B14F-4D97-AF65-F5344CB8AC3E}">
        <p14:creationId xmlns:p14="http://schemas.microsoft.com/office/powerpoint/2010/main" val="135285240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304800"/>
            <a:ext cx="8763000" cy="1916190"/>
          </a:xfrm>
          <a:prstGeom prst="rect">
            <a:avLst/>
          </a:prstGeom>
        </p:spPr>
      </p:pic>
      <p:pic>
        <p:nvPicPr>
          <p:cNvPr id="3" name="Picture 2"/>
          <p:cNvPicPr>
            <a:picLocks noChangeAspect="1"/>
          </p:cNvPicPr>
          <p:nvPr/>
        </p:nvPicPr>
        <p:blipFill>
          <a:blip r:embed="rId3"/>
          <a:stretch>
            <a:fillRect/>
          </a:stretch>
        </p:blipFill>
        <p:spPr>
          <a:xfrm>
            <a:off x="228600" y="2864534"/>
            <a:ext cx="8680034" cy="2393266"/>
          </a:xfrm>
          <a:prstGeom prst="rect">
            <a:avLst/>
          </a:prstGeom>
        </p:spPr>
      </p:pic>
    </p:spTree>
    <p:extLst>
      <p:ext uri="{BB962C8B-B14F-4D97-AF65-F5344CB8AC3E}">
        <p14:creationId xmlns:p14="http://schemas.microsoft.com/office/powerpoint/2010/main" val="168960216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624" y="304800"/>
            <a:ext cx="8898751" cy="1408590"/>
          </a:xfrm>
          <a:prstGeom prst="rect">
            <a:avLst/>
          </a:prstGeom>
        </p:spPr>
      </p:pic>
      <p:pic>
        <p:nvPicPr>
          <p:cNvPr id="4" name="Picture 3"/>
          <p:cNvPicPr>
            <a:picLocks noChangeAspect="1"/>
          </p:cNvPicPr>
          <p:nvPr/>
        </p:nvPicPr>
        <p:blipFill>
          <a:blip r:embed="rId3"/>
          <a:stretch>
            <a:fillRect/>
          </a:stretch>
        </p:blipFill>
        <p:spPr>
          <a:xfrm>
            <a:off x="122623" y="1905000"/>
            <a:ext cx="8898751" cy="4806092"/>
          </a:xfrm>
          <a:prstGeom prst="rect">
            <a:avLst/>
          </a:prstGeom>
        </p:spPr>
      </p:pic>
    </p:spTree>
    <p:extLst>
      <p:ext uri="{BB962C8B-B14F-4D97-AF65-F5344CB8AC3E}">
        <p14:creationId xmlns:p14="http://schemas.microsoft.com/office/powerpoint/2010/main" val="317241343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57200"/>
            <a:ext cx="8915400" cy="5943600"/>
          </a:xfrm>
          <a:prstGeom prst="rect">
            <a:avLst/>
          </a:prstGeom>
        </p:spPr>
      </p:pic>
    </p:spTree>
    <p:extLst>
      <p:ext uri="{BB962C8B-B14F-4D97-AF65-F5344CB8AC3E}">
        <p14:creationId xmlns:p14="http://schemas.microsoft.com/office/powerpoint/2010/main" val="249205426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p:txBody>
          <a:bodyPr/>
          <a:lstStyle/>
          <a:p>
            <a:pPr>
              <a:defRPr/>
            </a:pPr>
            <a:r>
              <a:rPr lang="en-US" sz="4000" b="1" dirty="0">
                <a:solidFill>
                  <a:schemeClr val="tx1"/>
                </a:solidFill>
                <a:ea typeface="+mj-ea"/>
              </a:rPr>
              <a:t>What are the Executive Functions?</a:t>
            </a:r>
          </a:p>
        </p:txBody>
      </p:sp>
      <p:sp>
        <p:nvSpPr>
          <p:cNvPr id="549891" name="Rectangle 3"/>
          <p:cNvSpPr>
            <a:spLocks noGrp="1" noChangeArrowheads="1"/>
          </p:cNvSpPr>
          <p:nvPr>
            <p:ph type="body" idx="1"/>
          </p:nvPr>
        </p:nvSpPr>
        <p:spPr>
          <a:xfrm>
            <a:off x="381000" y="2286000"/>
            <a:ext cx="8382000" cy="3657600"/>
          </a:xfrm>
        </p:spPr>
        <p:txBody>
          <a:bodyPr/>
          <a:lstStyle/>
          <a:p>
            <a:r>
              <a:rPr lang="en-US" sz="2800" dirty="0" smtClean="0">
                <a:latin typeface="+mj-lt"/>
              </a:rPr>
              <a:t>“An “umbrella” term, encompassing… those interrelated skills necessary for purposeful, goal-directed activity” (</a:t>
            </a:r>
            <a:r>
              <a:rPr lang="en-US" sz="2800" i="0" dirty="0" smtClean="0">
                <a:latin typeface="+mj-lt"/>
              </a:rPr>
              <a:t>Anderson, 1998)</a:t>
            </a:r>
          </a:p>
          <a:p>
            <a:pPr>
              <a:spcBef>
                <a:spcPct val="50000"/>
              </a:spcBef>
            </a:pPr>
            <a:r>
              <a:rPr lang="en-US" sz="2800" dirty="0" smtClean="0">
                <a:latin typeface="+mj-lt"/>
              </a:rPr>
              <a:t>“Capacities that enable a person to engage successfully in independent, purposeful, self-serving behaviors” (</a:t>
            </a:r>
            <a:r>
              <a:rPr lang="en-US" sz="2800" dirty="0" err="1" smtClean="0">
                <a:latin typeface="+mj-lt"/>
              </a:rPr>
              <a:t>Lezak</a:t>
            </a:r>
            <a:r>
              <a:rPr lang="en-US" sz="2800" dirty="0" smtClean="0">
                <a:latin typeface="+mj-lt"/>
              </a:rPr>
              <a:t>, 1993)</a:t>
            </a:r>
          </a:p>
          <a:p>
            <a:endParaRPr lang="en-US" dirty="0" smtClean="0"/>
          </a:p>
        </p:txBody>
      </p:sp>
    </p:spTree>
    <p:extLst>
      <p:ext uri="{BB962C8B-B14F-4D97-AF65-F5344CB8AC3E}">
        <p14:creationId xmlns:p14="http://schemas.microsoft.com/office/powerpoint/2010/main" val="988289282"/>
      </p:ext>
    </p:extLst>
  </p:cSld>
  <p:clrMapOvr>
    <a:masterClrMapping/>
  </p:clrMapOvr>
  <p:transition xmlns:p14="http://schemas.microsoft.com/office/powerpoint/2010/mai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chemeClr val="tx1"/>
                </a:solidFill>
              </a:rPr>
              <a:t>How Do We Assess Executive Functions?</a:t>
            </a:r>
            <a:r>
              <a:rPr lang="en-US" dirty="0" smtClean="0"/>
              <a:t> </a:t>
            </a:r>
            <a:endParaRPr lang="en-US" dirty="0"/>
          </a:p>
        </p:txBody>
      </p:sp>
    </p:spTree>
    <p:extLst>
      <p:ext uri="{BB962C8B-B14F-4D97-AF65-F5344CB8AC3E}">
        <p14:creationId xmlns:p14="http://schemas.microsoft.com/office/powerpoint/2010/main" val="288063142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28600" y="76200"/>
            <a:ext cx="8686800" cy="685800"/>
          </a:xfrm>
        </p:spPr>
        <p:txBody>
          <a:bodyPr/>
          <a:lstStyle/>
          <a:p>
            <a:r>
              <a:rPr lang="en-US" sz="3600" b="1" smtClean="0">
                <a:solidFill>
                  <a:srgbClr val="66CCFF"/>
                </a:solidFill>
                <a:effectLst/>
              </a:rPr>
              <a:t>Methods of Assessing EF</a:t>
            </a:r>
          </a:p>
        </p:txBody>
      </p:sp>
      <p:sp>
        <p:nvSpPr>
          <p:cNvPr id="491523" name="Line 3"/>
          <p:cNvSpPr>
            <a:spLocks noChangeShapeType="1"/>
          </p:cNvSpPr>
          <p:nvPr/>
        </p:nvSpPr>
        <p:spPr bwMode="auto">
          <a:xfrm>
            <a:off x="762000" y="2717800"/>
            <a:ext cx="7924800" cy="25400"/>
          </a:xfrm>
          <a:prstGeom prst="line">
            <a:avLst/>
          </a:prstGeom>
          <a:noFill/>
          <a:ln w="38100">
            <a:solidFill>
              <a:schemeClr val="tx1"/>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91524" name="Text Box 4"/>
          <p:cNvSpPr txBox="1">
            <a:spLocks noChangeArrowheads="1"/>
          </p:cNvSpPr>
          <p:nvPr/>
        </p:nvSpPr>
        <p:spPr bwMode="auto">
          <a:xfrm>
            <a:off x="669925" y="2020888"/>
            <a:ext cx="1064715" cy="523220"/>
          </a:xfrm>
          <a:prstGeom prst="rect">
            <a:avLst/>
          </a:prstGeom>
          <a:noFill/>
          <a:ln w="12700">
            <a:noFill/>
            <a:miter lim="800000"/>
            <a:headEnd/>
            <a:tailEnd/>
          </a:ln>
        </p:spPr>
        <p:txBody>
          <a:bodyPr wrap="none">
            <a:spAutoFit/>
          </a:bodyPr>
          <a:lstStyle/>
          <a:p>
            <a:r>
              <a:rPr lang="en-US" sz="2800" dirty="0">
                <a:latin typeface="Arial" pitchFamily="34" charset="0"/>
              </a:rPr>
              <a:t>Micro</a:t>
            </a:r>
          </a:p>
        </p:txBody>
      </p:sp>
      <p:sp>
        <p:nvSpPr>
          <p:cNvPr id="491525" name="Text Box 5"/>
          <p:cNvSpPr txBox="1">
            <a:spLocks noChangeArrowheads="1"/>
          </p:cNvSpPr>
          <p:nvPr/>
        </p:nvSpPr>
        <p:spPr bwMode="auto">
          <a:xfrm>
            <a:off x="7620000" y="2005013"/>
            <a:ext cx="1233488" cy="519112"/>
          </a:xfrm>
          <a:prstGeom prst="rect">
            <a:avLst/>
          </a:prstGeom>
          <a:noFill/>
          <a:ln w="12700">
            <a:noFill/>
            <a:miter lim="800000"/>
            <a:headEnd/>
            <a:tailEnd/>
          </a:ln>
        </p:spPr>
        <p:txBody>
          <a:bodyPr wrap="none">
            <a:spAutoFit/>
          </a:bodyPr>
          <a:lstStyle/>
          <a:p>
            <a:r>
              <a:rPr lang="en-US" sz="2800" b="1" dirty="0">
                <a:latin typeface="Arial" pitchFamily="34" charset="0"/>
              </a:rPr>
              <a:t>Macro</a:t>
            </a:r>
          </a:p>
        </p:txBody>
      </p:sp>
      <p:sp>
        <p:nvSpPr>
          <p:cNvPr id="491526" name="Text Box 6"/>
          <p:cNvSpPr txBox="1">
            <a:spLocks noChangeArrowheads="1"/>
          </p:cNvSpPr>
          <p:nvPr/>
        </p:nvSpPr>
        <p:spPr bwMode="auto">
          <a:xfrm>
            <a:off x="4244975" y="2759075"/>
            <a:ext cx="1774825" cy="822325"/>
          </a:xfrm>
          <a:prstGeom prst="rect">
            <a:avLst/>
          </a:prstGeom>
          <a:noFill/>
          <a:ln w="12700">
            <a:noFill/>
            <a:miter lim="800000"/>
            <a:headEnd/>
            <a:tailEnd/>
          </a:ln>
          <a:effectLst/>
        </p:spPr>
        <p:txBody>
          <a:bodyPr wrap="none">
            <a:spAutoFit/>
          </a:bodyPr>
          <a:lstStyle/>
          <a:p>
            <a:pPr algn="ctr">
              <a:defRPr/>
            </a:pPr>
            <a:r>
              <a:rPr lang="en-US">
                <a:effectLst>
                  <a:outerShdw blurRad="38100" dist="38100" dir="2700000" algn="tl">
                    <a:srgbClr val="000000"/>
                  </a:outerShdw>
                </a:effectLst>
              </a:rPr>
              <a:t>Performance</a:t>
            </a:r>
          </a:p>
          <a:p>
            <a:pPr algn="ctr">
              <a:defRPr/>
            </a:pPr>
            <a:r>
              <a:rPr lang="en-US">
                <a:effectLst>
                  <a:outerShdw blurRad="38100" dist="38100" dir="2700000" algn="tl">
                    <a:srgbClr val="000000"/>
                  </a:outerShdw>
                </a:effectLst>
              </a:rPr>
              <a:t>Tests</a:t>
            </a:r>
          </a:p>
        </p:txBody>
      </p:sp>
      <p:sp>
        <p:nvSpPr>
          <p:cNvPr id="491527" name="Text Box 7"/>
          <p:cNvSpPr txBox="1">
            <a:spLocks noChangeArrowheads="1"/>
          </p:cNvSpPr>
          <p:nvPr/>
        </p:nvSpPr>
        <p:spPr bwMode="auto">
          <a:xfrm>
            <a:off x="6677367" y="2743200"/>
            <a:ext cx="1866217" cy="830997"/>
          </a:xfrm>
          <a:prstGeom prst="rect">
            <a:avLst/>
          </a:prstGeom>
          <a:noFill/>
          <a:ln w="12700">
            <a:noFill/>
            <a:miter lim="800000"/>
            <a:headEnd/>
            <a:tailEnd/>
          </a:ln>
          <a:effectLst/>
        </p:spPr>
        <p:txBody>
          <a:bodyPr wrap="none">
            <a:spAutoFit/>
          </a:bodyPr>
          <a:lstStyle/>
          <a:p>
            <a:pPr algn="ctr">
              <a:defRPr/>
            </a:pPr>
            <a:r>
              <a:rPr lang="en-US" dirty="0" smtClean="0">
                <a:effectLst>
                  <a:outerShdw blurRad="38100" dist="38100" dir="2700000" algn="tl">
                    <a:srgbClr val="000000"/>
                  </a:outerShdw>
                </a:effectLst>
              </a:rPr>
              <a:t>Observations</a:t>
            </a:r>
          </a:p>
          <a:p>
            <a:pPr algn="ctr">
              <a:defRPr/>
            </a:pPr>
            <a:r>
              <a:rPr lang="en-US" dirty="0" smtClean="0">
                <a:effectLst>
                  <a:outerShdw blurRad="38100" dist="38100" dir="2700000" algn="tl">
                    <a:srgbClr val="000000"/>
                  </a:outerShdw>
                </a:effectLst>
              </a:rPr>
              <a:t>Rating Scales</a:t>
            </a:r>
            <a:endParaRPr lang="en-US" dirty="0">
              <a:effectLst>
                <a:outerShdw blurRad="38100" dist="38100" dir="2700000" algn="tl">
                  <a:srgbClr val="000000"/>
                </a:outerShdw>
              </a:effectLst>
            </a:endParaRPr>
          </a:p>
        </p:txBody>
      </p:sp>
      <p:sp>
        <p:nvSpPr>
          <p:cNvPr id="491528" name="Text Box 8"/>
          <p:cNvSpPr txBox="1">
            <a:spLocks noChangeArrowheads="1"/>
          </p:cNvSpPr>
          <p:nvPr/>
        </p:nvSpPr>
        <p:spPr bwMode="auto">
          <a:xfrm>
            <a:off x="2078038" y="2743200"/>
            <a:ext cx="1731962" cy="1187450"/>
          </a:xfrm>
          <a:prstGeom prst="rect">
            <a:avLst/>
          </a:prstGeom>
          <a:noFill/>
          <a:ln w="12700">
            <a:noFill/>
            <a:miter lim="800000"/>
            <a:headEnd/>
            <a:tailEnd/>
          </a:ln>
          <a:effectLst/>
        </p:spPr>
        <p:txBody>
          <a:bodyPr wrap="none">
            <a:spAutoFit/>
          </a:bodyPr>
          <a:lstStyle/>
          <a:p>
            <a:pPr algn="ctr">
              <a:defRPr/>
            </a:pPr>
            <a:r>
              <a:rPr lang="en-US">
                <a:effectLst>
                  <a:outerShdw blurRad="38100" dist="38100" dir="2700000" algn="tl">
                    <a:srgbClr val="000000"/>
                  </a:outerShdw>
                </a:effectLst>
              </a:rPr>
              <a:t>Structural &amp;</a:t>
            </a:r>
          </a:p>
          <a:p>
            <a:pPr algn="ctr">
              <a:defRPr/>
            </a:pPr>
            <a:r>
              <a:rPr lang="en-US">
                <a:effectLst>
                  <a:outerShdw blurRad="38100" dist="38100" dir="2700000" algn="tl">
                    <a:srgbClr val="000000"/>
                  </a:outerShdw>
                </a:effectLst>
              </a:rPr>
              <a:t>Functional </a:t>
            </a:r>
          </a:p>
          <a:p>
            <a:pPr algn="ctr">
              <a:defRPr/>
            </a:pPr>
            <a:r>
              <a:rPr lang="en-US">
                <a:effectLst>
                  <a:outerShdw blurRad="38100" dist="38100" dir="2700000" algn="tl">
                    <a:srgbClr val="000000"/>
                  </a:outerShdw>
                </a:effectLst>
              </a:rPr>
              <a:t>Imaging</a:t>
            </a:r>
          </a:p>
        </p:txBody>
      </p:sp>
      <p:sp>
        <p:nvSpPr>
          <p:cNvPr id="491529" name="Text Box 9"/>
          <p:cNvSpPr txBox="1">
            <a:spLocks noChangeArrowheads="1"/>
          </p:cNvSpPr>
          <p:nvPr/>
        </p:nvSpPr>
        <p:spPr bwMode="auto">
          <a:xfrm>
            <a:off x="627063" y="2733675"/>
            <a:ext cx="1249362" cy="457200"/>
          </a:xfrm>
          <a:prstGeom prst="rect">
            <a:avLst/>
          </a:prstGeom>
          <a:noFill/>
          <a:ln w="12700">
            <a:noFill/>
            <a:miter lim="800000"/>
            <a:headEnd/>
            <a:tailEnd/>
          </a:ln>
          <a:effectLst/>
        </p:spPr>
        <p:txBody>
          <a:bodyPr wrap="none">
            <a:spAutoFit/>
          </a:bodyPr>
          <a:lstStyle/>
          <a:p>
            <a:pPr algn="ctr">
              <a:defRPr/>
            </a:pPr>
            <a:r>
              <a:rPr lang="en-US">
                <a:effectLst>
                  <a:outerShdw blurRad="38100" dist="38100" dir="2700000" algn="tl">
                    <a:srgbClr val="000000"/>
                  </a:outerShdw>
                </a:effectLst>
              </a:rPr>
              <a:t>Genetics</a:t>
            </a:r>
          </a:p>
        </p:txBody>
      </p:sp>
      <p:pic>
        <p:nvPicPr>
          <p:cNvPr id="491530" name="Picture 10" descr="doublehelix"/>
          <p:cNvPicPr>
            <a:picLocks noChangeAspect="1" noChangeArrowheads="1"/>
          </p:cNvPicPr>
          <p:nvPr/>
        </p:nvPicPr>
        <p:blipFill>
          <a:blip r:embed="rId4" cstate="print"/>
          <a:srcRect/>
          <a:stretch>
            <a:fillRect/>
          </a:stretch>
        </p:blipFill>
        <p:spPr bwMode="auto">
          <a:xfrm>
            <a:off x="457200" y="4076700"/>
            <a:ext cx="1266825" cy="2095500"/>
          </a:xfrm>
          <a:prstGeom prst="rect">
            <a:avLst/>
          </a:prstGeom>
          <a:noFill/>
          <a:ln w="9525">
            <a:noFill/>
            <a:miter lim="800000"/>
            <a:headEnd/>
            <a:tailEnd/>
          </a:ln>
        </p:spPr>
      </p:pic>
      <p:pic>
        <p:nvPicPr>
          <p:cNvPr id="491531" name="Picture 11"/>
          <p:cNvPicPr>
            <a:picLocks noChangeAspect="1" noChangeArrowheads="1"/>
          </p:cNvPicPr>
          <p:nvPr/>
        </p:nvPicPr>
        <p:blipFill>
          <a:blip r:embed="rId5" cstate="print"/>
          <a:srcRect/>
          <a:stretch>
            <a:fillRect/>
          </a:stretch>
        </p:blipFill>
        <p:spPr bwMode="auto">
          <a:xfrm>
            <a:off x="1676400" y="4079875"/>
            <a:ext cx="2590800" cy="2076450"/>
          </a:xfrm>
          <a:prstGeom prst="rect">
            <a:avLst/>
          </a:prstGeom>
          <a:noFill/>
          <a:ln w="9525">
            <a:noFill/>
            <a:miter lim="800000"/>
            <a:headEnd/>
            <a:tailEnd/>
          </a:ln>
        </p:spPr>
      </p:pic>
      <p:pic>
        <p:nvPicPr>
          <p:cNvPr id="491532" name="Picture 12"/>
          <p:cNvPicPr>
            <a:picLocks noChangeAspect="1" noChangeArrowheads="1"/>
          </p:cNvPicPr>
          <p:nvPr/>
        </p:nvPicPr>
        <p:blipFill>
          <a:blip r:embed="rId6" cstate="print"/>
          <a:srcRect/>
          <a:stretch>
            <a:fillRect/>
          </a:stretch>
        </p:blipFill>
        <p:spPr bwMode="auto">
          <a:xfrm>
            <a:off x="4267200" y="4111625"/>
            <a:ext cx="2209800" cy="2060575"/>
          </a:xfrm>
          <a:prstGeom prst="rect">
            <a:avLst/>
          </a:prstGeom>
          <a:noFill/>
          <a:ln w="9525">
            <a:noFill/>
            <a:miter lim="800000"/>
            <a:headEnd/>
            <a:tailEnd/>
          </a:ln>
        </p:spPr>
      </p:pic>
      <p:graphicFrame>
        <p:nvGraphicFramePr>
          <p:cNvPr id="491533" name="Object 13"/>
          <p:cNvGraphicFramePr>
            <a:graphicFrameLocks noGrp="1" noChangeAspect="1"/>
          </p:cNvGraphicFramePr>
          <p:nvPr>
            <p:ph idx="1"/>
          </p:nvPr>
        </p:nvGraphicFramePr>
        <p:xfrm>
          <a:off x="6403975" y="4086225"/>
          <a:ext cx="2516188" cy="2133600"/>
        </p:xfrm>
        <a:graphic>
          <a:graphicData uri="http://schemas.openxmlformats.org/presentationml/2006/ole">
            <mc:AlternateContent xmlns:mc="http://schemas.openxmlformats.org/markup-compatibility/2006">
              <mc:Choice xmlns:v="urn:schemas-microsoft-com:vml" Requires="v">
                <p:oleObj spid="_x0000_s1035" name="Worksheet" r:id="rId8" imgW="4000500" imgH="3028950" progId="Excel.Sheet.8">
                  <p:embed/>
                </p:oleObj>
              </mc:Choice>
              <mc:Fallback>
                <p:oleObj name="Worksheet" r:id="rId8" imgW="4000500" imgH="3028950" progId="Excel.Sheet.8">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3975" y="4086225"/>
                        <a:ext cx="251618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34" name="Line 14"/>
          <p:cNvSpPr>
            <a:spLocks noChangeShapeType="1"/>
          </p:cNvSpPr>
          <p:nvPr/>
        </p:nvSpPr>
        <p:spPr bwMode="auto">
          <a:xfrm flipV="1">
            <a:off x="6858000" y="4953000"/>
            <a:ext cx="152400" cy="381000"/>
          </a:xfrm>
          <a:prstGeom prst="line">
            <a:avLst/>
          </a:prstGeom>
          <a:noFill/>
          <a:ln w="127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91535" name="Line 15"/>
          <p:cNvSpPr>
            <a:spLocks noChangeShapeType="1"/>
          </p:cNvSpPr>
          <p:nvPr/>
        </p:nvSpPr>
        <p:spPr bwMode="auto">
          <a:xfrm flipV="1">
            <a:off x="7010400" y="4724400"/>
            <a:ext cx="533400" cy="228600"/>
          </a:xfrm>
          <a:prstGeom prst="line">
            <a:avLst/>
          </a:prstGeom>
          <a:noFill/>
          <a:ln w="127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91536" name="Line 16"/>
          <p:cNvSpPr>
            <a:spLocks noChangeShapeType="1"/>
          </p:cNvSpPr>
          <p:nvPr/>
        </p:nvSpPr>
        <p:spPr bwMode="auto">
          <a:xfrm>
            <a:off x="7534275" y="4721225"/>
            <a:ext cx="914400" cy="381000"/>
          </a:xfrm>
          <a:prstGeom prst="line">
            <a:avLst/>
          </a:prstGeom>
          <a:noFill/>
          <a:ln w="127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91537" name="Line 17"/>
          <p:cNvSpPr>
            <a:spLocks noChangeShapeType="1"/>
          </p:cNvSpPr>
          <p:nvPr/>
        </p:nvSpPr>
        <p:spPr bwMode="auto">
          <a:xfrm>
            <a:off x="304800" y="1295400"/>
            <a:ext cx="8534400" cy="0"/>
          </a:xfrm>
          <a:prstGeom prst="line">
            <a:avLst/>
          </a:prstGeom>
          <a:noFill/>
          <a:ln w="38100">
            <a:solidFill>
              <a:srgbClr val="66CCFF"/>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91538" name="Text Box 18"/>
          <p:cNvSpPr txBox="1">
            <a:spLocks noChangeArrowheads="1"/>
          </p:cNvSpPr>
          <p:nvPr/>
        </p:nvSpPr>
        <p:spPr bwMode="auto">
          <a:xfrm>
            <a:off x="4505325" y="1995488"/>
            <a:ext cx="1133475" cy="519112"/>
          </a:xfrm>
          <a:prstGeom prst="rect">
            <a:avLst/>
          </a:prstGeom>
          <a:noFill/>
          <a:ln w="12700">
            <a:noFill/>
            <a:miter lim="800000"/>
            <a:headEnd/>
            <a:tailEnd/>
          </a:ln>
        </p:spPr>
        <p:txBody>
          <a:bodyPr wrap="none">
            <a:spAutoFit/>
          </a:bodyPr>
          <a:lstStyle/>
          <a:p>
            <a:r>
              <a:rPr lang="en-US" sz="2800" b="1" dirty="0">
                <a:latin typeface="Arial" pitchFamily="34" charset="0"/>
              </a:rPr>
              <a:t>Molar</a:t>
            </a:r>
          </a:p>
        </p:txBody>
      </p:sp>
    </p:spTree>
    <p:extLst>
      <p:ext uri="{BB962C8B-B14F-4D97-AF65-F5344CB8AC3E}">
        <p14:creationId xmlns:p14="http://schemas.microsoft.com/office/powerpoint/2010/main" val="127955533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1523"/>
                                        </p:tgtEl>
                                        <p:attrNameLst>
                                          <p:attrName>style.visibility</p:attrName>
                                        </p:attrNameLst>
                                      </p:cBhvr>
                                      <p:to>
                                        <p:strVal val="visible"/>
                                      </p:to>
                                    </p:set>
                                    <p:animEffect transition="in" filter="wipe(left)">
                                      <p:cBhvr>
                                        <p:cTn id="7" dur="2000"/>
                                        <p:tgtEl>
                                          <p:spTgt spid="49152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91524"/>
                                        </p:tgtEl>
                                        <p:attrNameLst>
                                          <p:attrName>style.visibility</p:attrName>
                                        </p:attrNameLst>
                                      </p:cBhvr>
                                      <p:to>
                                        <p:strVal val="visible"/>
                                      </p:to>
                                    </p:set>
                                    <p:animEffect transition="in" filter="wipe(left)">
                                      <p:cBhvr>
                                        <p:cTn id="11" dur="2000"/>
                                        <p:tgtEl>
                                          <p:spTgt spid="491524"/>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91538"/>
                                        </p:tgtEl>
                                        <p:attrNameLst>
                                          <p:attrName>style.visibility</p:attrName>
                                        </p:attrNameLst>
                                      </p:cBhvr>
                                      <p:to>
                                        <p:strVal val="visible"/>
                                      </p:to>
                                    </p:set>
                                    <p:animEffect transition="in" filter="wipe(left)">
                                      <p:cBhvr>
                                        <p:cTn id="15" dur="2000"/>
                                        <p:tgtEl>
                                          <p:spTgt spid="491538"/>
                                        </p:tgtEl>
                                      </p:cBhvr>
                                    </p:animEffect>
                                  </p:childTnLst>
                                </p:cTn>
                              </p:par>
                            </p:childTnLst>
                          </p:cTn>
                        </p:par>
                        <p:par>
                          <p:cTn id="16" fill="hold">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91525"/>
                                        </p:tgtEl>
                                        <p:attrNameLst>
                                          <p:attrName>style.visibility</p:attrName>
                                        </p:attrNameLst>
                                      </p:cBhvr>
                                      <p:to>
                                        <p:strVal val="visible"/>
                                      </p:to>
                                    </p:set>
                                    <p:animEffect transition="in" filter="wipe(left)">
                                      <p:cBhvr>
                                        <p:cTn id="19" dur="2000"/>
                                        <p:tgtEl>
                                          <p:spTgt spid="491525"/>
                                        </p:tgtEl>
                                      </p:cBhvr>
                                    </p:animEffect>
                                  </p:childTnLst>
                                </p:cTn>
                              </p:par>
                            </p:childTnLst>
                          </p:cTn>
                        </p:par>
                        <p:par>
                          <p:cTn id="20" fill="hold">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91529"/>
                                        </p:tgtEl>
                                        <p:attrNameLst>
                                          <p:attrName>style.visibility</p:attrName>
                                        </p:attrNameLst>
                                      </p:cBhvr>
                                      <p:to>
                                        <p:strVal val="visible"/>
                                      </p:to>
                                    </p:set>
                                    <p:animEffect transition="in" filter="wipe(left)">
                                      <p:cBhvr>
                                        <p:cTn id="23" dur="2000"/>
                                        <p:tgtEl>
                                          <p:spTgt spid="491529"/>
                                        </p:tgtEl>
                                      </p:cBhvr>
                                    </p:animEffect>
                                  </p:childTnLst>
                                </p:cTn>
                              </p:par>
                              <p:par>
                                <p:cTn id="24" presetID="22" presetClass="entr" presetSubtype="8" fill="hold" nodeType="withEffect">
                                  <p:stCondLst>
                                    <p:cond delay="0"/>
                                  </p:stCondLst>
                                  <p:childTnLst>
                                    <p:set>
                                      <p:cBhvr>
                                        <p:cTn id="25" dur="1" fill="hold">
                                          <p:stCondLst>
                                            <p:cond delay="0"/>
                                          </p:stCondLst>
                                        </p:cTn>
                                        <p:tgtEl>
                                          <p:spTgt spid="491530"/>
                                        </p:tgtEl>
                                        <p:attrNameLst>
                                          <p:attrName>style.visibility</p:attrName>
                                        </p:attrNameLst>
                                      </p:cBhvr>
                                      <p:to>
                                        <p:strVal val="visible"/>
                                      </p:to>
                                    </p:set>
                                    <p:animEffect transition="in" filter="wipe(left)">
                                      <p:cBhvr>
                                        <p:cTn id="26" dur="2000"/>
                                        <p:tgtEl>
                                          <p:spTgt spid="491530"/>
                                        </p:tgtEl>
                                      </p:cBhvr>
                                    </p:animEffect>
                                  </p:childTnLst>
                                </p:cTn>
                              </p:par>
                            </p:childTnLst>
                          </p:cTn>
                        </p:par>
                        <p:par>
                          <p:cTn id="27" fill="hold">
                            <p:stCondLst>
                              <p:cond delay="10000"/>
                            </p:stCondLst>
                            <p:childTnLst>
                              <p:par>
                                <p:cTn id="28" presetID="22" presetClass="entr" presetSubtype="8" fill="hold" grpId="0" nodeType="afterEffect">
                                  <p:stCondLst>
                                    <p:cond delay="0"/>
                                  </p:stCondLst>
                                  <p:childTnLst>
                                    <p:set>
                                      <p:cBhvr>
                                        <p:cTn id="29" dur="1" fill="hold">
                                          <p:stCondLst>
                                            <p:cond delay="0"/>
                                          </p:stCondLst>
                                        </p:cTn>
                                        <p:tgtEl>
                                          <p:spTgt spid="491528"/>
                                        </p:tgtEl>
                                        <p:attrNameLst>
                                          <p:attrName>style.visibility</p:attrName>
                                        </p:attrNameLst>
                                      </p:cBhvr>
                                      <p:to>
                                        <p:strVal val="visible"/>
                                      </p:to>
                                    </p:set>
                                    <p:animEffect transition="in" filter="wipe(left)">
                                      <p:cBhvr>
                                        <p:cTn id="30" dur="2000"/>
                                        <p:tgtEl>
                                          <p:spTgt spid="491528"/>
                                        </p:tgtEl>
                                      </p:cBhvr>
                                    </p:animEffect>
                                  </p:childTnLst>
                                </p:cTn>
                              </p:par>
                              <p:par>
                                <p:cTn id="31" presetID="22" presetClass="entr" presetSubtype="8" fill="hold" nodeType="withEffect">
                                  <p:stCondLst>
                                    <p:cond delay="0"/>
                                  </p:stCondLst>
                                  <p:childTnLst>
                                    <p:set>
                                      <p:cBhvr>
                                        <p:cTn id="32" dur="1" fill="hold">
                                          <p:stCondLst>
                                            <p:cond delay="0"/>
                                          </p:stCondLst>
                                        </p:cTn>
                                        <p:tgtEl>
                                          <p:spTgt spid="491531"/>
                                        </p:tgtEl>
                                        <p:attrNameLst>
                                          <p:attrName>style.visibility</p:attrName>
                                        </p:attrNameLst>
                                      </p:cBhvr>
                                      <p:to>
                                        <p:strVal val="visible"/>
                                      </p:to>
                                    </p:set>
                                    <p:animEffect transition="in" filter="wipe(left)">
                                      <p:cBhvr>
                                        <p:cTn id="33" dur="2000"/>
                                        <p:tgtEl>
                                          <p:spTgt spid="491531"/>
                                        </p:tgtEl>
                                      </p:cBhvr>
                                    </p:animEffect>
                                  </p:childTnLst>
                                </p:cTn>
                              </p:par>
                            </p:childTnLst>
                          </p:cTn>
                        </p:par>
                        <p:par>
                          <p:cTn id="34" fill="hold">
                            <p:stCondLst>
                              <p:cond delay="12000"/>
                            </p:stCondLst>
                            <p:childTnLst>
                              <p:par>
                                <p:cTn id="35" presetID="22" presetClass="entr" presetSubtype="8" fill="hold" grpId="0" nodeType="afterEffect">
                                  <p:stCondLst>
                                    <p:cond delay="0"/>
                                  </p:stCondLst>
                                  <p:childTnLst>
                                    <p:set>
                                      <p:cBhvr>
                                        <p:cTn id="36" dur="1" fill="hold">
                                          <p:stCondLst>
                                            <p:cond delay="0"/>
                                          </p:stCondLst>
                                        </p:cTn>
                                        <p:tgtEl>
                                          <p:spTgt spid="491526"/>
                                        </p:tgtEl>
                                        <p:attrNameLst>
                                          <p:attrName>style.visibility</p:attrName>
                                        </p:attrNameLst>
                                      </p:cBhvr>
                                      <p:to>
                                        <p:strVal val="visible"/>
                                      </p:to>
                                    </p:set>
                                    <p:animEffect transition="in" filter="wipe(left)">
                                      <p:cBhvr>
                                        <p:cTn id="37" dur="2000"/>
                                        <p:tgtEl>
                                          <p:spTgt spid="491526"/>
                                        </p:tgtEl>
                                      </p:cBhvr>
                                    </p:animEffect>
                                  </p:childTnLst>
                                </p:cTn>
                              </p:par>
                              <p:par>
                                <p:cTn id="38" presetID="22" presetClass="entr" presetSubtype="8" fill="hold" nodeType="withEffect">
                                  <p:stCondLst>
                                    <p:cond delay="0"/>
                                  </p:stCondLst>
                                  <p:childTnLst>
                                    <p:set>
                                      <p:cBhvr>
                                        <p:cTn id="39" dur="1" fill="hold">
                                          <p:stCondLst>
                                            <p:cond delay="0"/>
                                          </p:stCondLst>
                                        </p:cTn>
                                        <p:tgtEl>
                                          <p:spTgt spid="491532"/>
                                        </p:tgtEl>
                                        <p:attrNameLst>
                                          <p:attrName>style.visibility</p:attrName>
                                        </p:attrNameLst>
                                      </p:cBhvr>
                                      <p:to>
                                        <p:strVal val="visible"/>
                                      </p:to>
                                    </p:set>
                                    <p:animEffect transition="in" filter="wipe(left)">
                                      <p:cBhvr>
                                        <p:cTn id="40" dur="2000"/>
                                        <p:tgtEl>
                                          <p:spTgt spid="491532"/>
                                        </p:tgtEl>
                                      </p:cBhvr>
                                    </p:animEffect>
                                  </p:childTnLst>
                                </p:cTn>
                              </p:par>
                            </p:childTnLst>
                          </p:cTn>
                        </p:par>
                        <p:par>
                          <p:cTn id="41" fill="hold">
                            <p:stCondLst>
                              <p:cond delay="14000"/>
                            </p:stCondLst>
                            <p:childTnLst>
                              <p:par>
                                <p:cTn id="42" presetID="22" presetClass="entr" presetSubtype="8" fill="hold" grpId="0" nodeType="afterEffect">
                                  <p:stCondLst>
                                    <p:cond delay="0"/>
                                  </p:stCondLst>
                                  <p:childTnLst>
                                    <p:set>
                                      <p:cBhvr>
                                        <p:cTn id="43" dur="1" fill="hold">
                                          <p:stCondLst>
                                            <p:cond delay="0"/>
                                          </p:stCondLst>
                                        </p:cTn>
                                        <p:tgtEl>
                                          <p:spTgt spid="491527"/>
                                        </p:tgtEl>
                                        <p:attrNameLst>
                                          <p:attrName>style.visibility</p:attrName>
                                        </p:attrNameLst>
                                      </p:cBhvr>
                                      <p:to>
                                        <p:strVal val="visible"/>
                                      </p:to>
                                    </p:set>
                                    <p:animEffect transition="in" filter="wipe(left)">
                                      <p:cBhvr>
                                        <p:cTn id="44" dur="2000"/>
                                        <p:tgtEl>
                                          <p:spTgt spid="491527"/>
                                        </p:tgtEl>
                                      </p:cBhvr>
                                    </p:animEffect>
                                  </p:childTnLst>
                                </p:cTn>
                              </p:par>
                              <p:par>
                                <p:cTn id="45" presetID="22" presetClass="entr" presetSubtype="8" fill="hold" nodeType="withEffect">
                                  <p:stCondLst>
                                    <p:cond delay="0"/>
                                  </p:stCondLst>
                                  <p:childTnLst>
                                    <p:set>
                                      <p:cBhvr>
                                        <p:cTn id="46" dur="1" fill="hold">
                                          <p:stCondLst>
                                            <p:cond delay="0"/>
                                          </p:stCondLst>
                                        </p:cTn>
                                        <p:tgtEl>
                                          <p:spTgt spid="491533"/>
                                        </p:tgtEl>
                                        <p:attrNameLst>
                                          <p:attrName>style.visibility</p:attrName>
                                        </p:attrNameLst>
                                      </p:cBhvr>
                                      <p:to>
                                        <p:strVal val="visible"/>
                                      </p:to>
                                    </p:set>
                                    <p:animEffect transition="in" filter="wipe(left)">
                                      <p:cBhvr>
                                        <p:cTn id="47" dur="2000"/>
                                        <p:tgtEl>
                                          <p:spTgt spid="491533"/>
                                        </p:tgtEl>
                                      </p:cBhvr>
                                    </p:animEffect>
                                  </p:childTnLst>
                                </p:cTn>
                              </p:par>
                            </p:childTnLst>
                          </p:cTn>
                        </p:par>
                        <p:par>
                          <p:cTn id="48" fill="hold">
                            <p:stCondLst>
                              <p:cond delay="16000"/>
                            </p:stCondLst>
                            <p:childTnLst>
                              <p:par>
                                <p:cTn id="49" presetID="22" presetClass="entr" presetSubtype="8" fill="hold" nodeType="afterEffect">
                                  <p:stCondLst>
                                    <p:cond delay="0"/>
                                  </p:stCondLst>
                                  <p:childTnLst>
                                    <p:set>
                                      <p:cBhvr>
                                        <p:cTn id="50" dur="1" fill="hold">
                                          <p:stCondLst>
                                            <p:cond delay="0"/>
                                          </p:stCondLst>
                                        </p:cTn>
                                        <p:tgtEl>
                                          <p:spTgt spid="491534"/>
                                        </p:tgtEl>
                                        <p:attrNameLst>
                                          <p:attrName>style.visibility</p:attrName>
                                        </p:attrNameLst>
                                      </p:cBhvr>
                                      <p:to>
                                        <p:strVal val="visible"/>
                                      </p:to>
                                    </p:set>
                                    <p:animEffect transition="in" filter="wipe(left)">
                                      <p:cBhvr>
                                        <p:cTn id="51" dur="500"/>
                                        <p:tgtEl>
                                          <p:spTgt spid="491534"/>
                                        </p:tgtEl>
                                      </p:cBhvr>
                                    </p:animEffect>
                                  </p:childTnLst>
                                </p:cTn>
                              </p:par>
                            </p:childTnLst>
                          </p:cTn>
                        </p:par>
                        <p:par>
                          <p:cTn id="52" fill="hold">
                            <p:stCondLst>
                              <p:cond delay="16500"/>
                            </p:stCondLst>
                            <p:childTnLst>
                              <p:par>
                                <p:cTn id="53" presetID="22" presetClass="entr" presetSubtype="8" fill="hold" nodeType="afterEffect">
                                  <p:stCondLst>
                                    <p:cond delay="0"/>
                                  </p:stCondLst>
                                  <p:childTnLst>
                                    <p:set>
                                      <p:cBhvr>
                                        <p:cTn id="54" dur="1" fill="hold">
                                          <p:stCondLst>
                                            <p:cond delay="0"/>
                                          </p:stCondLst>
                                        </p:cTn>
                                        <p:tgtEl>
                                          <p:spTgt spid="491535"/>
                                        </p:tgtEl>
                                        <p:attrNameLst>
                                          <p:attrName>style.visibility</p:attrName>
                                        </p:attrNameLst>
                                      </p:cBhvr>
                                      <p:to>
                                        <p:strVal val="visible"/>
                                      </p:to>
                                    </p:set>
                                    <p:animEffect transition="in" filter="wipe(left)">
                                      <p:cBhvr>
                                        <p:cTn id="55" dur="500"/>
                                        <p:tgtEl>
                                          <p:spTgt spid="491535"/>
                                        </p:tgtEl>
                                      </p:cBhvr>
                                    </p:animEffect>
                                  </p:childTnLst>
                                </p:cTn>
                              </p:par>
                            </p:childTnLst>
                          </p:cTn>
                        </p:par>
                        <p:par>
                          <p:cTn id="56" fill="hold">
                            <p:stCondLst>
                              <p:cond delay="17000"/>
                            </p:stCondLst>
                            <p:childTnLst>
                              <p:par>
                                <p:cTn id="57" presetID="22" presetClass="entr" presetSubtype="8" fill="hold" nodeType="afterEffect">
                                  <p:stCondLst>
                                    <p:cond delay="0"/>
                                  </p:stCondLst>
                                  <p:childTnLst>
                                    <p:set>
                                      <p:cBhvr>
                                        <p:cTn id="58" dur="1" fill="hold">
                                          <p:stCondLst>
                                            <p:cond delay="0"/>
                                          </p:stCondLst>
                                        </p:cTn>
                                        <p:tgtEl>
                                          <p:spTgt spid="491536"/>
                                        </p:tgtEl>
                                        <p:attrNameLst>
                                          <p:attrName>style.visibility</p:attrName>
                                        </p:attrNameLst>
                                      </p:cBhvr>
                                      <p:to>
                                        <p:strVal val="visible"/>
                                      </p:to>
                                    </p:set>
                                    <p:animEffect transition="in" filter="wipe(left)">
                                      <p:cBhvr>
                                        <p:cTn id="59" dur="500"/>
                                        <p:tgtEl>
                                          <p:spTgt spid="491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4" grpId="0"/>
      <p:bldP spid="491525" grpId="0"/>
      <p:bldP spid="491526" grpId="0"/>
      <p:bldP spid="491527" grpId="0"/>
      <p:bldP spid="491528" grpId="0"/>
      <p:bldP spid="491529" grpId="0"/>
      <p:bldP spid="49153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481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4820" name="Rectangle 4"/>
          <p:cNvSpPr>
            <a:spLocks noGrp="1" noChangeArrowheads="1"/>
          </p:cNvSpPr>
          <p:nvPr>
            <p:ph type="title"/>
          </p:nvPr>
        </p:nvSpPr>
        <p:spPr>
          <a:xfrm>
            <a:off x="219075" y="142875"/>
            <a:ext cx="8686800" cy="847725"/>
          </a:xfrm>
          <a:noFill/>
        </p:spPr>
        <p:txBody>
          <a:bodyPr>
            <a:normAutofit/>
          </a:bodyPr>
          <a:lstStyle/>
          <a:p>
            <a:r>
              <a:rPr lang="en-US" b="1" dirty="0" smtClean="0">
                <a:solidFill>
                  <a:srgbClr val="66CCFF"/>
                </a:solidFill>
                <a:effectLst/>
              </a:rPr>
              <a:t>Performance Measures</a:t>
            </a:r>
          </a:p>
        </p:txBody>
      </p:sp>
      <p:sp>
        <p:nvSpPr>
          <p:cNvPr id="34821" name="Rectangle 5"/>
          <p:cNvSpPr>
            <a:spLocks noGrp="1" noChangeArrowheads="1"/>
          </p:cNvSpPr>
          <p:nvPr>
            <p:ph type="body" idx="1"/>
          </p:nvPr>
        </p:nvSpPr>
        <p:spPr>
          <a:xfrm>
            <a:off x="1524000" y="1752600"/>
            <a:ext cx="7086600" cy="4572000"/>
          </a:xfrm>
          <a:noFill/>
        </p:spPr>
        <p:txBody>
          <a:bodyPr>
            <a:normAutofit/>
          </a:bodyPr>
          <a:lstStyle/>
          <a:p>
            <a:pPr>
              <a:lnSpc>
                <a:spcPct val="90000"/>
              </a:lnSpc>
              <a:buClr>
                <a:srgbClr val="FFFF00"/>
              </a:buClr>
            </a:pPr>
            <a:r>
              <a:rPr lang="en-US" sz="2400" dirty="0" smtClean="0">
                <a:effectLst/>
                <a:latin typeface="+mj-lt"/>
              </a:rPr>
              <a:t>Verbal Fluency / Figural Fluency</a:t>
            </a:r>
          </a:p>
          <a:p>
            <a:pPr>
              <a:lnSpc>
                <a:spcPct val="90000"/>
              </a:lnSpc>
              <a:buClr>
                <a:srgbClr val="FFFF00"/>
              </a:buClr>
            </a:pPr>
            <a:r>
              <a:rPr lang="en-US" sz="2400" dirty="0" err="1" smtClean="0">
                <a:effectLst/>
                <a:latin typeface="+mj-lt"/>
              </a:rPr>
              <a:t>Stroop</a:t>
            </a:r>
            <a:r>
              <a:rPr lang="en-US" sz="2400" dirty="0" smtClean="0">
                <a:effectLst/>
                <a:latin typeface="+mj-lt"/>
              </a:rPr>
              <a:t> Color-Word Interference Test</a:t>
            </a:r>
          </a:p>
          <a:p>
            <a:pPr>
              <a:lnSpc>
                <a:spcPct val="90000"/>
              </a:lnSpc>
              <a:buClr>
                <a:srgbClr val="FFFF00"/>
              </a:buClr>
            </a:pPr>
            <a:r>
              <a:rPr lang="en-US" sz="2400" dirty="0" smtClean="0">
                <a:effectLst/>
                <a:latin typeface="+mj-lt"/>
              </a:rPr>
              <a:t>Rey-</a:t>
            </a:r>
            <a:r>
              <a:rPr lang="en-US" sz="2400" dirty="0" err="1" smtClean="0">
                <a:effectLst/>
                <a:latin typeface="+mj-lt"/>
              </a:rPr>
              <a:t>Osterrieth</a:t>
            </a:r>
            <a:r>
              <a:rPr lang="en-US" sz="2400" dirty="0" smtClean="0">
                <a:effectLst/>
                <a:latin typeface="+mj-lt"/>
              </a:rPr>
              <a:t> Complex Figure</a:t>
            </a:r>
          </a:p>
          <a:p>
            <a:pPr>
              <a:lnSpc>
                <a:spcPct val="90000"/>
              </a:lnSpc>
              <a:buClr>
                <a:srgbClr val="FFFF00"/>
              </a:buClr>
            </a:pPr>
            <a:r>
              <a:rPr lang="en-US" sz="2400" dirty="0" smtClean="0">
                <a:effectLst/>
                <a:latin typeface="+mj-lt"/>
              </a:rPr>
              <a:t>Tower of Hanoi / Tower of London</a:t>
            </a:r>
          </a:p>
          <a:p>
            <a:pPr>
              <a:lnSpc>
                <a:spcPct val="90000"/>
              </a:lnSpc>
              <a:buClr>
                <a:srgbClr val="FFFF00"/>
              </a:buClr>
            </a:pPr>
            <a:r>
              <a:rPr lang="en-US" sz="2400" dirty="0" smtClean="0">
                <a:effectLst/>
                <a:latin typeface="+mj-lt"/>
              </a:rPr>
              <a:t>Wisconsin Card Sorting Test</a:t>
            </a:r>
          </a:p>
          <a:p>
            <a:pPr>
              <a:lnSpc>
                <a:spcPct val="90000"/>
              </a:lnSpc>
              <a:buClr>
                <a:srgbClr val="FFFF00"/>
              </a:buClr>
            </a:pPr>
            <a:r>
              <a:rPr lang="en-US" sz="2400" dirty="0" smtClean="0">
                <a:effectLst/>
                <a:latin typeface="+mj-lt"/>
              </a:rPr>
              <a:t>Mazes</a:t>
            </a:r>
          </a:p>
          <a:p>
            <a:pPr>
              <a:lnSpc>
                <a:spcPct val="90000"/>
              </a:lnSpc>
              <a:buClr>
                <a:srgbClr val="FFFF00"/>
              </a:buClr>
            </a:pPr>
            <a:r>
              <a:rPr lang="en-US" sz="2400" dirty="0" smtClean="0">
                <a:effectLst/>
                <a:latin typeface="+mj-lt"/>
              </a:rPr>
              <a:t>Trail Making</a:t>
            </a:r>
          </a:p>
          <a:p>
            <a:pPr>
              <a:lnSpc>
                <a:spcPct val="90000"/>
              </a:lnSpc>
              <a:buClr>
                <a:srgbClr val="FFFF00"/>
              </a:buClr>
            </a:pPr>
            <a:r>
              <a:rPr lang="en-US" sz="2400" dirty="0" smtClean="0">
                <a:effectLst/>
                <a:latin typeface="+mj-lt"/>
              </a:rPr>
              <a:t>Continuous Performance Tests</a:t>
            </a:r>
          </a:p>
          <a:p>
            <a:pPr>
              <a:lnSpc>
                <a:spcPct val="90000"/>
              </a:lnSpc>
              <a:buClr>
                <a:srgbClr val="FFFF00"/>
              </a:buClr>
            </a:pPr>
            <a:r>
              <a:rPr lang="en-US" sz="2400" dirty="0" smtClean="0">
                <a:latin typeface="+mj-lt"/>
              </a:rPr>
              <a:t>n back</a:t>
            </a:r>
          </a:p>
          <a:p>
            <a:pPr>
              <a:lnSpc>
                <a:spcPct val="90000"/>
              </a:lnSpc>
              <a:buClr>
                <a:srgbClr val="FFFF00"/>
              </a:buClr>
            </a:pPr>
            <a:r>
              <a:rPr lang="en-US" sz="2400" dirty="0" smtClean="0">
                <a:effectLst/>
                <a:latin typeface="+mj-lt"/>
              </a:rPr>
              <a:t>Go/No-go</a:t>
            </a:r>
          </a:p>
        </p:txBody>
      </p:sp>
      <p:sp>
        <p:nvSpPr>
          <p:cNvPr id="34822" name="Line 6"/>
          <p:cNvSpPr>
            <a:spLocks noChangeShapeType="1"/>
          </p:cNvSpPr>
          <p:nvPr/>
        </p:nvSpPr>
        <p:spPr bwMode="auto">
          <a:xfrm>
            <a:off x="304800" y="1295400"/>
            <a:ext cx="8534400" cy="0"/>
          </a:xfrm>
          <a:prstGeom prst="line">
            <a:avLst/>
          </a:prstGeom>
          <a:noFill/>
          <a:ln w="38100">
            <a:solidFill>
              <a:srgbClr val="66CCFF"/>
            </a:solidFill>
            <a:round/>
            <a:headEnd/>
            <a:tailEnd/>
          </a:ln>
        </p:spPr>
        <p:txBody>
          <a:bodyPr/>
          <a:lstStyle/>
          <a:p>
            <a:endParaRPr lang="en-US"/>
          </a:p>
        </p:txBody>
      </p:sp>
      <p:pic>
        <p:nvPicPr>
          <p:cNvPr id="7" name="Picture 4" descr="nrn793-i1"/>
          <p:cNvPicPr>
            <a:picLocks noChangeAspect="1" noChangeArrowheads="1"/>
          </p:cNvPicPr>
          <p:nvPr/>
        </p:nvPicPr>
        <p:blipFill>
          <a:blip r:embed="rId5" cstate="print"/>
          <a:srcRect r="7097" b="12903"/>
          <a:stretch>
            <a:fillRect/>
          </a:stretch>
        </p:blipFill>
        <p:spPr bwMode="auto">
          <a:xfrm rot="-762818">
            <a:off x="308868" y="1367532"/>
            <a:ext cx="1600200" cy="1600200"/>
          </a:xfrm>
          <a:prstGeom prst="rect">
            <a:avLst/>
          </a:prstGeom>
          <a:noFill/>
          <a:ln w="9525">
            <a:noFill/>
            <a:miter lim="800000"/>
            <a:headEnd/>
            <a:tailEnd/>
          </a:ln>
        </p:spPr>
      </p:pic>
      <p:pic>
        <p:nvPicPr>
          <p:cNvPr id="8" name="Picture 6" descr="stroop"/>
          <p:cNvPicPr>
            <a:picLocks noChangeAspect="1" noChangeArrowheads="1"/>
          </p:cNvPicPr>
          <p:nvPr/>
        </p:nvPicPr>
        <p:blipFill>
          <a:blip r:embed="rId6" cstate="print"/>
          <a:srcRect r="6818" b="60965"/>
          <a:stretch>
            <a:fillRect/>
          </a:stretch>
        </p:blipFill>
        <p:spPr bwMode="auto">
          <a:xfrm rot="1474030">
            <a:off x="6533033" y="1284992"/>
            <a:ext cx="2362200" cy="977900"/>
          </a:xfrm>
          <a:prstGeom prst="rect">
            <a:avLst/>
          </a:prstGeom>
          <a:noFill/>
          <a:ln w="15875">
            <a:solidFill>
              <a:schemeClr val="tx1"/>
            </a:solidFill>
            <a:miter lim="800000"/>
            <a:headEnd/>
            <a:tailEnd/>
          </a:ln>
        </p:spPr>
      </p:pic>
      <p:pic>
        <p:nvPicPr>
          <p:cNvPr id="9" name="Picture 7" descr="nprot"/>
          <p:cNvPicPr>
            <a:picLocks noChangeAspect="1" noChangeArrowheads="1"/>
          </p:cNvPicPr>
          <p:nvPr/>
        </p:nvPicPr>
        <p:blipFill>
          <a:blip r:embed="rId7" cstate="print"/>
          <a:srcRect/>
          <a:stretch>
            <a:fillRect/>
          </a:stretch>
        </p:blipFill>
        <p:spPr bwMode="auto">
          <a:xfrm>
            <a:off x="76200" y="5391150"/>
            <a:ext cx="1828800" cy="1390650"/>
          </a:xfrm>
          <a:prstGeom prst="rect">
            <a:avLst/>
          </a:prstGeom>
          <a:noFill/>
          <a:ln w="9525">
            <a:noFill/>
            <a:miter lim="800000"/>
            <a:headEnd/>
            <a:tailEnd/>
          </a:ln>
        </p:spPr>
      </p:pic>
      <p:pic>
        <p:nvPicPr>
          <p:cNvPr id="10" name="Picture 8" descr="Randomly spread out circles with either numbers 1 to 12 or letters A to L inside each circle. These circles are spread out across within a box sized 8 by 9.75 inches."/>
          <p:cNvPicPr>
            <a:picLocks noChangeAspect="1" noChangeArrowheads="1"/>
          </p:cNvPicPr>
          <p:nvPr/>
        </p:nvPicPr>
        <p:blipFill>
          <a:blip r:embed="rId8" cstate="print"/>
          <a:srcRect/>
          <a:stretch>
            <a:fillRect/>
          </a:stretch>
        </p:blipFill>
        <p:spPr bwMode="auto">
          <a:xfrm rot="1864439">
            <a:off x="7131508" y="2769312"/>
            <a:ext cx="1495425" cy="1828800"/>
          </a:xfrm>
          <a:prstGeom prst="rect">
            <a:avLst/>
          </a:prstGeom>
          <a:noFill/>
          <a:ln w="9525">
            <a:noFill/>
            <a:miter lim="800000"/>
            <a:headEnd/>
            <a:tailEnd/>
          </a:ln>
        </p:spPr>
      </p:pic>
      <p:pic>
        <p:nvPicPr>
          <p:cNvPr id="12" name="Toria TOL 6.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9" cstate="print"/>
          <a:srcRect/>
          <a:stretch>
            <a:fillRect/>
          </a:stretch>
        </p:blipFill>
        <p:spPr>
          <a:xfrm>
            <a:off x="6629400" y="4953000"/>
            <a:ext cx="2438400" cy="1828800"/>
          </a:xfrm>
          <a:prstGeom prst="rect">
            <a:avLst/>
          </a:prstGeom>
        </p:spPr>
      </p:pic>
    </p:spTree>
    <p:extLst>
      <p:ext uri="{BB962C8B-B14F-4D97-AF65-F5344CB8AC3E}">
        <p14:creationId xmlns:p14="http://schemas.microsoft.com/office/powerpoint/2010/main" val="16575108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905000" y="304800"/>
            <a:ext cx="5694636" cy="461665"/>
          </a:xfrm>
          <a:prstGeom prst="rect">
            <a:avLst/>
          </a:prstGeom>
          <a:solidFill>
            <a:srgbClr val="C0C0C0"/>
          </a:solidFill>
          <a:ln w="12700">
            <a:noFill/>
            <a:miter lim="800000"/>
            <a:headEnd/>
            <a:tailEnd/>
          </a:ln>
        </p:spPr>
        <p:txBody>
          <a:bodyPr wrap="none">
            <a:spAutoFit/>
          </a:bodyPr>
          <a:lstStyle/>
          <a:p>
            <a:r>
              <a:rPr lang="en-US" sz="2400" b="1" i="0" dirty="0">
                <a:solidFill>
                  <a:schemeClr val="accent2"/>
                </a:solidFill>
                <a:latin typeface="+mj-lt"/>
              </a:rPr>
              <a:t>Color-Word (</a:t>
            </a:r>
            <a:r>
              <a:rPr lang="en-US" sz="2400" b="1" i="0" dirty="0" err="1">
                <a:solidFill>
                  <a:schemeClr val="accent2"/>
                </a:solidFill>
                <a:latin typeface="+mj-lt"/>
              </a:rPr>
              <a:t>Stroop</a:t>
            </a:r>
            <a:r>
              <a:rPr lang="en-US" sz="2400" b="1" i="0" dirty="0">
                <a:solidFill>
                  <a:schemeClr val="accent2"/>
                </a:solidFill>
                <a:latin typeface="+mj-lt"/>
              </a:rPr>
              <a:t>) Interference Test</a:t>
            </a:r>
          </a:p>
        </p:txBody>
      </p:sp>
      <p:sp>
        <p:nvSpPr>
          <p:cNvPr id="564227" name="Text Box 3"/>
          <p:cNvSpPr txBox="1">
            <a:spLocks noChangeArrowheads="1"/>
          </p:cNvSpPr>
          <p:nvPr/>
        </p:nvSpPr>
        <p:spPr bwMode="auto">
          <a:xfrm>
            <a:off x="152400" y="3124200"/>
            <a:ext cx="8670925" cy="579438"/>
          </a:xfrm>
          <a:prstGeom prst="rect">
            <a:avLst/>
          </a:prstGeom>
          <a:noFill/>
          <a:ln w="12700">
            <a:noFill/>
            <a:miter lim="800000"/>
            <a:headEnd/>
            <a:tailEnd/>
          </a:ln>
        </p:spPr>
        <p:txBody>
          <a:bodyPr wrap="none">
            <a:spAutoFit/>
          </a:bodyPr>
          <a:lstStyle/>
          <a:p>
            <a:r>
              <a:rPr lang="en-US" sz="3200" i="0"/>
              <a:t>RED    BLUE    GREEN    BLUE    GREEN    RED</a:t>
            </a:r>
          </a:p>
        </p:txBody>
      </p:sp>
      <p:sp>
        <p:nvSpPr>
          <p:cNvPr id="564228" name="Text Box 4"/>
          <p:cNvSpPr txBox="1">
            <a:spLocks noChangeArrowheads="1"/>
          </p:cNvSpPr>
          <p:nvPr/>
        </p:nvSpPr>
        <p:spPr bwMode="auto">
          <a:xfrm>
            <a:off x="533400" y="3098512"/>
            <a:ext cx="7393306" cy="584775"/>
          </a:xfrm>
          <a:prstGeom prst="rect">
            <a:avLst/>
          </a:prstGeom>
          <a:noFill/>
          <a:ln w="12700">
            <a:noFill/>
            <a:miter lim="800000"/>
            <a:headEnd/>
            <a:tailEnd/>
          </a:ln>
        </p:spPr>
        <p:txBody>
          <a:bodyPr wrap="none">
            <a:spAutoFit/>
          </a:bodyPr>
          <a:lstStyle/>
          <a:p>
            <a:r>
              <a:rPr lang="en-US" sz="3200" i="0" dirty="0">
                <a:solidFill>
                  <a:srgbClr val="3399FF"/>
                </a:solidFill>
              </a:rPr>
              <a:t>RED</a:t>
            </a:r>
            <a:r>
              <a:rPr lang="en-US" sz="3200" i="0" dirty="0"/>
              <a:t>    </a:t>
            </a:r>
            <a:r>
              <a:rPr lang="en-US" sz="3200" i="0" dirty="0">
                <a:solidFill>
                  <a:srgbClr val="FF0000"/>
                </a:solidFill>
              </a:rPr>
              <a:t>BLUE</a:t>
            </a:r>
            <a:r>
              <a:rPr lang="en-US" sz="3200" i="0" dirty="0"/>
              <a:t>    </a:t>
            </a:r>
            <a:r>
              <a:rPr lang="en-US" sz="3200" i="0" dirty="0">
                <a:solidFill>
                  <a:srgbClr val="3399FF"/>
                </a:solidFill>
              </a:rPr>
              <a:t>GREEN</a:t>
            </a:r>
            <a:r>
              <a:rPr lang="en-US" sz="3200" i="0" dirty="0"/>
              <a:t>    </a:t>
            </a:r>
            <a:r>
              <a:rPr lang="en-US" sz="3200" i="0" dirty="0">
                <a:solidFill>
                  <a:srgbClr val="66FF33"/>
                </a:solidFill>
              </a:rPr>
              <a:t>BLUE</a:t>
            </a:r>
            <a:r>
              <a:rPr lang="en-US" sz="3200" i="0" dirty="0"/>
              <a:t>    </a:t>
            </a:r>
            <a:r>
              <a:rPr lang="en-US" sz="3200" i="0" dirty="0">
                <a:solidFill>
                  <a:srgbClr val="FF0000"/>
                </a:solidFill>
              </a:rPr>
              <a:t>GREEN</a:t>
            </a:r>
            <a:r>
              <a:rPr lang="en-US" sz="3200" i="0" dirty="0"/>
              <a:t>    </a:t>
            </a:r>
            <a:r>
              <a:rPr lang="en-US" sz="3200" i="0" dirty="0">
                <a:solidFill>
                  <a:srgbClr val="66FF33"/>
                </a:solidFill>
              </a:rPr>
              <a:t>RED</a:t>
            </a:r>
          </a:p>
        </p:txBody>
      </p:sp>
      <p:grpSp>
        <p:nvGrpSpPr>
          <p:cNvPr id="2" name="Group 5"/>
          <p:cNvGrpSpPr>
            <a:grpSpLocks/>
          </p:cNvGrpSpPr>
          <p:nvPr/>
        </p:nvGrpSpPr>
        <p:grpSpPr bwMode="auto">
          <a:xfrm>
            <a:off x="304800" y="3200400"/>
            <a:ext cx="8077200" cy="381000"/>
            <a:chOff x="288" y="2016"/>
            <a:chExt cx="5088" cy="240"/>
          </a:xfrm>
          <a:solidFill>
            <a:srgbClr val="FF0000"/>
          </a:solidFill>
        </p:grpSpPr>
        <p:sp>
          <p:nvSpPr>
            <p:cNvPr id="58375" name="Rectangle 6"/>
            <p:cNvSpPr>
              <a:spLocks noChangeArrowheads="1"/>
            </p:cNvSpPr>
            <p:nvPr/>
          </p:nvSpPr>
          <p:spPr bwMode="auto">
            <a:xfrm>
              <a:off x="1248" y="2016"/>
              <a:ext cx="432" cy="240"/>
            </a:xfrm>
            <a:prstGeom prst="rect">
              <a:avLst/>
            </a:prstGeom>
            <a:solidFill>
              <a:srgbClr val="0070C0"/>
            </a:solidFill>
            <a:ln w="12700">
              <a:noFill/>
              <a:miter lim="800000"/>
              <a:headEnd/>
              <a:tailEnd/>
            </a:ln>
          </p:spPr>
          <p:txBody>
            <a:bodyPr wrap="none" anchor="ctr"/>
            <a:lstStyle/>
            <a:p>
              <a:endParaRPr lang="en-US">
                <a:solidFill>
                  <a:srgbClr val="FF0000"/>
                </a:solidFill>
              </a:endParaRPr>
            </a:p>
          </p:txBody>
        </p:sp>
        <p:sp>
          <p:nvSpPr>
            <p:cNvPr id="58376" name="Rectangle 7"/>
            <p:cNvSpPr>
              <a:spLocks noChangeArrowheads="1"/>
            </p:cNvSpPr>
            <p:nvPr/>
          </p:nvSpPr>
          <p:spPr bwMode="auto">
            <a:xfrm>
              <a:off x="2160" y="2016"/>
              <a:ext cx="432" cy="240"/>
            </a:xfrm>
            <a:prstGeom prst="rect">
              <a:avLst/>
            </a:prstGeom>
            <a:solidFill>
              <a:srgbClr val="00B050"/>
            </a:solidFill>
            <a:ln w="12700">
              <a:noFill/>
              <a:miter lim="800000"/>
              <a:headEnd/>
              <a:tailEnd/>
            </a:ln>
          </p:spPr>
          <p:txBody>
            <a:bodyPr wrap="none" anchor="ctr"/>
            <a:lstStyle/>
            <a:p>
              <a:endParaRPr lang="en-US">
                <a:solidFill>
                  <a:srgbClr val="FF0000"/>
                </a:solidFill>
              </a:endParaRPr>
            </a:p>
          </p:txBody>
        </p:sp>
        <p:sp>
          <p:nvSpPr>
            <p:cNvPr id="58377" name="Rectangle 8"/>
            <p:cNvSpPr>
              <a:spLocks noChangeArrowheads="1"/>
            </p:cNvSpPr>
            <p:nvPr/>
          </p:nvSpPr>
          <p:spPr bwMode="auto">
            <a:xfrm>
              <a:off x="4032" y="2016"/>
              <a:ext cx="432" cy="240"/>
            </a:xfrm>
            <a:prstGeom prst="rect">
              <a:avLst/>
            </a:prstGeom>
            <a:solidFill>
              <a:srgbClr val="00B050"/>
            </a:solidFill>
            <a:ln w="12700">
              <a:noFill/>
              <a:miter lim="800000"/>
              <a:headEnd/>
              <a:tailEnd/>
            </a:ln>
          </p:spPr>
          <p:txBody>
            <a:bodyPr wrap="none" anchor="ctr"/>
            <a:lstStyle/>
            <a:p>
              <a:endParaRPr lang="en-US">
                <a:solidFill>
                  <a:srgbClr val="FF0000"/>
                </a:solidFill>
              </a:endParaRPr>
            </a:p>
          </p:txBody>
        </p:sp>
        <p:sp>
          <p:nvSpPr>
            <p:cNvPr id="58378" name="Rectangle 9"/>
            <p:cNvSpPr>
              <a:spLocks noChangeArrowheads="1"/>
            </p:cNvSpPr>
            <p:nvPr/>
          </p:nvSpPr>
          <p:spPr bwMode="auto">
            <a:xfrm>
              <a:off x="4944" y="2016"/>
              <a:ext cx="432" cy="240"/>
            </a:xfrm>
            <a:prstGeom prst="rect">
              <a:avLst/>
            </a:prstGeom>
            <a:solidFill>
              <a:srgbClr val="0070C0"/>
            </a:solidFill>
            <a:ln w="12700">
              <a:noFill/>
              <a:miter lim="800000"/>
              <a:headEnd/>
              <a:tailEnd/>
            </a:ln>
          </p:spPr>
          <p:txBody>
            <a:bodyPr wrap="none" anchor="ctr"/>
            <a:lstStyle/>
            <a:p>
              <a:endParaRPr lang="en-US">
                <a:solidFill>
                  <a:srgbClr val="FF0000"/>
                </a:solidFill>
              </a:endParaRPr>
            </a:p>
          </p:txBody>
        </p:sp>
        <p:sp>
          <p:nvSpPr>
            <p:cNvPr id="58379" name="Rectangle 10"/>
            <p:cNvSpPr>
              <a:spLocks noChangeArrowheads="1"/>
            </p:cNvSpPr>
            <p:nvPr/>
          </p:nvSpPr>
          <p:spPr bwMode="auto">
            <a:xfrm>
              <a:off x="288" y="2016"/>
              <a:ext cx="432" cy="240"/>
            </a:xfrm>
            <a:prstGeom prst="rect">
              <a:avLst/>
            </a:prstGeom>
            <a:grpFill/>
            <a:ln w="12700">
              <a:noFill/>
              <a:miter lim="800000"/>
              <a:headEnd/>
              <a:tailEnd/>
            </a:ln>
          </p:spPr>
          <p:txBody>
            <a:bodyPr wrap="none" anchor="ctr"/>
            <a:lstStyle/>
            <a:p>
              <a:endParaRPr lang="en-US">
                <a:solidFill>
                  <a:srgbClr val="FF0000"/>
                </a:solidFill>
              </a:endParaRPr>
            </a:p>
          </p:txBody>
        </p:sp>
        <p:sp>
          <p:nvSpPr>
            <p:cNvPr id="58380" name="Rectangle 11"/>
            <p:cNvSpPr>
              <a:spLocks noChangeArrowheads="1"/>
            </p:cNvSpPr>
            <p:nvPr/>
          </p:nvSpPr>
          <p:spPr bwMode="auto">
            <a:xfrm>
              <a:off x="3168" y="2016"/>
              <a:ext cx="432" cy="240"/>
            </a:xfrm>
            <a:prstGeom prst="rect">
              <a:avLst/>
            </a:prstGeom>
            <a:grpFill/>
            <a:ln w="12700">
              <a:noFill/>
              <a:miter lim="800000"/>
              <a:headEnd/>
              <a:tailEnd/>
            </a:ln>
          </p:spPr>
          <p:txBody>
            <a:bodyPr wrap="none" anchor="ctr"/>
            <a:lstStyle/>
            <a:p>
              <a:endParaRPr lang="en-US">
                <a:solidFill>
                  <a:srgbClr val="FF0000"/>
                </a:solidFill>
              </a:endParaRPr>
            </a:p>
          </p:txBody>
        </p:sp>
      </p:grpSp>
    </p:spTree>
    <p:extLst>
      <p:ext uri="{BB962C8B-B14F-4D97-AF65-F5344CB8AC3E}">
        <p14:creationId xmlns:p14="http://schemas.microsoft.com/office/powerpoint/2010/main" val="397742772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5642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6422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500"/>
                                  </p:stCondLst>
                                  <p:childTnLst>
                                    <p:set>
                                      <p:cBhvr>
                                        <p:cTn id="20" dur="1" fill="hold">
                                          <p:stCondLst>
                                            <p:cond delay="0"/>
                                          </p:stCondLst>
                                        </p:cTn>
                                        <p:tgtEl>
                                          <p:spTgt spid="5642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642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7" grpId="0"/>
      <p:bldP spid="564227" grpId="1"/>
      <p:bldP spid="564228" grpId="0"/>
      <p:bldP spid="56422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sz="quarter"/>
          </p:nvPr>
        </p:nvSpPr>
        <p:spPr>
          <a:xfrm>
            <a:off x="228600" y="228600"/>
            <a:ext cx="8686800" cy="685800"/>
          </a:xfrm>
        </p:spPr>
        <p:txBody>
          <a:bodyPr/>
          <a:lstStyle/>
          <a:p>
            <a:r>
              <a:rPr lang="en-US" sz="3600" b="1" dirty="0" smtClean="0">
                <a:effectLst/>
              </a:rPr>
              <a:t>The Rey-</a:t>
            </a:r>
            <a:r>
              <a:rPr lang="en-US" sz="3600" b="1" dirty="0" err="1" smtClean="0">
                <a:effectLst/>
              </a:rPr>
              <a:t>Osterrieth</a:t>
            </a:r>
            <a:r>
              <a:rPr lang="en-US" sz="3600" b="1" dirty="0" smtClean="0">
                <a:effectLst/>
              </a:rPr>
              <a:t> Complex Figure</a:t>
            </a:r>
          </a:p>
        </p:txBody>
      </p:sp>
      <p:pic>
        <p:nvPicPr>
          <p:cNvPr id="5" name="Rey Luc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rcRect/>
          <a:stretch>
            <a:fillRect/>
          </a:stretch>
        </p:blipFill>
        <p:spPr>
          <a:xfrm>
            <a:off x="1371600" y="1524000"/>
            <a:ext cx="6096000" cy="4572000"/>
          </a:xfrm>
        </p:spPr>
      </p:pic>
    </p:spTree>
    <p:extLst>
      <p:ext uri="{BB962C8B-B14F-4D97-AF65-F5344CB8AC3E}">
        <p14:creationId xmlns:p14="http://schemas.microsoft.com/office/powerpoint/2010/main" val="23163317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76200"/>
            <a:ext cx="8686800" cy="685800"/>
          </a:xfrm>
        </p:spPr>
        <p:txBody>
          <a:bodyPr/>
          <a:lstStyle/>
          <a:p>
            <a:r>
              <a:rPr lang="en-US" sz="3600" b="1" smtClean="0">
                <a:effectLst/>
              </a:rPr>
              <a:t>10 year-old boy with ADHD-C</a:t>
            </a:r>
          </a:p>
        </p:txBody>
      </p:sp>
      <p:sp>
        <p:nvSpPr>
          <p:cNvPr id="53251" name="Text Box 3"/>
          <p:cNvSpPr txBox="1">
            <a:spLocks noChangeArrowheads="1"/>
          </p:cNvSpPr>
          <p:nvPr/>
        </p:nvSpPr>
        <p:spPr bwMode="auto">
          <a:xfrm>
            <a:off x="2209800" y="6400800"/>
            <a:ext cx="827088" cy="457200"/>
          </a:xfrm>
          <a:prstGeom prst="rect">
            <a:avLst/>
          </a:prstGeom>
          <a:noFill/>
          <a:ln w="12700">
            <a:noFill/>
            <a:miter lim="800000"/>
            <a:headEnd/>
            <a:tailEnd/>
          </a:ln>
          <a:effectLst/>
        </p:spPr>
        <p:txBody>
          <a:bodyPr wrap="none">
            <a:spAutoFit/>
          </a:bodyPr>
          <a:lstStyle/>
          <a:p>
            <a:pPr>
              <a:defRPr/>
            </a:pPr>
            <a:r>
              <a:rPr lang="en-US" sz="2400">
                <a:effectLst>
                  <a:outerShdw blurRad="38100" dist="38100" dir="2700000" algn="tl">
                    <a:srgbClr val="000000"/>
                  </a:outerShdw>
                </a:effectLst>
              </a:rPr>
              <a:t>Copy</a:t>
            </a:r>
          </a:p>
        </p:txBody>
      </p:sp>
      <p:sp>
        <p:nvSpPr>
          <p:cNvPr id="53252" name="Text Box 4"/>
          <p:cNvSpPr txBox="1">
            <a:spLocks noChangeArrowheads="1"/>
          </p:cNvSpPr>
          <p:nvPr/>
        </p:nvSpPr>
        <p:spPr bwMode="auto">
          <a:xfrm>
            <a:off x="6156325" y="5451475"/>
            <a:ext cx="960438" cy="457200"/>
          </a:xfrm>
          <a:prstGeom prst="rect">
            <a:avLst/>
          </a:prstGeom>
          <a:noFill/>
          <a:ln w="12700">
            <a:noFill/>
            <a:miter lim="800000"/>
            <a:headEnd/>
            <a:tailEnd/>
          </a:ln>
          <a:effectLst/>
        </p:spPr>
        <p:txBody>
          <a:bodyPr wrap="none">
            <a:spAutoFit/>
          </a:bodyPr>
          <a:lstStyle/>
          <a:p>
            <a:pPr>
              <a:defRPr/>
            </a:pPr>
            <a:r>
              <a:rPr lang="en-US" sz="2400">
                <a:effectLst>
                  <a:outerShdw blurRad="38100" dist="38100" dir="2700000" algn="tl">
                    <a:srgbClr val="000000"/>
                  </a:outerShdw>
                </a:effectLst>
              </a:rPr>
              <a:t>Recall</a:t>
            </a:r>
          </a:p>
        </p:txBody>
      </p:sp>
      <p:pic>
        <p:nvPicPr>
          <p:cNvPr id="53253" name="Picture 5" descr="Branden 1"/>
          <p:cNvPicPr>
            <a:picLocks noGrp="1" noChangeAspect="1" noChangeArrowheads="1"/>
          </p:cNvPicPr>
          <p:nvPr>
            <p:ph sz="half" idx="1"/>
          </p:nvPr>
        </p:nvPicPr>
        <p:blipFill>
          <a:blip r:embed="rId3" cstate="print"/>
          <a:srcRect/>
          <a:stretch>
            <a:fillRect/>
          </a:stretch>
        </p:blipFill>
        <p:spPr>
          <a:xfrm>
            <a:off x="381000" y="1219200"/>
            <a:ext cx="6781800" cy="5314950"/>
          </a:xfrm>
          <a:noFill/>
          <a:ln w="9525">
            <a:solidFill>
              <a:schemeClr val="bg2"/>
            </a:solidFill>
          </a:ln>
        </p:spPr>
      </p:pic>
      <p:pic>
        <p:nvPicPr>
          <p:cNvPr id="53254" name="Picture 6" descr="Branden 2"/>
          <p:cNvPicPr>
            <a:picLocks noGrp="1" noChangeAspect="1" noChangeArrowheads="1"/>
          </p:cNvPicPr>
          <p:nvPr>
            <p:ph sz="half" idx="2"/>
          </p:nvPr>
        </p:nvPicPr>
        <p:blipFill>
          <a:blip r:embed="rId4" cstate="print"/>
          <a:srcRect l="1953" r="2734"/>
          <a:stretch>
            <a:fillRect/>
          </a:stretch>
        </p:blipFill>
        <p:spPr>
          <a:xfrm>
            <a:off x="4343400" y="2438400"/>
            <a:ext cx="4648200" cy="3822700"/>
          </a:xfrm>
          <a:noFill/>
          <a:ln w="9525">
            <a:solidFill>
              <a:schemeClr val="bg2"/>
            </a:solidFill>
          </a:ln>
        </p:spPr>
      </p:pic>
      <p:sp>
        <p:nvSpPr>
          <p:cNvPr id="53255" name="Text Box 7"/>
          <p:cNvSpPr txBox="1">
            <a:spLocks noChangeArrowheads="1"/>
          </p:cNvSpPr>
          <p:nvPr/>
        </p:nvSpPr>
        <p:spPr bwMode="auto">
          <a:xfrm>
            <a:off x="6259513" y="6400800"/>
            <a:ext cx="960437" cy="457200"/>
          </a:xfrm>
          <a:prstGeom prst="rect">
            <a:avLst/>
          </a:prstGeom>
          <a:noFill/>
          <a:ln w="12700">
            <a:noFill/>
            <a:miter lim="800000"/>
            <a:headEnd/>
            <a:tailEnd/>
          </a:ln>
          <a:effectLst/>
        </p:spPr>
        <p:txBody>
          <a:bodyPr wrap="none">
            <a:spAutoFit/>
          </a:bodyPr>
          <a:lstStyle/>
          <a:p>
            <a:pPr>
              <a:defRPr/>
            </a:pPr>
            <a:r>
              <a:rPr lang="en-US" sz="2400">
                <a:effectLst>
                  <a:outerShdw blurRad="38100" dist="38100" dir="2700000" algn="tl">
                    <a:srgbClr val="000000"/>
                  </a:outerShdw>
                </a:effectLst>
              </a:rPr>
              <a:t>Recall</a:t>
            </a:r>
          </a:p>
        </p:txBody>
      </p:sp>
    </p:spTree>
    <p:extLst>
      <p:ext uri="{BB962C8B-B14F-4D97-AF65-F5344CB8AC3E}">
        <p14:creationId xmlns:p14="http://schemas.microsoft.com/office/powerpoint/2010/main" val="318152013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152400"/>
            <a:ext cx="8686800" cy="609600"/>
          </a:xfrm>
        </p:spPr>
        <p:txBody>
          <a:bodyPr>
            <a:normAutofit fontScale="90000"/>
          </a:bodyPr>
          <a:lstStyle/>
          <a:p>
            <a:r>
              <a:rPr lang="en-US" sz="3600" b="1" smtClean="0">
                <a:effectLst/>
              </a:rPr>
              <a:t>10 year old with ADHD-I</a:t>
            </a:r>
          </a:p>
        </p:txBody>
      </p:sp>
      <p:sp>
        <p:nvSpPr>
          <p:cNvPr id="55299" name="Text Box 3"/>
          <p:cNvSpPr txBox="1">
            <a:spLocks noChangeArrowheads="1"/>
          </p:cNvSpPr>
          <p:nvPr/>
        </p:nvSpPr>
        <p:spPr bwMode="auto">
          <a:xfrm>
            <a:off x="2057400" y="6096000"/>
            <a:ext cx="827088" cy="457200"/>
          </a:xfrm>
          <a:prstGeom prst="rect">
            <a:avLst/>
          </a:prstGeom>
          <a:noFill/>
          <a:ln w="12700">
            <a:noFill/>
            <a:miter lim="800000"/>
            <a:headEnd/>
            <a:tailEnd/>
          </a:ln>
          <a:effectLst/>
        </p:spPr>
        <p:txBody>
          <a:bodyPr wrap="none">
            <a:spAutoFit/>
          </a:bodyPr>
          <a:lstStyle/>
          <a:p>
            <a:pPr>
              <a:defRPr/>
            </a:pPr>
            <a:r>
              <a:rPr lang="en-US" sz="2400">
                <a:effectLst>
                  <a:outerShdw blurRad="38100" dist="38100" dir="2700000" algn="tl">
                    <a:srgbClr val="000000"/>
                  </a:outerShdw>
                </a:effectLst>
              </a:rPr>
              <a:t>Copy</a:t>
            </a:r>
          </a:p>
        </p:txBody>
      </p:sp>
      <p:sp>
        <p:nvSpPr>
          <p:cNvPr id="55300" name="Text Box 4"/>
          <p:cNvSpPr txBox="1">
            <a:spLocks noChangeArrowheads="1"/>
          </p:cNvSpPr>
          <p:nvPr/>
        </p:nvSpPr>
        <p:spPr bwMode="auto">
          <a:xfrm>
            <a:off x="6248400" y="6172200"/>
            <a:ext cx="960438" cy="457200"/>
          </a:xfrm>
          <a:prstGeom prst="rect">
            <a:avLst/>
          </a:prstGeom>
          <a:noFill/>
          <a:ln w="12700">
            <a:noFill/>
            <a:miter lim="800000"/>
            <a:headEnd/>
            <a:tailEnd/>
          </a:ln>
          <a:effectLst/>
        </p:spPr>
        <p:txBody>
          <a:bodyPr wrap="none">
            <a:spAutoFit/>
          </a:bodyPr>
          <a:lstStyle/>
          <a:p>
            <a:pPr>
              <a:defRPr/>
            </a:pPr>
            <a:r>
              <a:rPr lang="en-US" sz="2400">
                <a:effectLst>
                  <a:outerShdw blurRad="38100" dist="38100" dir="2700000" algn="tl">
                    <a:srgbClr val="000000"/>
                  </a:outerShdw>
                </a:effectLst>
              </a:rPr>
              <a:t>Recall</a:t>
            </a:r>
          </a:p>
        </p:txBody>
      </p:sp>
      <p:pic>
        <p:nvPicPr>
          <p:cNvPr id="54277" name="Picture 5" descr="017-ADHD-StndIR"/>
          <p:cNvPicPr>
            <a:picLocks noChangeAspect="1" noChangeArrowheads="1"/>
          </p:cNvPicPr>
          <p:nvPr/>
        </p:nvPicPr>
        <p:blipFill>
          <a:blip r:embed="rId3" cstate="print"/>
          <a:srcRect/>
          <a:stretch>
            <a:fillRect/>
          </a:stretch>
        </p:blipFill>
        <p:spPr bwMode="auto">
          <a:xfrm>
            <a:off x="5337175" y="3608388"/>
            <a:ext cx="2892425" cy="2335212"/>
          </a:xfrm>
          <a:prstGeom prst="rect">
            <a:avLst/>
          </a:prstGeom>
          <a:noFill/>
          <a:ln w="9525">
            <a:noFill/>
            <a:miter lim="800000"/>
            <a:headEnd/>
            <a:tailEnd/>
          </a:ln>
        </p:spPr>
      </p:pic>
      <p:pic>
        <p:nvPicPr>
          <p:cNvPr id="54278" name="Picture 6" descr="017-ADHD-StndCopy"/>
          <p:cNvPicPr>
            <a:picLocks noChangeAspect="1" noChangeArrowheads="1"/>
          </p:cNvPicPr>
          <p:nvPr/>
        </p:nvPicPr>
        <p:blipFill>
          <a:blip r:embed="rId4" cstate="print"/>
          <a:srcRect/>
          <a:stretch>
            <a:fillRect/>
          </a:stretch>
        </p:blipFill>
        <p:spPr bwMode="auto">
          <a:xfrm>
            <a:off x="304800" y="1295400"/>
            <a:ext cx="4846638" cy="2976563"/>
          </a:xfrm>
          <a:prstGeom prst="rect">
            <a:avLst/>
          </a:prstGeom>
          <a:noFill/>
          <a:ln w="9525">
            <a:noFill/>
            <a:miter lim="800000"/>
            <a:headEnd/>
            <a:tailEnd/>
          </a:ln>
        </p:spPr>
      </p:pic>
    </p:spTree>
    <p:extLst>
      <p:ext uri="{BB962C8B-B14F-4D97-AF65-F5344CB8AC3E}">
        <p14:creationId xmlns:p14="http://schemas.microsoft.com/office/powerpoint/2010/main" val="19421040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76200"/>
            <a:ext cx="8686800" cy="685800"/>
          </a:xfrm>
        </p:spPr>
        <p:txBody>
          <a:bodyPr/>
          <a:lstStyle/>
          <a:p>
            <a:r>
              <a:rPr lang="en-US" sz="3600" b="1" smtClean="0">
                <a:effectLst/>
              </a:rPr>
              <a:t>8 year-old boy with Asperger’s</a:t>
            </a:r>
            <a:endParaRPr lang="en-US" b="1" smtClean="0">
              <a:effectLst/>
            </a:endParaRPr>
          </a:p>
        </p:txBody>
      </p:sp>
      <p:sp>
        <p:nvSpPr>
          <p:cNvPr id="51203" name="Text Box 3"/>
          <p:cNvSpPr txBox="1">
            <a:spLocks noChangeArrowheads="1"/>
          </p:cNvSpPr>
          <p:nvPr/>
        </p:nvSpPr>
        <p:spPr bwMode="auto">
          <a:xfrm>
            <a:off x="2041525" y="5451475"/>
            <a:ext cx="827088" cy="457200"/>
          </a:xfrm>
          <a:prstGeom prst="rect">
            <a:avLst/>
          </a:prstGeom>
          <a:noFill/>
          <a:ln w="12700">
            <a:noFill/>
            <a:miter lim="800000"/>
            <a:headEnd/>
            <a:tailEnd/>
          </a:ln>
          <a:effectLst/>
        </p:spPr>
        <p:txBody>
          <a:bodyPr wrap="none">
            <a:spAutoFit/>
          </a:bodyPr>
          <a:lstStyle/>
          <a:p>
            <a:pPr>
              <a:defRPr/>
            </a:pPr>
            <a:r>
              <a:rPr lang="en-US" sz="2400">
                <a:effectLst>
                  <a:outerShdw blurRad="38100" dist="38100" dir="2700000" algn="tl">
                    <a:srgbClr val="000000"/>
                  </a:outerShdw>
                </a:effectLst>
              </a:rPr>
              <a:t>Copy</a:t>
            </a:r>
          </a:p>
        </p:txBody>
      </p:sp>
      <p:sp>
        <p:nvSpPr>
          <p:cNvPr id="51204" name="Text Box 4"/>
          <p:cNvSpPr txBox="1">
            <a:spLocks noChangeArrowheads="1"/>
          </p:cNvSpPr>
          <p:nvPr/>
        </p:nvSpPr>
        <p:spPr bwMode="auto">
          <a:xfrm>
            <a:off x="6156325" y="6324600"/>
            <a:ext cx="960438" cy="457200"/>
          </a:xfrm>
          <a:prstGeom prst="rect">
            <a:avLst/>
          </a:prstGeom>
          <a:noFill/>
          <a:ln w="12700">
            <a:noFill/>
            <a:miter lim="800000"/>
            <a:headEnd/>
            <a:tailEnd/>
          </a:ln>
          <a:effectLst/>
        </p:spPr>
        <p:txBody>
          <a:bodyPr wrap="none">
            <a:spAutoFit/>
          </a:bodyPr>
          <a:lstStyle/>
          <a:p>
            <a:pPr>
              <a:defRPr/>
            </a:pPr>
            <a:r>
              <a:rPr lang="en-US" sz="2400">
                <a:effectLst>
                  <a:outerShdw blurRad="38100" dist="38100" dir="2700000" algn="tl">
                    <a:srgbClr val="000000"/>
                  </a:outerShdw>
                </a:effectLst>
              </a:rPr>
              <a:t>Recall</a:t>
            </a:r>
          </a:p>
        </p:txBody>
      </p:sp>
      <p:pic>
        <p:nvPicPr>
          <p:cNvPr id="52229" name="Picture 5" descr="037-NVLD-StndIR"/>
          <p:cNvPicPr>
            <a:picLocks noChangeAspect="1" noChangeArrowheads="1"/>
          </p:cNvPicPr>
          <p:nvPr/>
        </p:nvPicPr>
        <p:blipFill>
          <a:blip r:embed="rId3" cstate="print"/>
          <a:srcRect/>
          <a:stretch>
            <a:fillRect/>
          </a:stretch>
        </p:blipFill>
        <p:spPr bwMode="auto">
          <a:xfrm>
            <a:off x="5105400" y="2438400"/>
            <a:ext cx="3665538" cy="3886200"/>
          </a:xfrm>
          <a:prstGeom prst="rect">
            <a:avLst/>
          </a:prstGeom>
          <a:noFill/>
          <a:ln w="9525">
            <a:noFill/>
            <a:miter lim="800000"/>
            <a:headEnd/>
            <a:tailEnd/>
          </a:ln>
        </p:spPr>
      </p:pic>
      <p:pic>
        <p:nvPicPr>
          <p:cNvPr id="52230" name="Picture 6" descr="037-NVLD-StndCopy"/>
          <p:cNvPicPr>
            <a:picLocks noChangeAspect="1" noChangeArrowheads="1"/>
          </p:cNvPicPr>
          <p:nvPr/>
        </p:nvPicPr>
        <p:blipFill>
          <a:blip r:embed="rId4" cstate="print"/>
          <a:srcRect/>
          <a:stretch>
            <a:fillRect/>
          </a:stretch>
        </p:blipFill>
        <p:spPr bwMode="auto">
          <a:xfrm>
            <a:off x="436563" y="1431925"/>
            <a:ext cx="4211637" cy="4121150"/>
          </a:xfrm>
          <a:prstGeom prst="rect">
            <a:avLst/>
          </a:prstGeom>
          <a:noFill/>
          <a:ln w="9525">
            <a:noFill/>
            <a:miter lim="800000"/>
            <a:headEnd/>
            <a:tailEnd/>
          </a:ln>
        </p:spPr>
      </p:pic>
    </p:spTree>
    <p:extLst>
      <p:ext uri="{BB962C8B-B14F-4D97-AF65-F5344CB8AC3E}">
        <p14:creationId xmlns:p14="http://schemas.microsoft.com/office/powerpoint/2010/main" val="191780433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sz="quarter"/>
          </p:nvPr>
        </p:nvSpPr>
        <p:spPr>
          <a:xfrm>
            <a:off x="228600" y="228600"/>
            <a:ext cx="8686800" cy="685800"/>
          </a:xfrm>
        </p:spPr>
        <p:txBody>
          <a:bodyPr/>
          <a:lstStyle/>
          <a:p>
            <a:r>
              <a:rPr lang="en-US" sz="3600" b="1" dirty="0" smtClean="0">
                <a:effectLst/>
              </a:rPr>
              <a:t>Verbal Fluency</a:t>
            </a:r>
          </a:p>
        </p:txBody>
      </p:sp>
      <p:pic>
        <p:nvPicPr>
          <p:cNvPr id="10" name="Rozy A">
            <a:hlinkClick r:id="" action="ppaction://media"/>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5"/>
          <a:stretch>
            <a:fillRect/>
          </a:stretch>
        </p:blipFill>
        <p:spPr>
          <a:xfrm>
            <a:off x="1219200" y="914400"/>
            <a:ext cx="7010400" cy="5257800"/>
          </a:xfrm>
          <a:prstGeom prst="rect">
            <a:avLst/>
          </a:prstGeom>
        </p:spPr>
      </p:pic>
    </p:spTree>
    <p:extLst>
      <p:ext uri="{BB962C8B-B14F-4D97-AF65-F5344CB8AC3E}">
        <p14:creationId xmlns:p14="http://schemas.microsoft.com/office/powerpoint/2010/main" val="28615179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76200"/>
            <a:ext cx="8686800" cy="685800"/>
          </a:xfrm>
        </p:spPr>
        <p:txBody>
          <a:bodyPr/>
          <a:lstStyle/>
          <a:p>
            <a:r>
              <a:rPr lang="en-US" sz="3600" b="1" smtClean="0">
                <a:effectLst/>
              </a:rPr>
              <a:t>Tower of London 6 Move</a:t>
            </a:r>
          </a:p>
        </p:txBody>
      </p:sp>
      <p:pic>
        <p:nvPicPr>
          <p:cNvPr id="5" name="Toria TOL 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a:stretch>
            <a:fillRect/>
          </a:stretch>
        </p:blipFill>
        <p:spPr>
          <a:xfrm>
            <a:off x="1562100" y="1143000"/>
            <a:ext cx="6096000" cy="4572000"/>
          </a:xfrm>
        </p:spPr>
      </p:pic>
    </p:spTree>
    <p:extLst>
      <p:ext uri="{BB962C8B-B14F-4D97-AF65-F5344CB8AC3E}">
        <p14:creationId xmlns:p14="http://schemas.microsoft.com/office/powerpoint/2010/main" val="318970648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762000" y="304800"/>
            <a:ext cx="7772400" cy="1600200"/>
          </a:xfrm>
        </p:spPr>
        <p:txBody>
          <a:bodyPr/>
          <a:lstStyle/>
          <a:p>
            <a:r>
              <a:rPr lang="en-US" sz="4000" b="1" dirty="0">
                <a:solidFill>
                  <a:schemeClr val="tx1"/>
                </a:solidFill>
              </a:rPr>
              <a:t>Executive </a:t>
            </a:r>
            <a:r>
              <a:rPr lang="en-US" sz="4000" b="1" dirty="0" smtClean="0">
                <a:solidFill>
                  <a:schemeClr val="tx1"/>
                </a:solidFill>
              </a:rPr>
              <a:t>Functions: A classic definition</a:t>
            </a:r>
            <a:endParaRPr lang="en-US" sz="4000" b="1" dirty="0">
              <a:solidFill>
                <a:schemeClr val="tx1"/>
              </a:solidFill>
            </a:endParaRPr>
          </a:p>
        </p:txBody>
      </p:sp>
      <p:sp>
        <p:nvSpPr>
          <p:cNvPr id="539651" name="Rectangle 3"/>
          <p:cNvSpPr>
            <a:spLocks noGrp="1" noChangeArrowheads="1"/>
          </p:cNvSpPr>
          <p:nvPr>
            <p:ph type="body" idx="1"/>
          </p:nvPr>
        </p:nvSpPr>
        <p:spPr>
          <a:xfrm>
            <a:off x="685800" y="2362200"/>
            <a:ext cx="8153400" cy="3810000"/>
          </a:xfrm>
        </p:spPr>
        <p:txBody>
          <a:bodyPr/>
          <a:lstStyle/>
          <a:p>
            <a:pPr>
              <a:buFont typeface="Wingdings" pitchFamily="2" charset="2"/>
              <a:buNone/>
            </a:pPr>
            <a:r>
              <a:rPr lang="en-US" sz="2400" dirty="0">
                <a:latin typeface="Arial" charset="0"/>
              </a:rPr>
              <a:t>	“The planning and sequencing of complex behaviors, the ability to pay attention to several components at once, the capacity for grasping the gist of a complex situation, the resistance to distraction and interference, the inhibition of inappropriate response tendencies, and the ability to sustain behavioral output for relatively prolonged periods.” (Stuss &amp; Benton, 1984).</a:t>
            </a: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8600" y="304800"/>
            <a:ext cx="8686800" cy="990600"/>
          </a:xfrm>
        </p:spPr>
        <p:txBody>
          <a:bodyPr>
            <a:normAutofit fontScale="90000"/>
          </a:bodyPr>
          <a:lstStyle/>
          <a:p>
            <a:r>
              <a:rPr lang="en-US" b="1" dirty="0" smtClean="0">
                <a:solidFill>
                  <a:schemeClr val="tx1"/>
                </a:solidFill>
                <a:effectLst/>
              </a:rPr>
              <a:t>Advantages of EF Performance Tests:</a:t>
            </a:r>
            <a:endParaRPr lang="en-US" b="1" dirty="0">
              <a:solidFill>
                <a:schemeClr val="tx1"/>
              </a:solidFill>
              <a:effectLst/>
            </a:endParaRPr>
          </a:p>
        </p:txBody>
      </p:sp>
      <p:sp>
        <p:nvSpPr>
          <p:cNvPr id="37891" name="Rectangle 3"/>
          <p:cNvSpPr>
            <a:spLocks noGrp="1" noChangeArrowheads="1"/>
          </p:cNvSpPr>
          <p:nvPr>
            <p:ph type="body" idx="1"/>
          </p:nvPr>
        </p:nvSpPr>
        <p:spPr>
          <a:xfrm>
            <a:off x="457200" y="1981200"/>
            <a:ext cx="8229600" cy="4144963"/>
          </a:xfrm>
        </p:spPr>
        <p:txBody>
          <a:bodyPr/>
          <a:lstStyle/>
          <a:p>
            <a:r>
              <a:rPr lang="en-US" dirty="0" smtClean="0"/>
              <a:t>Increased </a:t>
            </a:r>
            <a:r>
              <a:rPr lang="en-US" dirty="0"/>
              <a:t>specificity of </a:t>
            </a:r>
            <a:r>
              <a:rPr lang="en-US" dirty="0" smtClean="0"/>
              <a:t>processes</a:t>
            </a:r>
          </a:p>
          <a:p>
            <a:endParaRPr lang="en-US" dirty="0"/>
          </a:p>
          <a:p>
            <a:r>
              <a:rPr lang="en-US" dirty="0"/>
              <a:t>Increased task control and internal </a:t>
            </a:r>
            <a:r>
              <a:rPr lang="en-US" dirty="0" smtClean="0"/>
              <a:t>validity</a:t>
            </a:r>
          </a:p>
          <a:p>
            <a:endParaRPr lang="en-US" dirty="0" smtClean="0"/>
          </a:p>
          <a:p>
            <a:r>
              <a:rPr lang="en-US" dirty="0" smtClean="0"/>
              <a:t>Decades of research on test behavior</a:t>
            </a:r>
            <a:endParaRPr lang="en-US" dirty="0"/>
          </a:p>
          <a:p>
            <a:pPr lvl="1"/>
            <a:endParaRPr lang="en-US" dirty="0"/>
          </a:p>
          <a:p>
            <a:pPr lvl="1">
              <a:buNone/>
            </a:pPr>
            <a:endParaRPr lang="en-US" dirty="0"/>
          </a:p>
          <a:p>
            <a:pPr lvl="1"/>
            <a:endParaRPr lang="en-US" dirty="0"/>
          </a:p>
        </p:txBody>
      </p:sp>
      <p:sp>
        <p:nvSpPr>
          <p:cNvPr id="37892" name="Line 4"/>
          <p:cNvSpPr>
            <a:spLocks noChangeShapeType="1"/>
          </p:cNvSpPr>
          <p:nvPr/>
        </p:nvSpPr>
        <p:spPr bwMode="auto">
          <a:xfrm>
            <a:off x="304800" y="1295400"/>
            <a:ext cx="8534400" cy="0"/>
          </a:xfrm>
          <a:prstGeom prst="line">
            <a:avLst/>
          </a:prstGeom>
          <a:noFill/>
          <a:ln w="38100">
            <a:solidFill>
              <a:srgbClr val="66CCFF"/>
            </a:solidFill>
            <a:round/>
            <a:headEnd/>
            <a:tailEnd/>
          </a:ln>
          <a:effectLst/>
        </p:spPr>
        <p:txBody>
          <a:bodyPr/>
          <a:lstStyle/>
          <a:p>
            <a:endParaRPr lang="en-US"/>
          </a:p>
        </p:txBody>
      </p:sp>
    </p:spTree>
    <p:extLst>
      <p:ext uri="{BB962C8B-B14F-4D97-AF65-F5344CB8AC3E}">
        <p14:creationId xmlns:p14="http://schemas.microsoft.com/office/powerpoint/2010/main" val="73889024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813"/>
            <a:ext cx="8458200" cy="1139825"/>
          </a:xfrm>
        </p:spPr>
        <p:txBody>
          <a:bodyPr/>
          <a:lstStyle/>
          <a:p>
            <a:r>
              <a:rPr lang="en-US" sz="4000" b="1" dirty="0" smtClean="0">
                <a:solidFill>
                  <a:schemeClr val="tx1"/>
                </a:solidFill>
              </a:rPr>
              <a:t>Limitations to Performance Tests</a:t>
            </a:r>
            <a:endParaRPr lang="en-US" sz="4000" b="1" dirty="0">
              <a:solidFill>
                <a:schemeClr val="tx1"/>
              </a:solidFill>
            </a:endParaRPr>
          </a:p>
        </p:txBody>
      </p:sp>
      <p:sp>
        <p:nvSpPr>
          <p:cNvPr id="3" name="Content Placeholder 2"/>
          <p:cNvSpPr>
            <a:spLocks noGrp="1"/>
          </p:cNvSpPr>
          <p:nvPr>
            <p:ph idx="1"/>
          </p:nvPr>
        </p:nvSpPr>
        <p:spPr/>
        <p:txBody>
          <a:bodyPr/>
          <a:lstStyle/>
          <a:p>
            <a:pPr>
              <a:buNone/>
            </a:pPr>
            <a:r>
              <a:rPr lang="en-US" sz="2400" dirty="0" smtClean="0">
                <a:latin typeface="+mj-lt"/>
              </a:rPr>
              <a:t>Performance tests </a:t>
            </a:r>
            <a:r>
              <a:rPr lang="en-US" sz="2400" dirty="0">
                <a:latin typeface="+mj-lt"/>
              </a:rPr>
              <a:t>tap individual components of executive function over a short time frame and not the integrated, multidimensional, relativistic, priority-based decision-making that is often demanded in real world situations </a:t>
            </a:r>
          </a:p>
          <a:p>
            <a:pPr>
              <a:buNone/>
            </a:pPr>
            <a:endParaRPr lang="en-US" sz="2400" dirty="0" smtClean="0">
              <a:solidFill>
                <a:schemeClr val="tx1"/>
              </a:solidFill>
              <a:latin typeface="+mj-lt"/>
            </a:endParaRPr>
          </a:p>
          <a:p>
            <a:pPr>
              <a:buNone/>
            </a:pPr>
            <a:r>
              <a:rPr lang="en-US" sz="2400" dirty="0" smtClean="0">
                <a:solidFill>
                  <a:schemeClr val="tx1"/>
                </a:solidFill>
                <a:latin typeface="+mj-lt"/>
              </a:rPr>
              <a:t>(Goldberg </a:t>
            </a:r>
            <a:r>
              <a:rPr lang="en-US" sz="2400" dirty="0">
                <a:solidFill>
                  <a:schemeClr val="tx1"/>
                </a:solidFill>
                <a:latin typeface="+mj-lt"/>
              </a:rPr>
              <a:t>&amp; </a:t>
            </a:r>
            <a:r>
              <a:rPr lang="en-US" sz="2400" dirty="0" err="1">
                <a:solidFill>
                  <a:schemeClr val="tx1"/>
                </a:solidFill>
                <a:latin typeface="+mj-lt"/>
              </a:rPr>
              <a:t>Podell</a:t>
            </a:r>
            <a:r>
              <a:rPr lang="en-US" sz="2400" dirty="0">
                <a:solidFill>
                  <a:schemeClr val="tx1"/>
                </a:solidFill>
                <a:latin typeface="+mj-lt"/>
              </a:rPr>
              <a:t>, 2000)</a:t>
            </a:r>
          </a:p>
        </p:txBody>
      </p:sp>
    </p:spTree>
    <p:extLst>
      <p:ext uri="{BB962C8B-B14F-4D97-AF65-F5344CB8AC3E}">
        <p14:creationId xmlns:p14="http://schemas.microsoft.com/office/powerpoint/2010/main" val="101578130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00355"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0468" name="Rectangle 4"/>
          <p:cNvSpPr>
            <a:spLocks noGrp="1" noChangeArrowheads="1"/>
          </p:cNvSpPr>
          <p:nvPr>
            <p:ph type="title"/>
          </p:nvPr>
        </p:nvSpPr>
        <p:spPr>
          <a:xfrm>
            <a:off x="228600" y="152400"/>
            <a:ext cx="8686800" cy="609600"/>
          </a:xfrm>
          <a:noFill/>
        </p:spPr>
        <p:txBody>
          <a:bodyPr/>
          <a:lstStyle/>
          <a:p>
            <a:r>
              <a:rPr lang="en-US" sz="4000" b="1" dirty="0" smtClean="0">
                <a:solidFill>
                  <a:schemeClr val="tx1"/>
                </a:solidFill>
                <a:effectLst>
                  <a:outerShdw blurRad="38100" dist="38100" dir="2700000" algn="tl">
                    <a:srgbClr val="000000">
                      <a:alpha val="43137"/>
                    </a:srgbClr>
                  </a:outerShdw>
                </a:effectLst>
              </a:rPr>
              <a:t>1994- Recognized need for…</a:t>
            </a:r>
          </a:p>
        </p:txBody>
      </p:sp>
      <p:sp>
        <p:nvSpPr>
          <p:cNvPr id="100358" name="Line 6"/>
          <p:cNvSpPr>
            <a:spLocks noChangeShapeType="1"/>
          </p:cNvSpPr>
          <p:nvPr/>
        </p:nvSpPr>
        <p:spPr bwMode="auto">
          <a:xfrm>
            <a:off x="304800" y="990600"/>
            <a:ext cx="8534400" cy="0"/>
          </a:xfrm>
          <a:prstGeom prst="line">
            <a:avLst/>
          </a:prstGeom>
          <a:noFill/>
          <a:ln w="38100">
            <a:solidFill>
              <a:srgbClr val="66CCFF"/>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00360" name="Rectangle 8"/>
          <p:cNvSpPr>
            <a:spLocks noChangeArrowheads="1"/>
          </p:cNvSpPr>
          <p:nvPr/>
        </p:nvSpPr>
        <p:spPr bwMode="auto">
          <a:xfrm>
            <a:off x="276225" y="1524000"/>
            <a:ext cx="8610600" cy="4572000"/>
          </a:xfrm>
          <a:prstGeom prst="rect">
            <a:avLst/>
          </a:prstGeom>
          <a:noFill/>
          <a:ln w="12700">
            <a:noFill/>
            <a:miter lim="800000"/>
            <a:headEnd/>
            <a:tailEnd/>
          </a:ln>
          <a:effectLst/>
        </p:spPr>
        <p:txBody>
          <a:bodyPr lIns="90488" tIns="44450" rIns="90488" bIns="44450"/>
          <a:lstStyle/>
          <a:p>
            <a:pPr marL="342900" indent="-342900">
              <a:spcBef>
                <a:spcPct val="70000"/>
              </a:spcBef>
              <a:buClr>
                <a:srgbClr val="66CCFF"/>
              </a:buClr>
              <a:buSzPct val="65000"/>
              <a:buFont typeface="Monotype Sorts" pitchFamily="2" charset="2"/>
              <a:buChar char="u"/>
              <a:defRPr/>
            </a:pPr>
            <a:r>
              <a:rPr lang="en-US" sz="2800" i="0" dirty="0" smtClean="0">
                <a:latin typeface="Arial" pitchFamily="34" charset="0"/>
              </a:rPr>
              <a:t>external </a:t>
            </a:r>
            <a:r>
              <a:rPr lang="en-US" sz="2800" i="0" dirty="0">
                <a:latin typeface="Arial" pitchFamily="34" charset="0"/>
              </a:rPr>
              <a:t>validation, ecological </a:t>
            </a:r>
            <a:r>
              <a:rPr lang="en-US" sz="2800" i="0" dirty="0" smtClean="0">
                <a:latin typeface="Arial" pitchFamily="34" charset="0"/>
              </a:rPr>
              <a:t>validity for tests</a:t>
            </a:r>
            <a:endParaRPr lang="en-US" sz="2800" i="0" dirty="0">
              <a:latin typeface="Arial" pitchFamily="34" charset="0"/>
            </a:endParaRPr>
          </a:p>
          <a:p>
            <a:pPr marL="342900" indent="-342900">
              <a:spcBef>
                <a:spcPct val="70000"/>
              </a:spcBef>
              <a:buClr>
                <a:srgbClr val="66CCFF"/>
              </a:buClr>
              <a:buSzPct val="65000"/>
              <a:buFont typeface="Monotype Sorts" pitchFamily="2" charset="2"/>
              <a:buChar char="u"/>
              <a:defRPr/>
            </a:pPr>
            <a:r>
              <a:rPr lang="en-US" sz="2800" i="0" dirty="0">
                <a:latin typeface="Arial" pitchFamily="34" charset="0"/>
              </a:rPr>
              <a:t>Standardized </a:t>
            </a:r>
            <a:r>
              <a:rPr lang="en-US" sz="2800" i="0" dirty="0" smtClean="0">
                <a:latin typeface="Arial" pitchFamily="34" charset="0"/>
              </a:rPr>
              <a:t>data about everyday executive function</a:t>
            </a:r>
            <a:endParaRPr lang="en-US" sz="2800" i="0" dirty="0">
              <a:latin typeface="Arial" pitchFamily="34" charset="0"/>
            </a:endParaRPr>
          </a:p>
          <a:p>
            <a:pPr marL="342900" indent="-342900">
              <a:spcBef>
                <a:spcPct val="70000"/>
              </a:spcBef>
              <a:buClr>
                <a:srgbClr val="66CCFF"/>
              </a:buClr>
              <a:buSzPct val="65000"/>
              <a:buFont typeface="Monotype Sorts" pitchFamily="2" charset="2"/>
              <a:buChar char="u"/>
              <a:defRPr/>
            </a:pPr>
            <a:r>
              <a:rPr lang="en-US" sz="2800" i="0" dirty="0" smtClean="0">
                <a:latin typeface="Arial" pitchFamily="34" charset="0"/>
              </a:rPr>
              <a:t>Standardized </a:t>
            </a:r>
            <a:r>
              <a:rPr lang="en-US" sz="2800" i="0" dirty="0">
                <a:latin typeface="Arial" pitchFamily="34" charset="0"/>
              </a:rPr>
              <a:t>parent / teacher/ </a:t>
            </a:r>
            <a:r>
              <a:rPr lang="en-US" sz="2800" i="0" dirty="0" smtClean="0">
                <a:latin typeface="Arial" pitchFamily="34" charset="0"/>
              </a:rPr>
              <a:t>self ratings</a:t>
            </a:r>
            <a:endParaRPr lang="en-US" sz="2800" i="0" dirty="0">
              <a:latin typeface="Arial" pitchFamily="34" charset="0"/>
            </a:endParaRPr>
          </a:p>
          <a:p>
            <a:pPr marL="342900" indent="-342900">
              <a:spcBef>
                <a:spcPct val="70000"/>
              </a:spcBef>
              <a:buClr>
                <a:srgbClr val="66CCFF"/>
              </a:buClr>
              <a:buSzPct val="65000"/>
              <a:buFont typeface="Monotype Sorts" pitchFamily="2" charset="2"/>
              <a:buChar char="u"/>
              <a:defRPr/>
            </a:pPr>
            <a:r>
              <a:rPr lang="en-US" sz="2800" i="0" dirty="0" smtClean="0">
                <a:latin typeface="Arial" pitchFamily="34" charset="0"/>
              </a:rPr>
              <a:t>assess </a:t>
            </a:r>
            <a:r>
              <a:rPr lang="en-US" sz="2800" i="0" dirty="0">
                <a:latin typeface="Arial" pitchFamily="34" charset="0"/>
              </a:rPr>
              <a:t>multiple aspects of executive </a:t>
            </a:r>
            <a:r>
              <a:rPr lang="en-US" sz="2800" i="0" dirty="0" smtClean="0">
                <a:latin typeface="Arial" pitchFamily="34" charset="0"/>
              </a:rPr>
              <a:t>functions</a:t>
            </a:r>
          </a:p>
          <a:p>
            <a:pPr marL="342900" indent="-342900">
              <a:spcBef>
                <a:spcPct val="70000"/>
              </a:spcBef>
              <a:buClr>
                <a:srgbClr val="66CCFF"/>
              </a:buClr>
              <a:buSzPct val="65000"/>
              <a:buFont typeface="Monotype Sorts" pitchFamily="2" charset="2"/>
              <a:buChar char="u"/>
              <a:defRPr/>
            </a:pPr>
            <a:r>
              <a:rPr lang="en-US" sz="2800" i="0" dirty="0" smtClean="0">
                <a:latin typeface="Arial" pitchFamily="34" charset="0"/>
              </a:rPr>
              <a:t>Time &amp; cost efficiency</a:t>
            </a:r>
            <a:endParaRPr lang="en-US" sz="2800" i="0" dirty="0">
              <a:latin typeface="Arial" pitchFamily="34" charset="0"/>
            </a:endParaRPr>
          </a:p>
        </p:txBody>
      </p:sp>
    </p:spTree>
    <p:extLst>
      <p:ext uri="{BB962C8B-B14F-4D97-AF65-F5344CB8AC3E}">
        <p14:creationId xmlns:p14="http://schemas.microsoft.com/office/powerpoint/2010/main" val="4093184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chemeClr val="tx1"/>
                </a:solidFill>
              </a:rPr>
              <a:t>What Do We Do About Executive Function Deficits?</a:t>
            </a:r>
            <a:r>
              <a:rPr lang="en-US" dirty="0" smtClean="0"/>
              <a:t> </a:t>
            </a:r>
            <a:endParaRPr lang="en-US" dirty="0"/>
          </a:p>
        </p:txBody>
      </p:sp>
    </p:spTree>
    <p:extLst>
      <p:ext uri="{BB962C8B-B14F-4D97-AF65-F5344CB8AC3E}">
        <p14:creationId xmlns:p14="http://schemas.microsoft.com/office/powerpoint/2010/main" val="235494527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a:xfrm>
            <a:off x="533400" y="381000"/>
            <a:ext cx="7772400" cy="1371600"/>
          </a:xfrm>
        </p:spPr>
        <p:txBody>
          <a:bodyPr/>
          <a:lstStyle/>
          <a:p>
            <a:r>
              <a:rPr lang="en-US" sz="4000" b="1" dirty="0">
                <a:solidFill>
                  <a:schemeClr val="tx1"/>
                </a:solidFill>
              </a:rPr>
              <a:t>What Executive Function Intervention is Not…</a:t>
            </a:r>
          </a:p>
        </p:txBody>
      </p:sp>
      <p:sp>
        <p:nvSpPr>
          <p:cNvPr id="688131" name="Rectangle 3"/>
          <p:cNvSpPr>
            <a:spLocks noGrp="1" noChangeArrowheads="1"/>
          </p:cNvSpPr>
          <p:nvPr>
            <p:ph type="body" idx="1"/>
          </p:nvPr>
        </p:nvSpPr>
        <p:spPr>
          <a:xfrm>
            <a:off x="533400" y="2590800"/>
            <a:ext cx="7924800" cy="3657600"/>
          </a:xfrm>
        </p:spPr>
        <p:txBody>
          <a:bodyPr/>
          <a:lstStyle/>
          <a:p>
            <a:pPr>
              <a:lnSpc>
                <a:spcPct val="90000"/>
              </a:lnSpc>
              <a:buFont typeface="Wingdings" pitchFamily="2" charset="2"/>
              <a:buNone/>
            </a:pPr>
            <a:r>
              <a:rPr lang="en-US" sz="2400" dirty="0" smtClean="0">
                <a:latin typeface="Arial" charset="0"/>
              </a:rPr>
              <a:t>1. Specific </a:t>
            </a:r>
            <a:r>
              <a:rPr lang="en-US" sz="2400" dirty="0">
                <a:latin typeface="Arial" charset="0"/>
              </a:rPr>
              <a:t>set of skills/ information to “teach” student (e.g., group study skills </a:t>
            </a:r>
            <a:r>
              <a:rPr lang="en-US" sz="2400" dirty="0" smtClean="0">
                <a:latin typeface="Arial" charset="0"/>
              </a:rPr>
              <a:t>class).</a:t>
            </a:r>
            <a:endParaRPr lang="en-US" sz="2400" dirty="0">
              <a:latin typeface="Arial" charset="0"/>
            </a:endParaRPr>
          </a:p>
          <a:p>
            <a:pPr>
              <a:lnSpc>
                <a:spcPct val="90000"/>
              </a:lnSpc>
              <a:buFont typeface="Wingdings" pitchFamily="2" charset="2"/>
              <a:buNone/>
            </a:pPr>
            <a:r>
              <a:rPr lang="en-US" sz="2400" dirty="0" smtClean="0">
                <a:latin typeface="Arial" charset="0"/>
              </a:rPr>
              <a:t>2. List </a:t>
            </a:r>
            <a:r>
              <a:rPr lang="en-US" sz="2400" dirty="0">
                <a:latin typeface="Arial" charset="0"/>
              </a:rPr>
              <a:t>of steps taped to top of the student’s desk.</a:t>
            </a:r>
          </a:p>
          <a:p>
            <a:pPr>
              <a:lnSpc>
                <a:spcPct val="90000"/>
              </a:lnSpc>
              <a:buFont typeface="Wingdings" pitchFamily="2" charset="2"/>
              <a:buNone/>
            </a:pPr>
            <a:r>
              <a:rPr lang="en-US" sz="2400" dirty="0" smtClean="0">
                <a:latin typeface="Arial" charset="0"/>
              </a:rPr>
              <a:t>3. Simple </a:t>
            </a:r>
            <a:r>
              <a:rPr lang="en-US" sz="2400" dirty="0">
                <a:latin typeface="Arial" charset="0"/>
              </a:rPr>
              <a:t>behavior modification to increase motivation.</a:t>
            </a:r>
          </a:p>
          <a:p>
            <a:pPr>
              <a:lnSpc>
                <a:spcPct val="90000"/>
              </a:lnSpc>
              <a:buFont typeface="Wingdings" pitchFamily="2" charset="2"/>
              <a:buNone/>
            </a:pPr>
            <a:r>
              <a:rPr lang="en-US" sz="2400" dirty="0" smtClean="0">
                <a:latin typeface="Arial" charset="0"/>
              </a:rPr>
              <a:t>4. A </a:t>
            </a:r>
            <a:r>
              <a:rPr lang="en-US" sz="2400" dirty="0">
                <a:latin typeface="Arial" charset="0"/>
              </a:rPr>
              <a:t>“student thing” - listing IEP goals without attention to the “how, who, where, when” of the classroom delivery system.</a:t>
            </a: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Initiating:</a:t>
            </a:r>
          </a:p>
        </p:txBody>
      </p:sp>
      <p:sp>
        <p:nvSpPr>
          <p:cNvPr id="57347" name="Rectangle 3"/>
          <p:cNvSpPr>
            <a:spLocks noGrp="1" noChangeArrowheads="1"/>
          </p:cNvSpPr>
          <p:nvPr>
            <p:ph type="body" idx="1"/>
          </p:nvPr>
        </p:nvSpPr>
        <p:spPr>
          <a:xfrm>
            <a:off x="457200" y="2209800"/>
            <a:ext cx="8229600" cy="3921125"/>
          </a:xfrm>
          <a:noFill/>
        </p:spPr>
        <p:txBody>
          <a:bodyPr/>
          <a:lstStyle/>
          <a:p>
            <a:pPr marL="0" indent="0">
              <a:lnSpc>
                <a:spcPct val="90000"/>
              </a:lnSpc>
              <a:buNone/>
            </a:pPr>
            <a:r>
              <a:rPr lang="en-US" sz="2400" dirty="0" smtClean="0">
                <a:latin typeface="Arial" pitchFamily="34" charset="0"/>
                <a:ea typeface="ＭＳ Ｐゴシック" pitchFamily="34" charset="-128"/>
                <a:cs typeface="Arial" pitchFamily="34" charset="0"/>
              </a:rPr>
              <a:t>Increase structure of tasks</a:t>
            </a:r>
          </a:p>
          <a:p>
            <a:pPr marL="0" indent="0">
              <a:lnSpc>
                <a:spcPct val="90000"/>
              </a:lnSpc>
              <a:buNone/>
            </a:pPr>
            <a:r>
              <a:rPr lang="en-US" sz="2400" dirty="0" smtClean="0">
                <a:latin typeface="Arial" pitchFamily="34" charset="0"/>
                <a:ea typeface="ＭＳ Ｐゴシック" pitchFamily="34" charset="-128"/>
                <a:cs typeface="Arial" pitchFamily="34" charset="0"/>
              </a:rPr>
              <a:t>Establish and rely on routines</a:t>
            </a:r>
          </a:p>
          <a:p>
            <a:pPr marL="0" indent="0">
              <a:lnSpc>
                <a:spcPct val="90000"/>
              </a:lnSpc>
              <a:buNone/>
            </a:pPr>
            <a:r>
              <a:rPr lang="en-US" sz="2400" dirty="0" smtClean="0">
                <a:latin typeface="Arial" pitchFamily="34" charset="0"/>
                <a:ea typeface="ＭＳ Ｐゴシック" pitchFamily="34" charset="-128"/>
                <a:cs typeface="Arial" pitchFamily="34" charset="0"/>
              </a:rPr>
              <a:t>Determine minimal level of cue to help start and reduce cue 	over time</a:t>
            </a:r>
          </a:p>
          <a:p>
            <a:pPr marL="0" indent="0">
              <a:lnSpc>
                <a:spcPct val="90000"/>
              </a:lnSpc>
              <a:buNone/>
            </a:pPr>
            <a:r>
              <a:rPr lang="en-US" sz="2400" dirty="0" smtClean="0">
                <a:latin typeface="Arial" pitchFamily="34" charset="0"/>
                <a:ea typeface="ＭＳ Ｐゴシック" pitchFamily="34" charset="-128"/>
                <a:cs typeface="Arial" pitchFamily="34" charset="0"/>
              </a:rPr>
              <a:t>Break tasks into small, manageable steps</a:t>
            </a:r>
          </a:p>
          <a:p>
            <a:pPr marL="0" indent="0">
              <a:lnSpc>
                <a:spcPct val="90000"/>
              </a:lnSpc>
              <a:buNone/>
            </a:pPr>
            <a:r>
              <a:rPr lang="en-US" sz="2400" dirty="0" smtClean="0">
                <a:latin typeface="Arial" pitchFamily="34" charset="0"/>
                <a:ea typeface="ＭＳ Ｐゴシック" pitchFamily="34" charset="-128"/>
                <a:cs typeface="Arial" pitchFamily="34" charset="0"/>
              </a:rPr>
              <a:t>Place child with partner or group for modeling and cueing 	from peers</a:t>
            </a:r>
          </a:p>
          <a:p>
            <a:pPr marL="0" indent="0">
              <a:lnSpc>
                <a:spcPct val="90000"/>
              </a:lnSpc>
              <a:buNone/>
            </a:pPr>
            <a:r>
              <a:rPr lang="en-US" sz="2400" dirty="0" smtClean="0">
                <a:latin typeface="Arial" pitchFamily="34" charset="0"/>
                <a:ea typeface="ＭＳ Ｐゴシック" pitchFamily="34" charset="-128"/>
                <a:cs typeface="Arial" pitchFamily="34" charset="0"/>
              </a:rPr>
              <a:t>Reframe "lack of motivation" as initiation deficit for child, 	parent, teachers</a:t>
            </a:r>
          </a:p>
        </p:txBody>
      </p:sp>
    </p:spTree>
    <p:extLst>
      <p:ext uri="{BB962C8B-B14F-4D97-AF65-F5344CB8AC3E}">
        <p14:creationId xmlns:p14="http://schemas.microsoft.com/office/powerpoint/2010/main" val="153218250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7813"/>
            <a:ext cx="8229600" cy="1169987"/>
          </a:xfrm>
          <a:noFill/>
        </p:spPr>
        <p:txBody>
          <a:bodyPr/>
          <a:lstStyle/>
          <a:p>
            <a:r>
              <a:rPr lang="en-US" sz="4000" b="1" dirty="0" smtClean="0">
                <a:solidFill>
                  <a:schemeClr val="tx1"/>
                </a:solidFill>
                <a:ea typeface="ＭＳ Ｐゴシック" pitchFamily="34" charset="-128"/>
              </a:rPr>
              <a:t>Sustaining:</a:t>
            </a:r>
          </a:p>
        </p:txBody>
      </p:sp>
      <p:sp>
        <p:nvSpPr>
          <p:cNvPr id="59395" name="Rectangle 3"/>
          <p:cNvSpPr>
            <a:spLocks noGrp="1" noChangeArrowheads="1"/>
          </p:cNvSpPr>
          <p:nvPr>
            <p:ph type="body" idx="1"/>
          </p:nvPr>
        </p:nvSpPr>
        <p:spPr>
          <a:xfrm>
            <a:off x="457200" y="2479675"/>
            <a:ext cx="8229600" cy="3768725"/>
          </a:xfrm>
          <a:noFill/>
        </p:spPr>
        <p:txBody>
          <a:bodyPr/>
          <a:lstStyle/>
          <a:p>
            <a:pPr marL="0" indent="0">
              <a:lnSpc>
                <a:spcPct val="90000"/>
              </a:lnSpc>
              <a:buNone/>
            </a:pPr>
            <a:r>
              <a:rPr lang="en-US" sz="2400" dirty="0" smtClean="0">
                <a:latin typeface="Arial" pitchFamily="34" charset="0"/>
                <a:ea typeface="ＭＳ Ｐゴシック" pitchFamily="34" charset="-128"/>
                <a:cs typeface="Arial" pitchFamily="34" charset="0"/>
              </a:rPr>
              <a:t>Increase salience in task- rely on high interest tasks</a:t>
            </a:r>
          </a:p>
          <a:p>
            <a:pPr marL="0" indent="0">
              <a:lnSpc>
                <a:spcPct val="90000"/>
              </a:lnSpc>
              <a:buNone/>
            </a:pPr>
            <a:r>
              <a:rPr lang="en-US" sz="2400" dirty="0" smtClean="0">
                <a:latin typeface="Arial" pitchFamily="34" charset="0"/>
                <a:ea typeface="ＭＳ Ｐゴシック" pitchFamily="34" charset="-128"/>
                <a:cs typeface="Arial" pitchFamily="34" charset="0"/>
              </a:rPr>
              <a:t>Hands-on activities support sustained attention problems</a:t>
            </a:r>
          </a:p>
          <a:p>
            <a:pPr marL="0" indent="0">
              <a:lnSpc>
                <a:spcPct val="90000"/>
              </a:lnSpc>
              <a:buNone/>
            </a:pPr>
            <a:r>
              <a:rPr lang="en-US" sz="2400" dirty="0" smtClean="0">
                <a:latin typeface="Arial" pitchFamily="34" charset="0"/>
                <a:ea typeface="ＭＳ Ｐゴシック" pitchFamily="34" charset="-128"/>
                <a:cs typeface="Arial" pitchFamily="34" charset="0"/>
              </a:rPr>
              <a:t>Ask child to choose among topics of interest to increase 	investment</a:t>
            </a:r>
          </a:p>
          <a:p>
            <a:pPr marL="0" indent="0">
              <a:lnSpc>
                <a:spcPct val="90000"/>
              </a:lnSpc>
              <a:buNone/>
            </a:pPr>
            <a:r>
              <a:rPr lang="en-US" sz="2400" dirty="0" smtClean="0">
                <a:latin typeface="Arial" pitchFamily="34" charset="0"/>
                <a:ea typeface="ＭＳ Ｐゴシック" pitchFamily="34" charset="-128"/>
                <a:cs typeface="Arial" pitchFamily="34" charset="0"/>
              </a:rPr>
              <a:t>Use verbal mediation to help remain focused</a:t>
            </a:r>
          </a:p>
          <a:p>
            <a:pPr marL="0" indent="0">
              <a:lnSpc>
                <a:spcPct val="90000"/>
              </a:lnSpc>
              <a:buNone/>
            </a:pPr>
            <a:r>
              <a:rPr lang="en-US" sz="2400" dirty="0" smtClean="0">
                <a:latin typeface="Arial" pitchFamily="34" charset="0"/>
                <a:ea typeface="ＭＳ Ｐゴシック" pitchFamily="34" charset="-128"/>
                <a:cs typeface="Arial" pitchFamily="34" charset="0"/>
              </a:rPr>
              <a:t>Write down list of what to attend to for a specific task</a:t>
            </a:r>
          </a:p>
        </p:txBody>
      </p:sp>
    </p:spTree>
    <p:extLst>
      <p:ext uri="{BB962C8B-B14F-4D97-AF65-F5344CB8AC3E}">
        <p14:creationId xmlns:p14="http://schemas.microsoft.com/office/powerpoint/2010/main" val="428377670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Sustaining, II:</a:t>
            </a:r>
          </a:p>
        </p:txBody>
      </p:sp>
      <p:sp>
        <p:nvSpPr>
          <p:cNvPr id="61443" name="Rectangle 3"/>
          <p:cNvSpPr>
            <a:spLocks noGrp="1" noChangeArrowheads="1"/>
          </p:cNvSpPr>
          <p:nvPr>
            <p:ph type="body" idx="1"/>
          </p:nvPr>
        </p:nvSpPr>
        <p:spPr>
          <a:xfrm>
            <a:off x="457200" y="2362200"/>
            <a:ext cx="8229600" cy="3768725"/>
          </a:xfrm>
          <a:noFill/>
        </p:spPr>
        <p:txBody>
          <a:bodyPr/>
          <a:lstStyle/>
          <a:p>
            <a:pPr marL="0" indent="0">
              <a:buNone/>
            </a:pPr>
            <a:r>
              <a:rPr lang="en-US" sz="2400" dirty="0" smtClean="0">
                <a:latin typeface="Arial" pitchFamily="34" charset="0"/>
                <a:ea typeface="ＭＳ Ｐゴシック" pitchFamily="34" charset="-128"/>
                <a:cs typeface="Arial" pitchFamily="34" charset="0"/>
              </a:rPr>
              <a:t>Make time limits to work explicit (the never ending 	worksheet problem)</a:t>
            </a:r>
          </a:p>
          <a:p>
            <a:pPr marL="0" indent="0">
              <a:buNone/>
            </a:pPr>
            <a:r>
              <a:rPr lang="en-US" sz="2400" dirty="0" smtClean="0">
                <a:latin typeface="Arial" pitchFamily="34" charset="0"/>
                <a:ea typeface="ＭＳ Ｐゴシック" pitchFamily="34" charset="-128"/>
                <a:cs typeface="Arial" pitchFamily="34" charset="0"/>
              </a:rPr>
              <a:t>Repeat instructions as needed, perhaps quietly to the child</a:t>
            </a:r>
          </a:p>
          <a:p>
            <a:pPr marL="0" indent="0">
              <a:buNone/>
            </a:pPr>
            <a:r>
              <a:rPr lang="en-US" sz="2400" dirty="0" smtClean="0">
                <a:latin typeface="Arial" pitchFamily="34" charset="0"/>
                <a:ea typeface="ＭＳ Ｐゴシック" pitchFamily="34" charset="-128"/>
                <a:cs typeface="Arial" pitchFamily="34" charset="0"/>
              </a:rPr>
              <a:t>Keep instructions clear and concise</a:t>
            </a:r>
          </a:p>
          <a:p>
            <a:pPr marL="0" indent="0">
              <a:buNone/>
            </a:pPr>
            <a:r>
              <a:rPr lang="en-US" sz="2400" dirty="0" smtClean="0">
                <a:latin typeface="Arial" pitchFamily="34" charset="0"/>
                <a:ea typeface="ＭＳ Ｐゴシック" pitchFamily="34" charset="-128"/>
                <a:cs typeface="Arial" pitchFamily="34" charset="0"/>
              </a:rPr>
              <a:t>Have child take frequent, brief breaks (30 seconds to one 	minute)</a:t>
            </a:r>
          </a:p>
          <a:p>
            <a:pPr marL="0" indent="0">
              <a:buNone/>
            </a:pPr>
            <a:r>
              <a:rPr lang="en-US" sz="2400" dirty="0" smtClean="0">
                <a:latin typeface="Arial" pitchFamily="34" charset="0"/>
                <a:ea typeface="ＭＳ Ｐゴシック" pitchFamily="34" charset="-128"/>
                <a:cs typeface="Arial" pitchFamily="34" charset="0"/>
              </a:rPr>
              <a:t>Use variety - avoid lengthy, monotonous tasks</a:t>
            </a:r>
          </a:p>
        </p:txBody>
      </p:sp>
    </p:spTree>
    <p:extLst>
      <p:ext uri="{BB962C8B-B14F-4D97-AF65-F5344CB8AC3E}">
        <p14:creationId xmlns:p14="http://schemas.microsoft.com/office/powerpoint/2010/main" val="80453743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Inhibiting:</a:t>
            </a:r>
          </a:p>
        </p:txBody>
      </p:sp>
      <p:sp>
        <p:nvSpPr>
          <p:cNvPr id="63491" name="Rectangle 3"/>
          <p:cNvSpPr>
            <a:spLocks noGrp="1" noChangeArrowheads="1"/>
          </p:cNvSpPr>
          <p:nvPr>
            <p:ph type="body" idx="1"/>
          </p:nvPr>
        </p:nvSpPr>
        <p:spPr>
          <a:xfrm>
            <a:off x="457200" y="2362200"/>
            <a:ext cx="8229600" cy="3768725"/>
          </a:xfrm>
          <a:noFill/>
        </p:spPr>
        <p:txBody>
          <a:bodyPr/>
          <a:lstStyle/>
          <a:p>
            <a:pPr marL="0" indent="0">
              <a:buNone/>
            </a:pPr>
            <a:r>
              <a:rPr lang="en-US" sz="2400" dirty="0" smtClean="0">
                <a:latin typeface="Arial" pitchFamily="34" charset="0"/>
                <a:ea typeface="ＭＳ Ｐゴシック" pitchFamily="34" charset="-128"/>
                <a:cs typeface="Arial" pitchFamily="34" charset="0"/>
              </a:rPr>
              <a:t>Increase structure in environment to set limits for inhibition 	problems</a:t>
            </a:r>
          </a:p>
          <a:p>
            <a:pPr marL="0" indent="0">
              <a:buNone/>
            </a:pPr>
            <a:r>
              <a:rPr lang="en-US" sz="2400" dirty="0" smtClean="0">
                <a:latin typeface="Arial" pitchFamily="34" charset="0"/>
                <a:ea typeface="ＭＳ Ｐゴシック" pitchFamily="34" charset="-128"/>
                <a:cs typeface="Arial" pitchFamily="34" charset="0"/>
              </a:rPr>
              <a:t>Make behavior and work expectations clear and explicit; 	review with student</a:t>
            </a:r>
          </a:p>
          <a:p>
            <a:pPr marL="0" indent="0">
              <a:buNone/>
            </a:pPr>
            <a:r>
              <a:rPr lang="en-US" sz="2400" dirty="0" smtClean="0">
                <a:latin typeface="Arial" pitchFamily="34" charset="0"/>
                <a:ea typeface="ＭＳ Ｐゴシック" pitchFamily="34" charset="-128"/>
                <a:cs typeface="Arial" pitchFamily="34" charset="0"/>
              </a:rPr>
              <a:t>Post milieu rules in view; point to them when child breaks 	rule</a:t>
            </a:r>
          </a:p>
          <a:p>
            <a:pPr marL="0" indent="0">
              <a:buNone/>
            </a:pPr>
            <a:r>
              <a:rPr lang="en-US" sz="2400" dirty="0" smtClean="0">
                <a:latin typeface="Arial" pitchFamily="34" charset="0"/>
                <a:ea typeface="ＭＳ Ｐゴシック" pitchFamily="34" charset="-128"/>
                <a:cs typeface="Arial" pitchFamily="34" charset="0"/>
              </a:rPr>
              <a:t>Teach response delay techniques (counting to ten before 	acting)</a:t>
            </a:r>
          </a:p>
          <a:p>
            <a:endParaRPr lang="en-US" sz="2400"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35490008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Shifting:</a:t>
            </a:r>
          </a:p>
        </p:txBody>
      </p:sp>
      <p:sp>
        <p:nvSpPr>
          <p:cNvPr id="65539" name="Rectangle 3"/>
          <p:cNvSpPr>
            <a:spLocks noGrp="1" noChangeArrowheads="1"/>
          </p:cNvSpPr>
          <p:nvPr>
            <p:ph type="body" idx="1"/>
          </p:nvPr>
        </p:nvSpPr>
        <p:spPr>
          <a:xfrm>
            <a:off x="457200" y="2209800"/>
            <a:ext cx="8229600" cy="3921125"/>
          </a:xfrm>
          <a:noFill/>
        </p:spPr>
        <p:txBody>
          <a:bodyPr/>
          <a:lstStyle/>
          <a:p>
            <a:pPr marL="0" indent="0">
              <a:lnSpc>
                <a:spcPct val="90000"/>
              </a:lnSpc>
              <a:buNone/>
            </a:pPr>
            <a:r>
              <a:rPr lang="en-US" sz="2400" dirty="0" smtClean="0">
                <a:latin typeface="Arial" pitchFamily="34" charset="0"/>
                <a:ea typeface="ＭＳ Ｐゴシック" pitchFamily="34" charset="-128"/>
                <a:cs typeface="Arial" pitchFamily="34" charset="0"/>
              </a:rPr>
              <a:t>Increase routine to the day </a:t>
            </a:r>
          </a:p>
          <a:p>
            <a:pPr marL="0" indent="0">
              <a:lnSpc>
                <a:spcPct val="90000"/>
              </a:lnSpc>
              <a:buNone/>
            </a:pPr>
            <a:r>
              <a:rPr lang="en-US" sz="2400" dirty="0" smtClean="0">
                <a:latin typeface="Arial" pitchFamily="34" charset="0"/>
                <a:ea typeface="ＭＳ Ｐゴシック" pitchFamily="34" charset="-128"/>
                <a:cs typeface="Arial" pitchFamily="34" charset="0"/>
              </a:rPr>
              <a:t>Make schedule clear and public</a:t>
            </a:r>
          </a:p>
          <a:p>
            <a:pPr marL="0" indent="0">
              <a:lnSpc>
                <a:spcPct val="90000"/>
              </a:lnSpc>
              <a:buNone/>
            </a:pPr>
            <a:r>
              <a:rPr lang="en-US" sz="2400" dirty="0" smtClean="0">
                <a:latin typeface="Arial" pitchFamily="34" charset="0"/>
                <a:ea typeface="ＭＳ Ｐゴシック" pitchFamily="34" charset="-128"/>
                <a:cs typeface="Arial" pitchFamily="34" charset="0"/>
              </a:rPr>
              <a:t>Forewarn of any changes in schedule</a:t>
            </a:r>
          </a:p>
          <a:p>
            <a:pPr marL="0" indent="0">
              <a:lnSpc>
                <a:spcPct val="90000"/>
              </a:lnSpc>
              <a:buNone/>
            </a:pPr>
            <a:r>
              <a:rPr lang="en-US" sz="2400" dirty="0" smtClean="0">
                <a:latin typeface="Arial" pitchFamily="34" charset="0"/>
                <a:ea typeface="ＭＳ Ｐゴシック" pitchFamily="34" charset="-128"/>
                <a:cs typeface="Arial" pitchFamily="34" charset="0"/>
              </a:rPr>
              <a:t>Give 2 minute warnings of time to change</a:t>
            </a:r>
          </a:p>
          <a:p>
            <a:pPr marL="0" indent="0">
              <a:lnSpc>
                <a:spcPct val="90000"/>
              </a:lnSpc>
              <a:buNone/>
            </a:pPr>
            <a:r>
              <a:rPr lang="en-US" sz="2400" dirty="0" smtClean="0">
                <a:latin typeface="Arial" pitchFamily="34" charset="0"/>
                <a:ea typeface="ＭＳ Ｐゴシック" pitchFamily="34" charset="-128"/>
                <a:cs typeface="Arial" pitchFamily="34" charset="0"/>
              </a:rPr>
              <a:t>Make changes from one task to the next, or one topic to the 	next, clear and explicit</a:t>
            </a:r>
          </a:p>
          <a:p>
            <a:pPr marL="0" indent="0">
              <a:lnSpc>
                <a:spcPct val="90000"/>
              </a:lnSpc>
              <a:buNone/>
            </a:pPr>
            <a:r>
              <a:rPr lang="en-US" sz="2400" dirty="0" smtClean="0">
                <a:latin typeface="Arial" pitchFamily="34" charset="0"/>
                <a:ea typeface="ＭＳ Ｐゴシック" pitchFamily="34" charset="-128"/>
                <a:cs typeface="Arial" pitchFamily="34" charset="0"/>
              </a:rPr>
              <a:t>Shifting may be a problem of inhibiting, so apply strategies 	for inhibition problems</a:t>
            </a:r>
          </a:p>
        </p:txBody>
      </p:sp>
    </p:spTree>
    <p:extLst>
      <p:ext uri="{BB962C8B-B14F-4D97-AF65-F5344CB8AC3E}">
        <p14:creationId xmlns:p14="http://schemas.microsoft.com/office/powerpoint/2010/main" val="308607783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322387"/>
          </a:xfrm>
        </p:spPr>
        <p:txBody>
          <a:bodyPr/>
          <a:lstStyle/>
          <a:p>
            <a:r>
              <a:rPr lang="en-US" sz="4000" b="1" dirty="0" smtClean="0">
                <a:solidFill>
                  <a:schemeClr val="tx1"/>
                </a:solidFill>
              </a:rPr>
              <a:t>Executive Functions: An applied definition</a:t>
            </a:r>
            <a:endParaRPr lang="en-US" sz="4000" b="1" dirty="0">
              <a:solidFill>
                <a:schemeClr val="tx1"/>
              </a:solidFill>
            </a:endParaRPr>
          </a:p>
        </p:txBody>
      </p:sp>
      <p:sp>
        <p:nvSpPr>
          <p:cNvPr id="3" name="Content Placeholder 2"/>
          <p:cNvSpPr>
            <a:spLocks noGrp="1"/>
          </p:cNvSpPr>
          <p:nvPr>
            <p:ph idx="1"/>
          </p:nvPr>
        </p:nvSpPr>
        <p:spPr>
          <a:xfrm>
            <a:off x="533400" y="1905000"/>
            <a:ext cx="8001000" cy="4724400"/>
          </a:xfrm>
        </p:spPr>
        <p:txBody>
          <a:bodyPr/>
          <a:lstStyle/>
          <a:p>
            <a:pPr marL="0" indent="0">
              <a:buNone/>
            </a:pPr>
            <a:r>
              <a:rPr lang="en-US" sz="2400" dirty="0" smtClean="0">
                <a:latin typeface="Arial" pitchFamily="34" charset="0"/>
                <a:cs typeface="Arial" pitchFamily="34" charset="0"/>
              </a:rPr>
              <a:t>“A toddler forming a sentence. A kindergartener reciting the alphabet in order. A ninth-grader staying in sync with her clique. A college senior interviewing for a job. A writer formulating his next newspaper column. An entrepreneur strategizing the company’s initial public stock offering. Despite the vast array of ages, tasks, and situations, these events all involve executive function, the mental process of planning and organizing flexible, strategic, appropriate actions.” (Moran &amp; Gardner, 2007).</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93826404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Organizing:</a:t>
            </a:r>
          </a:p>
        </p:txBody>
      </p:sp>
      <p:sp>
        <p:nvSpPr>
          <p:cNvPr id="67587" name="Rectangle 3"/>
          <p:cNvSpPr>
            <a:spLocks noGrp="1" noChangeArrowheads="1"/>
          </p:cNvSpPr>
          <p:nvPr>
            <p:ph type="body" idx="1"/>
          </p:nvPr>
        </p:nvSpPr>
        <p:spPr>
          <a:xfrm>
            <a:off x="457200" y="2743200"/>
            <a:ext cx="8229600" cy="3387725"/>
          </a:xfrm>
          <a:noFill/>
        </p:spPr>
        <p:txBody>
          <a:bodyPr/>
          <a:lstStyle/>
          <a:p>
            <a:pPr marL="0" indent="0">
              <a:buNone/>
            </a:pPr>
            <a:r>
              <a:rPr lang="en-US" sz="2400" dirty="0" smtClean="0">
                <a:latin typeface="Arial" pitchFamily="34" charset="0"/>
                <a:ea typeface="ＭＳ Ｐゴシック" pitchFamily="34" charset="-128"/>
                <a:cs typeface="Arial" pitchFamily="34" charset="0"/>
              </a:rPr>
              <a:t>Increase organization in milieu</a:t>
            </a:r>
          </a:p>
          <a:p>
            <a:pPr marL="0" indent="0">
              <a:buNone/>
            </a:pPr>
            <a:r>
              <a:rPr lang="en-US" sz="2400" dirty="0" smtClean="0">
                <a:latin typeface="Arial" pitchFamily="34" charset="0"/>
                <a:ea typeface="ＭＳ Ｐゴシック" pitchFamily="34" charset="-128"/>
                <a:cs typeface="Arial" pitchFamily="34" charset="0"/>
              </a:rPr>
              <a:t>Increase organization of therapy to serve as model and 	help child grasp structure of novel material</a:t>
            </a:r>
          </a:p>
          <a:p>
            <a:pPr marL="0" indent="0">
              <a:buNone/>
            </a:pPr>
            <a:r>
              <a:rPr lang="en-US" sz="2400" dirty="0" smtClean="0">
                <a:latin typeface="Arial" pitchFamily="34" charset="0"/>
                <a:ea typeface="ＭＳ Ｐゴシック" pitchFamily="34" charset="-128"/>
                <a:cs typeface="Arial" pitchFamily="34" charset="0"/>
              </a:rPr>
              <a:t>Present the framework of new information to be learned at 	the outset, and review again at the end of a lesson</a:t>
            </a:r>
          </a:p>
          <a:p>
            <a:pPr marL="0" indent="0">
              <a:buNone/>
            </a:pPr>
            <a:r>
              <a:rPr lang="en-US" sz="2400" dirty="0" smtClean="0">
                <a:latin typeface="Arial" pitchFamily="34" charset="0"/>
                <a:ea typeface="ＭＳ Ｐゴシック" pitchFamily="34" charset="-128"/>
                <a:cs typeface="Arial" pitchFamily="34" charset="0"/>
              </a:rPr>
              <a:t>Begin with tasks with only few steps and increase gradually</a:t>
            </a:r>
          </a:p>
          <a:p>
            <a:endParaRPr lang="en-US" sz="2400"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1292557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Planning:</a:t>
            </a:r>
          </a:p>
        </p:txBody>
      </p:sp>
      <p:sp>
        <p:nvSpPr>
          <p:cNvPr id="69635" name="Rectangle 3"/>
          <p:cNvSpPr>
            <a:spLocks noGrp="1" noChangeArrowheads="1"/>
          </p:cNvSpPr>
          <p:nvPr>
            <p:ph type="body" idx="1"/>
          </p:nvPr>
        </p:nvSpPr>
        <p:spPr>
          <a:xfrm>
            <a:off x="685800" y="2438400"/>
            <a:ext cx="7772400" cy="3657600"/>
          </a:xfrm>
          <a:noFill/>
        </p:spPr>
        <p:txBody>
          <a:bodyPr/>
          <a:lstStyle/>
          <a:p>
            <a:pPr marL="0" indent="0">
              <a:lnSpc>
                <a:spcPct val="90000"/>
              </a:lnSpc>
              <a:buNone/>
            </a:pPr>
            <a:r>
              <a:rPr lang="en-US" sz="2400" dirty="0" smtClean="0">
                <a:latin typeface="Arial" pitchFamily="34" charset="0"/>
                <a:ea typeface="ＭＳ Ｐゴシック" pitchFamily="34" charset="-128"/>
                <a:cs typeface="Arial" pitchFamily="34" charset="0"/>
              </a:rPr>
              <a:t>Practice with tasks with only a few steps first</a:t>
            </a:r>
          </a:p>
          <a:p>
            <a:pPr marL="0" indent="0">
              <a:lnSpc>
                <a:spcPct val="90000"/>
              </a:lnSpc>
              <a:buNone/>
            </a:pPr>
            <a:r>
              <a:rPr lang="en-US" sz="2400" dirty="0" smtClean="0">
                <a:latin typeface="Arial" pitchFamily="34" charset="0"/>
                <a:ea typeface="ＭＳ Ｐゴシック" pitchFamily="34" charset="-128"/>
                <a:cs typeface="Arial" pitchFamily="34" charset="0"/>
              </a:rPr>
              <a:t>Teach simple flow charting as planning tool</a:t>
            </a:r>
          </a:p>
          <a:p>
            <a:pPr marL="0" indent="0">
              <a:lnSpc>
                <a:spcPct val="90000"/>
              </a:lnSpc>
              <a:buNone/>
            </a:pPr>
            <a:r>
              <a:rPr lang="en-US" sz="2400" dirty="0" smtClean="0">
                <a:latin typeface="Arial" pitchFamily="34" charset="0"/>
                <a:ea typeface="ＭＳ Ｐゴシック" pitchFamily="34" charset="-128"/>
                <a:cs typeface="Arial" pitchFamily="34" charset="0"/>
              </a:rPr>
              <a:t>Practice with planning tasks (e.g., mazes)</a:t>
            </a:r>
          </a:p>
          <a:p>
            <a:pPr marL="0" indent="0">
              <a:lnSpc>
                <a:spcPct val="90000"/>
              </a:lnSpc>
              <a:buNone/>
            </a:pPr>
            <a:r>
              <a:rPr lang="en-US" sz="2400" dirty="0" smtClean="0">
                <a:latin typeface="Arial" pitchFamily="34" charset="0"/>
                <a:ea typeface="ＭＳ Ｐゴシック" pitchFamily="34" charset="-128"/>
                <a:cs typeface="Arial" pitchFamily="34" charset="0"/>
              </a:rPr>
              <a:t>Ask child to verbalize plan before beginning work</a:t>
            </a:r>
          </a:p>
          <a:p>
            <a:pPr marL="0" indent="0">
              <a:lnSpc>
                <a:spcPct val="90000"/>
              </a:lnSpc>
              <a:buNone/>
            </a:pPr>
            <a:r>
              <a:rPr lang="en-US" sz="2400" dirty="0" smtClean="0">
                <a:latin typeface="Arial" pitchFamily="34" charset="0"/>
                <a:ea typeface="ＭＳ Ｐゴシック" pitchFamily="34" charset="-128"/>
                <a:cs typeface="Arial" pitchFamily="34" charset="0"/>
              </a:rPr>
              <a:t>Ask child to verbalize second plan if first doesn't work</a:t>
            </a:r>
          </a:p>
          <a:p>
            <a:pPr marL="0" indent="0">
              <a:lnSpc>
                <a:spcPct val="90000"/>
              </a:lnSpc>
              <a:buNone/>
            </a:pPr>
            <a:r>
              <a:rPr lang="en-US" sz="2400" dirty="0" smtClean="0">
                <a:latin typeface="Arial" pitchFamily="34" charset="0"/>
                <a:ea typeface="ＭＳ Ｐゴシック" pitchFamily="34" charset="-128"/>
                <a:cs typeface="Arial" pitchFamily="34" charset="0"/>
              </a:rPr>
              <a:t>Ask child to verbalize possible consequences of actions 	before beginning</a:t>
            </a:r>
          </a:p>
          <a:p>
            <a:pPr marL="0" indent="0">
              <a:lnSpc>
                <a:spcPct val="90000"/>
              </a:lnSpc>
              <a:buNone/>
            </a:pPr>
            <a:r>
              <a:rPr lang="en-US" sz="2400" dirty="0" smtClean="0">
                <a:latin typeface="Arial" pitchFamily="34" charset="0"/>
                <a:ea typeface="ＭＳ Ｐゴシック" pitchFamily="34" charset="-128"/>
                <a:cs typeface="Arial" pitchFamily="34" charset="0"/>
              </a:rPr>
              <a:t>Review incidents of poor planning/anticipation with child</a:t>
            </a:r>
          </a:p>
          <a:p>
            <a:pPr>
              <a:lnSpc>
                <a:spcPct val="90000"/>
              </a:lnSpc>
            </a:pPr>
            <a:endParaRPr lang="en-US" sz="2400"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2170955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Self-monitoring:</a:t>
            </a:r>
          </a:p>
        </p:txBody>
      </p:sp>
      <p:sp>
        <p:nvSpPr>
          <p:cNvPr id="71683" name="Rectangle 3"/>
          <p:cNvSpPr>
            <a:spLocks noGrp="1" noChangeArrowheads="1"/>
          </p:cNvSpPr>
          <p:nvPr>
            <p:ph type="body" idx="1"/>
          </p:nvPr>
        </p:nvSpPr>
        <p:spPr>
          <a:xfrm>
            <a:off x="457200" y="2133600"/>
            <a:ext cx="8229600" cy="3997325"/>
          </a:xfrm>
          <a:noFill/>
        </p:spPr>
        <p:txBody>
          <a:bodyPr/>
          <a:lstStyle/>
          <a:p>
            <a:pPr marL="0" indent="0">
              <a:buNone/>
            </a:pPr>
            <a:r>
              <a:rPr lang="en-US" sz="2400" dirty="0" smtClean="0">
                <a:latin typeface="Arial" pitchFamily="34" charset="0"/>
                <a:ea typeface="ＭＳ Ｐゴシック" pitchFamily="34" charset="-128"/>
                <a:cs typeface="Arial" pitchFamily="34" charset="0"/>
              </a:rPr>
              <a:t>Anticipate performance- ask child to state how he/she will 	do on a task, then compare gently with actual 	performance</a:t>
            </a:r>
          </a:p>
          <a:p>
            <a:pPr marL="0" indent="0">
              <a:buNone/>
            </a:pPr>
            <a:r>
              <a:rPr lang="en-US" sz="2400" dirty="0" smtClean="0">
                <a:latin typeface="Arial" pitchFamily="34" charset="0"/>
                <a:ea typeface="ＭＳ Ｐゴシック" pitchFamily="34" charset="-128"/>
                <a:cs typeface="Arial" pitchFamily="34" charset="0"/>
              </a:rPr>
              <a:t>Videotape child's behavior and review with child in 	supportive manner</a:t>
            </a:r>
          </a:p>
          <a:p>
            <a:pPr marL="0" indent="0">
              <a:buNone/>
            </a:pPr>
            <a:r>
              <a:rPr lang="en-US" sz="2400" dirty="0" smtClean="0">
                <a:latin typeface="Arial" pitchFamily="34" charset="0"/>
                <a:ea typeface="ＭＳ Ｐゴシック" pitchFamily="34" charset="-128"/>
                <a:cs typeface="Arial" pitchFamily="34" charset="0"/>
              </a:rPr>
              <a:t>Increase attention to behavior- ask child to verbalize steps 	as he/she is doing them</a:t>
            </a:r>
          </a:p>
        </p:txBody>
      </p:sp>
    </p:spTree>
    <p:extLst>
      <p:ext uri="{BB962C8B-B14F-4D97-AF65-F5344CB8AC3E}">
        <p14:creationId xmlns:p14="http://schemas.microsoft.com/office/powerpoint/2010/main" val="249871285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381000"/>
            <a:ext cx="8229600" cy="1371600"/>
          </a:xfrm>
        </p:spPr>
        <p:txBody>
          <a:bodyPr/>
          <a:lstStyle/>
          <a:p>
            <a:r>
              <a:rPr lang="en-US" sz="4000" b="1" dirty="0">
                <a:solidFill>
                  <a:schemeClr val="tx1"/>
                </a:solidFill>
              </a:rPr>
              <a:t>What </a:t>
            </a:r>
            <a:r>
              <a:rPr lang="en-US" sz="4000" b="1" dirty="0" smtClean="0">
                <a:solidFill>
                  <a:schemeClr val="tx1"/>
                </a:solidFill>
              </a:rPr>
              <a:t>else can we do?</a:t>
            </a:r>
            <a:endParaRPr lang="en-US" sz="4000" b="1" dirty="0">
              <a:solidFill>
                <a:schemeClr val="tx1"/>
              </a:solidFill>
            </a:endParaRPr>
          </a:p>
        </p:txBody>
      </p:sp>
      <p:sp>
        <p:nvSpPr>
          <p:cNvPr id="689155" name="Rectangle 3"/>
          <p:cNvSpPr>
            <a:spLocks noGrp="1" noChangeArrowheads="1"/>
          </p:cNvSpPr>
          <p:nvPr>
            <p:ph type="body" idx="1"/>
          </p:nvPr>
        </p:nvSpPr>
        <p:spPr>
          <a:xfrm>
            <a:off x="457200" y="2057400"/>
            <a:ext cx="8229600" cy="4073525"/>
          </a:xfrm>
        </p:spPr>
        <p:txBody>
          <a:bodyPr/>
          <a:lstStyle/>
          <a:p>
            <a:pPr marL="990600" lvl="1" indent="-533400">
              <a:buFontTx/>
              <a:buAutoNum type="arabicPeriod"/>
            </a:pPr>
            <a:r>
              <a:rPr lang="en-US" sz="2400" dirty="0" smtClean="0">
                <a:latin typeface="Arial" charset="0"/>
              </a:rPr>
              <a:t>seat </a:t>
            </a:r>
            <a:r>
              <a:rPr lang="en-US" sz="2400" dirty="0">
                <a:latin typeface="Arial" charset="0"/>
              </a:rPr>
              <a:t>placement/facilitated attention</a:t>
            </a:r>
          </a:p>
          <a:p>
            <a:pPr marL="990600" lvl="1" indent="-533400">
              <a:buFontTx/>
              <a:buAutoNum type="arabicPeriod"/>
            </a:pPr>
            <a:r>
              <a:rPr lang="en-US" sz="2400" dirty="0">
                <a:latin typeface="Arial" charset="0"/>
              </a:rPr>
              <a:t>individualized and untimed testing</a:t>
            </a:r>
          </a:p>
          <a:p>
            <a:pPr marL="990600" lvl="1" indent="-533400">
              <a:buFontTx/>
              <a:buAutoNum type="arabicPeriod"/>
            </a:pPr>
            <a:r>
              <a:rPr lang="en-US" sz="2400" dirty="0">
                <a:latin typeface="Arial" charset="0"/>
              </a:rPr>
              <a:t>adjusted workload/frequent checks</a:t>
            </a:r>
          </a:p>
          <a:p>
            <a:pPr marL="990600" lvl="1" indent="-533400">
              <a:buFontTx/>
              <a:buAutoNum type="arabicPeriod"/>
            </a:pPr>
            <a:r>
              <a:rPr lang="en-US" sz="2400" dirty="0">
                <a:latin typeface="Arial" charset="0"/>
              </a:rPr>
              <a:t>repetition of instructions/written instructions</a:t>
            </a:r>
          </a:p>
          <a:p>
            <a:pPr marL="990600" lvl="1" indent="-533400">
              <a:buFontTx/>
              <a:buAutoNum type="arabicPeriod"/>
            </a:pPr>
            <a:r>
              <a:rPr lang="en-US" sz="2400" dirty="0">
                <a:latin typeface="Arial" charset="0"/>
              </a:rPr>
              <a:t>break things into manageable bits</a:t>
            </a:r>
          </a:p>
          <a:p>
            <a:pPr marL="990600" lvl="1" indent="-533400">
              <a:buFontTx/>
              <a:buAutoNum type="arabicPeriod"/>
            </a:pPr>
            <a:r>
              <a:rPr lang="en-US" sz="2400" dirty="0">
                <a:latin typeface="Arial" charset="0"/>
              </a:rPr>
              <a:t>provide motivation</a:t>
            </a:r>
          </a:p>
          <a:p>
            <a:pPr marL="990600" lvl="1" indent="-533400">
              <a:buFontTx/>
              <a:buAutoNum type="arabicPeriod"/>
            </a:pPr>
            <a:r>
              <a:rPr lang="en-US" sz="2400" dirty="0">
                <a:latin typeface="Arial" charset="0"/>
              </a:rPr>
              <a:t>make it hands on/interactive</a:t>
            </a:r>
          </a:p>
          <a:p>
            <a:pPr marL="990600" lvl="1" indent="-533400">
              <a:buFontTx/>
              <a:buAutoNum type="arabicPeriod"/>
            </a:pPr>
            <a:r>
              <a:rPr lang="en-US" sz="2400" dirty="0">
                <a:latin typeface="Arial" charset="0"/>
              </a:rPr>
              <a:t>allow for physical activity/breaks</a:t>
            </a: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457200" y="277813"/>
            <a:ext cx="8229600" cy="788987"/>
          </a:xfrm>
        </p:spPr>
        <p:txBody>
          <a:bodyPr/>
          <a:lstStyle/>
          <a:p>
            <a:r>
              <a:rPr lang="en-US" sz="4000" b="1" dirty="0">
                <a:solidFill>
                  <a:schemeClr val="tx1"/>
                </a:solidFill>
              </a:rPr>
              <a:t>What else </a:t>
            </a:r>
            <a:r>
              <a:rPr lang="en-US" sz="4000" b="1" dirty="0" smtClean="0">
                <a:solidFill>
                  <a:schemeClr val="tx1"/>
                </a:solidFill>
              </a:rPr>
              <a:t>can we do…</a:t>
            </a:r>
            <a:endParaRPr lang="en-US" sz="4000" b="1" dirty="0">
              <a:solidFill>
                <a:schemeClr val="tx1"/>
              </a:solidFill>
            </a:endParaRPr>
          </a:p>
        </p:txBody>
      </p:sp>
      <p:sp>
        <p:nvSpPr>
          <p:cNvPr id="704515" name="Rectangle 3"/>
          <p:cNvSpPr>
            <a:spLocks noGrp="1" noChangeArrowheads="1"/>
          </p:cNvSpPr>
          <p:nvPr>
            <p:ph type="body" idx="1"/>
          </p:nvPr>
        </p:nvSpPr>
        <p:spPr>
          <a:xfrm>
            <a:off x="228600" y="1600200"/>
            <a:ext cx="8686800" cy="5105400"/>
          </a:xfrm>
        </p:spPr>
        <p:txBody>
          <a:bodyPr/>
          <a:lstStyle/>
          <a:p>
            <a:pPr marL="357188" indent="-357188">
              <a:buFont typeface="Wingdings" pitchFamily="2" charset="2"/>
              <a:buNone/>
            </a:pPr>
            <a:r>
              <a:rPr lang="en-US" sz="2000" dirty="0" smtClean="0">
                <a:latin typeface="Arial" charset="0"/>
              </a:rPr>
              <a:t>Curriculum-based approaches:</a:t>
            </a:r>
          </a:p>
          <a:p>
            <a:pPr marL="357188" indent="-357188">
              <a:buFont typeface="Wingdings" pitchFamily="2" charset="2"/>
              <a:buNone/>
            </a:pPr>
            <a:r>
              <a:rPr lang="en-US" sz="2000" dirty="0">
                <a:latin typeface="Arial" charset="0"/>
              </a:rPr>
              <a:t>	</a:t>
            </a:r>
            <a:r>
              <a:rPr lang="en-US" sz="2000" dirty="0" smtClean="0">
                <a:latin typeface="Arial" charset="0"/>
              </a:rPr>
              <a:t>1. Teach strategies that students use independently</a:t>
            </a:r>
          </a:p>
          <a:p>
            <a:pPr marL="357188" indent="-357188">
              <a:buFont typeface="Wingdings" pitchFamily="2" charset="2"/>
              <a:buNone/>
            </a:pPr>
            <a:r>
              <a:rPr lang="en-US" sz="2000" dirty="0">
                <a:latin typeface="Arial" charset="0"/>
              </a:rPr>
              <a:t>	</a:t>
            </a:r>
            <a:r>
              <a:rPr lang="en-US" sz="2000" dirty="0" smtClean="0">
                <a:latin typeface="Arial" charset="0"/>
              </a:rPr>
              <a:t>2. Ingrain the idea of working smarter rather than harder</a:t>
            </a:r>
          </a:p>
          <a:p>
            <a:pPr marL="357188" indent="-357188">
              <a:buFont typeface="Wingdings" pitchFamily="2" charset="2"/>
              <a:buNone/>
            </a:pPr>
            <a:r>
              <a:rPr lang="en-US" sz="2000" dirty="0">
                <a:latin typeface="Arial" charset="0"/>
              </a:rPr>
              <a:t>	</a:t>
            </a:r>
            <a:r>
              <a:rPr lang="en-US" sz="2000" dirty="0" smtClean="0">
                <a:latin typeface="Arial" charset="0"/>
              </a:rPr>
              <a:t>3. Teach self-monitoring in the face of academic challenge</a:t>
            </a:r>
          </a:p>
          <a:p>
            <a:pPr marL="357188" indent="-357188">
              <a:buFont typeface="Wingdings" pitchFamily="2" charset="2"/>
              <a:buNone/>
            </a:pPr>
            <a:r>
              <a:rPr lang="en-US" sz="2000" dirty="0">
                <a:latin typeface="Arial" charset="0"/>
              </a:rPr>
              <a:t>	</a:t>
            </a:r>
            <a:r>
              <a:rPr lang="en-US" sz="2000" dirty="0" smtClean="0">
                <a:latin typeface="Arial" charset="0"/>
              </a:rPr>
              <a:t>4. Connect prior with new learning</a:t>
            </a:r>
          </a:p>
          <a:p>
            <a:pPr marL="357188" indent="-357188">
              <a:buFont typeface="Wingdings" pitchFamily="2" charset="2"/>
              <a:buNone/>
            </a:pPr>
            <a:r>
              <a:rPr lang="en-US" sz="2000" dirty="0">
                <a:latin typeface="Arial" charset="0"/>
              </a:rPr>
              <a:t>	</a:t>
            </a:r>
            <a:r>
              <a:rPr lang="en-US" sz="2000" dirty="0" smtClean="0">
                <a:latin typeface="Arial" charset="0"/>
              </a:rPr>
              <a:t>5. Teach students how the brain works (encodes, stores, retrieves information)</a:t>
            </a:r>
          </a:p>
          <a:p>
            <a:pPr marL="357188" indent="-357188">
              <a:buFont typeface="Wingdings" pitchFamily="2" charset="2"/>
              <a:buNone/>
            </a:pPr>
            <a:r>
              <a:rPr lang="en-US" sz="2000" dirty="0" smtClean="0">
                <a:latin typeface="Arial" charset="0"/>
              </a:rPr>
              <a:t>	6. Ingrain the notion that knowledge and strategy use are more important than innate ability</a:t>
            </a:r>
          </a:p>
          <a:p>
            <a:pPr marL="357188" indent="-357188">
              <a:buFont typeface="Wingdings" pitchFamily="2" charset="2"/>
              <a:buNone/>
            </a:pPr>
            <a:r>
              <a:rPr lang="en-US" sz="2000" dirty="0">
                <a:latin typeface="Arial" charset="0"/>
              </a:rPr>
              <a:t>	</a:t>
            </a:r>
            <a:r>
              <a:rPr lang="en-US" sz="2000" dirty="0" smtClean="0">
                <a:latin typeface="Arial" charset="0"/>
              </a:rPr>
              <a:t>7. Teach students about active learning</a:t>
            </a:r>
          </a:p>
          <a:p>
            <a:pPr marL="357188" indent="-357188">
              <a:buFont typeface="Wingdings" pitchFamily="2" charset="2"/>
              <a:buNone/>
            </a:pPr>
            <a:r>
              <a:rPr lang="en-US" sz="2000" dirty="0">
                <a:latin typeface="Arial" charset="0"/>
              </a:rPr>
              <a:t>	</a:t>
            </a:r>
            <a:r>
              <a:rPr lang="en-US" sz="2000" dirty="0" smtClean="0">
                <a:latin typeface="Arial" charset="0"/>
              </a:rPr>
              <a:t>8. Help students understand themselves as learners (what works, what doesn’t).</a:t>
            </a:r>
          </a:p>
          <a:p>
            <a:pPr marL="357188" indent="-357188">
              <a:buFont typeface="Wingdings" pitchFamily="2" charset="2"/>
              <a:buNone/>
            </a:pPr>
            <a:r>
              <a:rPr lang="en-US" sz="2000" dirty="0" smtClean="0">
                <a:latin typeface="Arial" charset="0"/>
              </a:rPr>
              <a:t>These are good approaches for all students. However, they are imperative for “at risk” students, who do not tend to </a:t>
            </a:r>
            <a:r>
              <a:rPr lang="en-US" sz="2000" i="1" dirty="0" smtClean="0">
                <a:latin typeface="Arial" charset="0"/>
              </a:rPr>
              <a:t>discover</a:t>
            </a:r>
            <a:r>
              <a:rPr lang="en-US" sz="2000" dirty="0" smtClean="0">
                <a:latin typeface="Arial" charset="0"/>
              </a:rPr>
              <a:t> them on their own.</a:t>
            </a:r>
            <a:endParaRPr lang="en-US" sz="2000" dirty="0">
              <a:latin typeface="Arial" charset="0"/>
            </a:endParaRP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914400" y="609600"/>
            <a:ext cx="731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b="1" dirty="0">
                <a:effectLst>
                  <a:outerShdw blurRad="38100" dist="38100" dir="2700000" algn="tl">
                    <a:srgbClr val="000000"/>
                  </a:outerShdw>
                </a:effectLst>
                <a:latin typeface="Arial" charset="0"/>
              </a:rPr>
              <a:t>Between Teacher and Child</a:t>
            </a:r>
          </a:p>
          <a:p>
            <a:pPr algn="ctr"/>
            <a:r>
              <a:rPr lang="en-US" sz="4000" dirty="0">
                <a:effectLst>
                  <a:outerShdw blurRad="38100" dist="38100" dir="2700000" algn="tl">
                    <a:srgbClr val="000000"/>
                  </a:outerShdw>
                </a:effectLst>
                <a:latin typeface="Arial" charset="0"/>
              </a:rPr>
              <a:t>by Dr. Haim G. Ginott</a:t>
            </a:r>
          </a:p>
        </p:txBody>
      </p:sp>
      <p:sp>
        <p:nvSpPr>
          <p:cNvPr id="707587" name="Text Box 3"/>
          <p:cNvSpPr txBox="1">
            <a:spLocks noChangeArrowheads="1"/>
          </p:cNvSpPr>
          <p:nvPr/>
        </p:nvSpPr>
        <p:spPr bwMode="auto">
          <a:xfrm>
            <a:off x="378151" y="2362200"/>
            <a:ext cx="82042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dirty="0">
                <a:effectLst>
                  <a:outerShdw blurRad="38100" dist="38100" dir="2700000" algn="tl">
                    <a:srgbClr val="000000"/>
                  </a:outerShdw>
                </a:effectLst>
                <a:latin typeface="Arial" charset="0"/>
              </a:rPr>
              <a:t>I have come to a frightening conclusion. </a:t>
            </a:r>
            <a:br>
              <a:rPr lang="en-US" sz="2000" dirty="0">
                <a:effectLst>
                  <a:outerShdw blurRad="38100" dist="38100" dir="2700000" algn="tl">
                    <a:srgbClr val="000000"/>
                  </a:outerShdw>
                </a:effectLst>
                <a:latin typeface="Arial" charset="0"/>
              </a:rPr>
            </a:br>
            <a:r>
              <a:rPr lang="en-US" sz="2000" dirty="0">
                <a:effectLst>
                  <a:outerShdw blurRad="38100" dist="38100" dir="2700000" algn="tl">
                    <a:srgbClr val="000000"/>
                  </a:outerShdw>
                </a:effectLst>
                <a:latin typeface="Arial" charset="0"/>
              </a:rPr>
              <a:t>I am the decisive element in the classroom.</a:t>
            </a:r>
            <a:br>
              <a:rPr lang="en-US" sz="2000" dirty="0">
                <a:effectLst>
                  <a:outerShdw blurRad="38100" dist="38100" dir="2700000" algn="tl">
                    <a:srgbClr val="000000"/>
                  </a:outerShdw>
                </a:effectLst>
                <a:latin typeface="Arial" charset="0"/>
              </a:rPr>
            </a:br>
            <a:r>
              <a:rPr lang="en-US" sz="2000" dirty="0">
                <a:effectLst>
                  <a:outerShdw blurRad="38100" dist="38100" dir="2700000" algn="tl">
                    <a:srgbClr val="000000"/>
                  </a:outerShdw>
                </a:effectLst>
                <a:latin typeface="Arial" charset="0"/>
              </a:rPr>
              <a:t>It is my personal approach that creates the climate.</a:t>
            </a:r>
            <a:br>
              <a:rPr lang="en-US" sz="2000" dirty="0">
                <a:effectLst>
                  <a:outerShdw blurRad="38100" dist="38100" dir="2700000" algn="tl">
                    <a:srgbClr val="000000"/>
                  </a:outerShdw>
                </a:effectLst>
                <a:latin typeface="Arial" charset="0"/>
              </a:rPr>
            </a:br>
            <a:r>
              <a:rPr lang="en-US" sz="2000" dirty="0">
                <a:effectLst>
                  <a:outerShdw blurRad="38100" dist="38100" dir="2700000" algn="tl">
                    <a:srgbClr val="000000"/>
                  </a:outerShdw>
                </a:effectLst>
                <a:latin typeface="Arial" charset="0"/>
              </a:rPr>
              <a:t>It is my daily mood that makes the weather.</a:t>
            </a:r>
            <a:br>
              <a:rPr lang="en-US" sz="2000" dirty="0">
                <a:effectLst>
                  <a:outerShdw blurRad="38100" dist="38100" dir="2700000" algn="tl">
                    <a:srgbClr val="000000"/>
                  </a:outerShdw>
                </a:effectLst>
                <a:latin typeface="Arial" charset="0"/>
              </a:rPr>
            </a:br>
            <a:r>
              <a:rPr lang="en-US" sz="2000" dirty="0">
                <a:effectLst>
                  <a:outerShdw blurRad="38100" dist="38100" dir="2700000" algn="tl">
                    <a:srgbClr val="000000"/>
                  </a:outerShdw>
                </a:effectLst>
                <a:latin typeface="Arial" charset="0"/>
              </a:rPr>
              <a:t>As a teacher I possess tremendous power to make a child's life miserable or joyous.</a:t>
            </a:r>
            <a:br>
              <a:rPr lang="en-US" sz="2000" dirty="0">
                <a:effectLst>
                  <a:outerShdw blurRad="38100" dist="38100" dir="2700000" algn="tl">
                    <a:srgbClr val="000000"/>
                  </a:outerShdw>
                </a:effectLst>
                <a:latin typeface="Arial" charset="0"/>
              </a:rPr>
            </a:br>
            <a:r>
              <a:rPr lang="en-US" sz="2000" dirty="0">
                <a:effectLst>
                  <a:outerShdw blurRad="38100" dist="38100" dir="2700000" algn="tl">
                    <a:srgbClr val="000000"/>
                  </a:outerShdw>
                </a:effectLst>
                <a:latin typeface="Arial" charset="0"/>
              </a:rPr>
              <a:t>I can be a tool of torture or an instrument of inspiration.</a:t>
            </a:r>
            <a:br>
              <a:rPr lang="en-US" sz="2000" dirty="0">
                <a:effectLst>
                  <a:outerShdw blurRad="38100" dist="38100" dir="2700000" algn="tl">
                    <a:srgbClr val="000000"/>
                  </a:outerShdw>
                </a:effectLst>
                <a:latin typeface="Arial" charset="0"/>
              </a:rPr>
            </a:br>
            <a:r>
              <a:rPr lang="en-US" sz="2000" dirty="0">
                <a:effectLst>
                  <a:outerShdw blurRad="38100" dist="38100" dir="2700000" algn="tl">
                    <a:srgbClr val="000000"/>
                  </a:outerShdw>
                </a:effectLst>
                <a:latin typeface="Arial" charset="0"/>
              </a:rPr>
              <a:t>I can humiliate or humor, hurt or heal.</a:t>
            </a:r>
            <a:br>
              <a:rPr lang="en-US" sz="2000" dirty="0">
                <a:effectLst>
                  <a:outerShdw blurRad="38100" dist="38100" dir="2700000" algn="tl">
                    <a:srgbClr val="000000"/>
                  </a:outerShdw>
                </a:effectLst>
                <a:latin typeface="Arial" charset="0"/>
              </a:rPr>
            </a:br>
            <a:r>
              <a:rPr lang="en-US" sz="2000" dirty="0">
                <a:effectLst>
                  <a:outerShdw blurRad="38100" dist="38100" dir="2700000" algn="tl">
                    <a:srgbClr val="000000"/>
                  </a:outerShdw>
                </a:effectLst>
                <a:latin typeface="Arial" charset="0"/>
              </a:rPr>
              <a:t>In all situations, it is my response that decides whether a </a:t>
            </a:r>
            <a:r>
              <a:rPr lang="en-US" sz="2000" dirty="0" smtClean="0">
                <a:effectLst>
                  <a:outerShdw blurRad="38100" dist="38100" dir="2700000" algn="tl">
                    <a:srgbClr val="000000"/>
                  </a:outerShdw>
                </a:effectLst>
                <a:latin typeface="Arial" charset="0"/>
              </a:rPr>
              <a:t>crisis will </a:t>
            </a:r>
            <a:r>
              <a:rPr lang="en-US" sz="2000" dirty="0">
                <a:effectLst>
                  <a:outerShdw blurRad="38100" dist="38100" dir="2700000" algn="tl">
                    <a:srgbClr val="000000"/>
                  </a:outerShdw>
                </a:effectLst>
                <a:latin typeface="Arial" charset="0"/>
              </a:rPr>
              <a:t>be escalated or de-escalated</a:t>
            </a:r>
            <a:r>
              <a:rPr lang="en-US" sz="2000" dirty="0" smtClean="0">
                <a:effectLst>
                  <a:outerShdw blurRad="38100" dist="38100" dir="2700000" algn="tl">
                    <a:srgbClr val="000000"/>
                  </a:outerShdw>
                </a:effectLst>
                <a:latin typeface="Arial" charset="0"/>
              </a:rPr>
              <a:t>,</a:t>
            </a:r>
          </a:p>
          <a:p>
            <a:pPr algn="ctr"/>
            <a:r>
              <a:rPr lang="en-US" sz="2000" dirty="0" smtClean="0">
                <a:effectLst>
                  <a:outerShdw blurRad="38100" dist="38100" dir="2700000" algn="tl">
                    <a:srgbClr val="000000"/>
                  </a:outerShdw>
                </a:effectLst>
                <a:latin typeface="Arial" charset="0"/>
              </a:rPr>
              <a:t>and </a:t>
            </a:r>
            <a:r>
              <a:rPr lang="en-US" sz="2000" dirty="0">
                <a:effectLst>
                  <a:outerShdw blurRad="38100" dist="38100" dir="2700000" algn="tl">
                    <a:srgbClr val="000000"/>
                  </a:outerShdw>
                </a:effectLst>
                <a:latin typeface="Arial" charset="0"/>
              </a:rPr>
              <a:t>a child humanized or de-humanized</a:t>
            </a:r>
            <a:r>
              <a:rPr lang="en-US" sz="2000" dirty="0" smtClean="0">
                <a:effectLst>
                  <a:outerShdw blurRad="38100" dist="38100" dir="2700000" algn="tl">
                    <a:srgbClr val="000000"/>
                  </a:outerShdw>
                </a:effectLst>
                <a:latin typeface="Arial" charset="0"/>
              </a:rPr>
              <a:t>.</a:t>
            </a:r>
            <a:endParaRPr lang="en-US" sz="2000" dirty="0">
              <a:effectLst>
                <a:outerShdw blurRad="38100" dist="38100" dir="2700000" algn="tl">
                  <a:srgbClr val="000000"/>
                </a:outerShdw>
              </a:effectLst>
              <a:latin typeface="Arial" charset="0"/>
            </a:endParaRP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pPr>
              <a:defRPr/>
            </a:pPr>
            <a:r>
              <a:rPr lang="en-US" sz="4000" b="1" dirty="0">
                <a:solidFill>
                  <a:schemeClr val="tx1"/>
                </a:solidFill>
                <a:ea typeface="+mj-ea"/>
                <a:cs typeface="+mj-cs"/>
              </a:rPr>
              <a:t>Classroom Management I: Tips for Teachers</a:t>
            </a:r>
          </a:p>
        </p:txBody>
      </p:sp>
      <p:sp>
        <p:nvSpPr>
          <p:cNvPr id="610307" name="Rectangle 3"/>
          <p:cNvSpPr>
            <a:spLocks noGrp="1" noChangeArrowheads="1"/>
          </p:cNvSpPr>
          <p:nvPr>
            <p:ph type="body" idx="1"/>
          </p:nvPr>
        </p:nvSpPr>
        <p:spPr>
          <a:xfrm>
            <a:off x="304800" y="1905000"/>
            <a:ext cx="8534400" cy="4648200"/>
          </a:xfrm>
        </p:spPr>
        <p:txBody>
          <a:bodyPr/>
          <a:lstStyle/>
          <a:p>
            <a:pPr>
              <a:buFont typeface="Monotype Sorts" pitchFamily="-107" charset="2"/>
              <a:buNone/>
            </a:pPr>
            <a:r>
              <a:rPr lang="en-US" sz="2400" dirty="0" smtClean="0">
                <a:latin typeface="Arial" pitchFamily="34" charset="0"/>
                <a:ea typeface="ＭＳ Ｐゴシック" pitchFamily="34" charset="-128"/>
              </a:rPr>
              <a:t>Educate yourself about learning, attention, anxiety/mood, autism spectrum, &amp; acquired neurological disorders (nature, course, outcome, &amp; causes).</a:t>
            </a:r>
          </a:p>
          <a:p>
            <a:pPr>
              <a:buFont typeface="Monotype Sorts" pitchFamily="-107" charset="2"/>
              <a:buNone/>
            </a:pPr>
            <a:r>
              <a:rPr lang="en-US" sz="2400" dirty="0" smtClean="0">
                <a:latin typeface="Arial" pitchFamily="34" charset="0"/>
                <a:ea typeface="ＭＳ Ｐゴシック" pitchFamily="34" charset="-128"/>
              </a:rPr>
              <a:t>Keep in mind the 30% rule; anticipate the difficulties!</a:t>
            </a:r>
          </a:p>
          <a:p>
            <a:pPr>
              <a:buFont typeface="Monotype Sorts" pitchFamily="-107" charset="2"/>
              <a:buNone/>
            </a:pPr>
            <a:r>
              <a:rPr lang="en-US" sz="2400" dirty="0" smtClean="0">
                <a:latin typeface="Arial" pitchFamily="34" charset="0"/>
                <a:ea typeface="ＭＳ Ｐゴシック" pitchFamily="34" charset="-128"/>
              </a:rPr>
              <a:t>Keep in mind that interventions within the school setting are most effective for improving school performance</a:t>
            </a:r>
          </a:p>
          <a:p>
            <a:pPr>
              <a:buFont typeface="Monotype Sorts" pitchFamily="-107" charset="2"/>
              <a:buNone/>
            </a:pPr>
            <a:r>
              <a:rPr lang="en-US" sz="2400" dirty="0" smtClean="0">
                <a:latin typeface="Arial" pitchFamily="34" charset="0"/>
                <a:ea typeface="ＭＳ Ｐゴシック" pitchFamily="34" charset="-128"/>
              </a:rPr>
              <a:t>Get in-depth training and consultation on behavioral principles &amp; modification</a:t>
            </a:r>
          </a:p>
          <a:p>
            <a:pPr>
              <a:buFont typeface="Monotype Sorts" pitchFamily="-107" charset="2"/>
              <a:buNone/>
            </a:pPr>
            <a:r>
              <a:rPr lang="en-US" sz="2400" dirty="0" smtClean="0">
                <a:latin typeface="Arial" pitchFamily="34" charset="0"/>
                <a:ea typeface="ＭＳ Ｐゴシック" pitchFamily="34" charset="-128"/>
              </a:rPr>
              <a:t>Pick good administrators </a:t>
            </a:r>
            <a:r>
              <a:rPr lang="en-US" sz="2400" dirty="0" smtClean="0">
                <a:latin typeface="Arial" pitchFamily="34" charset="0"/>
                <a:ea typeface="ＭＳ Ｐゴシック" pitchFamily="34" charset="-128"/>
                <a:sym typeface="Wingdings" pitchFamily="2" charset="2"/>
              </a:rPr>
              <a:t>; those that support &amp; recognize your efforts!</a:t>
            </a:r>
          </a:p>
          <a:p>
            <a:pPr>
              <a:buFont typeface="Monotype Sorts" pitchFamily="-107" charset="2"/>
              <a:buNone/>
            </a:pPr>
            <a:r>
              <a:rPr lang="en-US" sz="2400" dirty="0" smtClean="0">
                <a:latin typeface="Arial" pitchFamily="34" charset="0"/>
                <a:ea typeface="ＭＳ Ｐゴシック" pitchFamily="34" charset="-128"/>
                <a:sym typeface="Wingdings" pitchFamily="2" charset="2"/>
              </a:rPr>
              <a:t>Know your limits and practice good self-care…</a:t>
            </a:r>
            <a:endParaRPr lang="en-US" sz="2400"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1254945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457200" y="277813"/>
            <a:ext cx="8229600" cy="1169987"/>
          </a:xfrm>
        </p:spPr>
        <p:txBody>
          <a:bodyPr/>
          <a:lstStyle/>
          <a:p>
            <a:pPr>
              <a:defRPr/>
            </a:pPr>
            <a:r>
              <a:rPr lang="en-US" sz="4000" b="1" dirty="0">
                <a:solidFill>
                  <a:schemeClr val="tx1"/>
                </a:solidFill>
                <a:ea typeface="+mj-ea"/>
                <a:cs typeface="+mj-cs"/>
              </a:rPr>
              <a:t>Classroom Management II: More Tips for Teachers</a:t>
            </a:r>
          </a:p>
        </p:txBody>
      </p:sp>
      <p:sp>
        <p:nvSpPr>
          <p:cNvPr id="611331" name="Rectangle 3"/>
          <p:cNvSpPr>
            <a:spLocks noGrp="1" noChangeArrowheads="1"/>
          </p:cNvSpPr>
          <p:nvPr>
            <p:ph type="body" idx="1"/>
          </p:nvPr>
        </p:nvSpPr>
        <p:spPr>
          <a:xfrm>
            <a:off x="457200" y="1600200"/>
            <a:ext cx="8229600" cy="4876800"/>
          </a:xfrm>
        </p:spPr>
        <p:txBody>
          <a:bodyPr/>
          <a:lstStyle/>
          <a:p>
            <a:pPr>
              <a:buFont typeface="Monotype Sorts" pitchFamily="-107" charset="2"/>
              <a:buNone/>
            </a:pPr>
            <a:r>
              <a:rPr lang="en-US" sz="2400" dirty="0" smtClean="0">
                <a:latin typeface="Arial" pitchFamily="34" charset="0"/>
                <a:ea typeface="ＭＳ Ｐゴシック" pitchFamily="34" charset="-128"/>
              </a:rPr>
              <a:t>Establish behavioral control – Primary objective in the first two weeks of school</a:t>
            </a:r>
          </a:p>
          <a:p>
            <a:pPr>
              <a:buFont typeface="Monotype Sorts" pitchFamily="-107" charset="2"/>
              <a:buNone/>
            </a:pPr>
            <a:r>
              <a:rPr lang="en-US" sz="2400" dirty="0" smtClean="0">
                <a:latin typeface="Arial" pitchFamily="34" charset="0"/>
                <a:ea typeface="ＭＳ Ｐゴシック" pitchFamily="34" charset="-128"/>
              </a:rPr>
              <a:t>Decrease workload, or give smaller quotas of work</a:t>
            </a:r>
          </a:p>
          <a:p>
            <a:pPr>
              <a:buFont typeface="Monotype Sorts" pitchFamily="-107" charset="2"/>
              <a:buNone/>
            </a:pPr>
            <a:r>
              <a:rPr lang="en-US" sz="2400" dirty="0" smtClean="0">
                <a:latin typeface="Arial" pitchFamily="34" charset="0"/>
                <a:ea typeface="ＭＳ Ｐゴシック" pitchFamily="34" charset="-128"/>
              </a:rPr>
              <a:t>Traditional desk arrangement &amp; seat close to teaching area</a:t>
            </a:r>
          </a:p>
          <a:p>
            <a:pPr>
              <a:buFont typeface="Monotype Sorts" pitchFamily="-107" charset="2"/>
              <a:buNone/>
            </a:pPr>
            <a:r>
              <a:rPr lang="en-US" sz="2400" dirty="0" smtClean="0">
                <a:latin typeface="Arial" pitchFamily="34" charset="0"/>
                <a:ea typeface="ＭＳ Ｐゴシック" pitchFamily="34" charset="-128"/>
              </a:rPr>
              <a:t>Target productivity first; accuracy comes later</a:t>
            </a:r>
          </a:p>
          <a:p>
            <a:pPr>
              <a:buFont typeface="Monotype Sorts" pitchFamily="-107" charset="2"/>
              <a:buNone/>
            </a:pPr>
            <a:r>
              <a:rPr lang="en-US" sz="2400" dirty="0" smtClean="0">
                <a:latin typeface="Arial" pitchFamily="34" charset="0"/>
                <a:ea typeface="ＭＳ Ｐゴシック" pitchFamily="34" charset="-128"/>
              </a:rPr>
              <a:t>Don’t send home unfinished </a:t>
            </a:r>
            <a:r>
              <a:rPr lang="en-US" sz="2400" u="sng" dirty="0" smtClean="0">
                <a:latin typeface="Arial" pitchFamily="34" charset="0"/>
                <a:ea typeface="ＭＳ Ｐゴシック" pitchFamily="34" charset="-128"/>
              </a:rPr>
              <a:t>class</a:t>
            </a:r>
            <a:r>
              <a:rPr lang="en-US" sz="2400" dirty="0" smtClean="0">
                <a:latin typeface="Arial" pitchFamily="34" charset="0"/>
                <a:ea typeface="ＭＳ Ｐゴシック" pitchFamily="34" charset="-128"/>
              </a:rPr>
              <a:t> work</a:t>
            </a:r>
          </a:p>
          <a:p>
            <a:pPr>
              <a:buFont typeface="Monotype Sorts" pitchFamily="-107" charset="2"/>
              <a:buNone/>
            </a:pPr>
            <a:r>
              <a:rPr lang="en-US" sz="2400" dirty="0" smtClean="0">
                <a:latin typeface="Arial" pitchFamily="34" charset="0"/>
                <a:ea typeface="ＭＳ Ｐゴシック" pitchFamily="34" charset="-128"/>
              </a:rPr>
              <a:t>Give weekly homework assignment sheets; ahead of time!</a:t>
            </a:r>
          </a:p>
          <a:p>
            <a:pPr>
              <a:buFont typeface="Monotype Sorts" pitchFamily="-107" charset="2"/>
              <a:buNone/>
            </a:pPr>
            <a:r>
              <a:rPr lang="en-US" sz="2400" dirty="0" smtClean="0">
                <a:latin typeface="Arial" pitchFamily="34" charset="0"/>
                <a:ea typeface="ＭＳ Ｐゴシック" pitchFamily="34" charset="-128"/>
              </a:rPr>
              <a:t>Consider reducing/eliminating homework!?!?</a:t>
            </a:r>
          </a:p>
          <a:p>
            <a:pPr>
              <a:buFont typeface="Monotype Sorts" pitchFamily="-107" charset="2"/>
              <a:buNone/>
            </a:pPr>
            <a:r>
              <a:rPr lang="en-US" sz="2400" dirty="0" smtClean="0">
                <a:latin typeface="Arial" pitchFamily="34" charset="0"/>
                <a:ea typeface="ＭＳ Ｐゴシック" pitchFamily="34" charset="-128"/>
              </a:rPr>
              <a:t>Allow restlessness…</a:t>
            </a:r>
          </a:p>
          <a:p>
            <a:pPr>
              <a:buFont typeface="Monotype Sorts" pitchFamily="-107" charset="2"/>
              <a:buNone/>
            </a:pPr>
            <a:r>
              <a:rPr lang="en-US" sz="2400" dirty="0" smtClean="0">
                <a:latin typeface="Arial" pitchFamily="34" charset="0"/>
                <a:ea typeface="ＭＳ Ｐゴシック" pitchFamily="34" charset="-128"/>
              </a:rPr>
              <a:t>Review homework at start of class; this helps all students!</a:t>
            </a:r>
          </a:p>
          <a:p>
            <a:pPr>
              <a:buFont typeface="Monotype Sorts" pitchFamily="-107" charset="2"/>
              <a:buNone/>
            </a:pPr>
            <a:r>
              <a:rPr lang="en-US" sz="2400" dirty="0" smtClean="0">
                <a:latin typeface="Arial" pitchFamily="34" charset="0"/>
                <a:ea typeface="ＭＳ Ｐゴシック" pitchFamily="34" charset="-128"/>
              </a:rPr>
              <a:t>Help the student “think aloud &amp; think ahead”</a:t>
            </a:r>
          </a:p>
        </p:txBody>
      </p:sp>
    </p:spTree>
    <p:extLst>
      <p:ext uri="{BB962C8B-B14F-4D97-AF65-F5344CB8AC3E}">
        <p14:creationId xmlns:p14="http://schemas.microsoft.com/office/powerpoint/2010/main" val="333437768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457200" y="277813"/>
            <a:ext cx="8229600" cy="1017587"/>
          </a:xfrm>
        </p:spPr>
        <p:txBody>
          <a:bodyPr/>
          <a:lstStyle/>
          <a:p>
            <a:r>
              <a:rPr lang="en-US" sz="4000" b="1" dirty="0">
                <a:solidFill>
                  <a:schemeClr val="tx1"/>
                </a:solidFill>
              </a:rPr>
              <a:t>General &amp; Specific Resources</a:t>
            </a:r>
          </a:p>
        </p:txBody>
      </p:sp>
      <p:sp>
        <p:nvSpPr>
          <p:cNvPr id="706563" name="Rectangle 3"/>
          <p:cNvSpPr>
            <a:spLocks noGrp="1" noChangeArrowheads="1"/>
          </p:cNvSpPr>
          <p:nvPr>
            <p:ph type="body" idx="1"/>
          </p:nvPr>
        </p:nvSpPr>
        <p:spPr>
          <a:xfrm>
            <a:off x="228600" y="1447800"/>
            <a:ext cx="8686800" cy="5334000"/>
          </a:xfrm>
        </p:spPr>
        <p:txBody>
          <a:bodyPr/>
          <a:lstStyle/>
          <a:p>
            <a:pPr>
              <a:lnSpc>
                <a:spcPct val="80000"/>
              </a:lnSpc>
              <a:buFont typeface="Wingdings" pitchFamily="2" charset="2"/>
              <a:buNone/>
            </a:pPr>
            <a:r>
              <a:rPr lang="en-US" sz="1400" b="1" dirty="0" smtClean="0">
                <a:effectLst>
                  <a:outerShdw blurRad="38100" dist="38100" dir="2700000" algn="tl">
                    <a:srgbClr val="000000">
                      <a:alpha val="43137"/>
                    </a:srgbClr>
                  </a:outerShdw>
                </a:effectLst>
                <a:latin typeface="Arial" charset="0"/>
              </a:rPr>
              <a:t>Executive function in education: From theory to practice (2007). L. Meltzer (ed.). The Guilford Press.</a:t>
            </a:r>
            <a:endParaRPr lang="en-US" sz="1400" b="1" dirty="0">
              <a:effectLst>
                <a:outerShdw blurRad="38100" dist="38100" dir="2700000" algn="tl">
                  <a:srgbClr val="000000">
                    <a:alpha val="43137"/>
                  </a:srgbClr>
                </a:outerShdw>
              </a:effectLst>
              <a:latin typeface="Arial" charset="0"/>
            </a:endParaRPr>
          </a:p>
          <a:p>
            <a:pPr>
              <a:lnSpc>
                <a:spcPct val="80000"/>
              </a:lnSpc>
              <a:buFont typeface="Wingdings" pitchFamily="2" charset="2"/>
              <a:buNone/>
            </a:pPr>
            <a:endParaRPr lang="en-US" sz="1400" b="1" dirty="0">
              <a:effectLst>
                <a:outerShdw blurRad="38100" dist="38100" dir="2700000" algn="tl">
                  <a:srgbClr val="000000">
                    <a:alpha val="43137"/>
                  </a:srgbClr>
                </a:outerShdw>
              </a:effectLst>
              <a:latin typeface="Arial" charset="0"/>
            </a:endParaRPr>
          </a:p>
          <a:p>
            <a:pPr>
              <a:lnSpc>
                <a:spcPct val="80000"/>
              </a:lnSpc>
              <a:buNone/>
            </a:pP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Executive skills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in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children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and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adolescents</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 A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practical guide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to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assessment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and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intervention (2010). P.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Dawson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&amp; R. Guare. The Guilford Press.</a:t>
            </a:r>
          </a:p>
          <a:p>
            <a:pPr>
              <a:lnSpc>
                <a:spcPct val="80000"/>
              </a:lnSpc>
              <a:buNone/>
            </a:pPr>
            <a:endParaRPr lang="en-US" sz="1400" b="1" dirty="0" smtClean="0">
              <a:effectLst>
                <a:outerShdw blurRad="38100" dist="38100" dir="2700000" algn="tl">
                  <a:srgbClr val="000000">
                    <a:alpha val="43137"/>
                  </a:srgbClr>
                </a:outerShdw>
              </a:effectLst>
              <a:latin typeface="Arial" pitchFamily="34" charset="0"/>
              <a:cs typeface="Arial" pitchFamily="34" charset="0"/>
            </a:endParaRPr>
          </a:p>
          <a:p>
            <a:pPr>
              <a:lnSpc>
                <a:spcPct val="80000"/>
              </a:lnSpc>
              <a:buNone/>
            </a:pPr>
            <a:r>
              <a:rPr lang="en-US" sz="1400" b="1" dirty="0" smtClean="0">
                <a:effectLst>
                  <a:outerShdw blurRad="38100" dist="38100" dir="2700000" algn="tl">
                    <a:srgbClr val="000000">
                      <a:alpha val="43137"/>
                    </a:srgbClr>
                  </a:outerShdw>
                </a:effectLst>
                <a:latin typeface="Arial" pitchFamily="34" charset="0"/>
                <a:cs typeface="Arial" pitchFamily="34" charset="0"/>
              </a:rPr>
              <a:t>Coaching students with executive skills deficits (2012). P. Dawson &amp; R. Guare. The Guilford Press.</a:t>
            </a:r>
          </a:p>
          <a:p>
            <a:pPr>
              <a:lnSpc>
                <a:spcPct val="80000"/>
              </a:lnSpc>
              <a:buNone/>
            </a:pPr>
            <a:endParaRPr lang="en-US" sz="1400" b="1" dirty="0">
              <a:effectLst>
                <a:outerShdw blurRad="38100" dist="38100" dir="2700000" algn="tl">
                  <a:srgbClr val="000000">
                    <a:alpha val="43137"/>
                  </a:srgbClr>
                </a:outerShdw>
              </a:effectLst>
              <a:latin typeface="Arial" pitchFamily="34" charset="0"/>
              <a:cs typeface="Arial" pitchFamily="34" charset="0"/>
            </a:endParaRPr>
          </a:p>
          <a:p>
            <a:pPr>
              <a:lnSpc>
                <a:spcPct val="80000"/>
              </a:lnSpc>
              <a:buNone/>
            </a:pP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ADAPT: Attention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deficit accommodations plan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for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teaching (1992). H. Parker. Specialty Press, Inc.</a:t>
            </a:r>
          </a:p>
          <a:p>
            <a:pPr>
              <a:lnSpc>
                <a:spcPct val="80000"/>
              </a:lnSpc>
              <a:buNone/>
            </a:pPr>
            <a:endParaRPr lang="en-US" sz="1400" dirty="0">
              <a:effectLst/>
              <a:latin typeface="Arial" pitchFamily="34" charset="0"/>
              <a:cs typeface="Arial" pitchFamily="34" charset="0"/>
            </a:endParaRPr>
          </a:p>
          <a:p>
            <a:pPr algn="just">
              <a:lnSpc>
                <a:spcPct val="80000"/>
              </a:lnSpc>
              <a:buNone/>
            </a:pP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The ADD‑Hyperactivity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handbook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for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schools (1992). </a:t>
            </a:r>
            <a:r>
              <a:rPr lang="en-US" sz="1400" b="1" dirty="0" smtClean="0">
                <a:effectLst>
                  <a:outerShdw blurRad="38100" dist="38100" dir="2700000" algn="tl">
                    <a:srgbClr val="000000">
                      <a:alpha val="43137"/>
                    </a:srgbClr>
                  </a:outerShdw>
                </a:effectLst>
                <a:latin typeface="Arial" pitchFamily="34" charset="0"/>
                <a:cs typeface="Arial" pitchFamily="34" charset="0"/>
              </a:rPr>
              <a:t>H. Parker. Routledge Press.</a:t>
            </a:r>
            <a:endPar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nSpc>
                <a:spcPct val="80000"/>
              </a:lnSpc>
              <a:buNone/>
            </a:pPr>
            <a:endParaRPr lang="en-US" sz="1400" b="1" dirty="0">
              <a:effectLst/>
              <a:latin typeface="Arial" pitchFamily="34" charset="0"/>
              <a:cs typeface="Arial" pitchFamily="34" charset="0"/>
            </a:endParaRPr>
          </a:p>
          <a:p>
            <a:pPr>
              <a:lnSpc>
                <a:spcPct val="80000"/>
              </a:lnSpc>
              <a:buNone/>
            </a:pPr>
            <a:r>
              <a:rPr lang="en-US" sz="1400" b="1" dirty="0">
                <a:solidFill>
                  <a:schemeClr val="tx1"/>
                </a:solidFill>
                <a:effectLst/>
                <a:latin typeface="Arial" pitchFamily="34" charset="0"/>
                <a:cs typeface="Arial" pitchFamily="34" charset="0"/>
              </a:rPr>
              <a:t>Ch.A.D.D. </a:t>
            </a:r>
            <a:r>
              <a:rPr lang="en-US" sz="1400" b="1" dirty="0" smtClean="0">
                <a:solidFill>
                  <a:schemeClr val="tx1"/>
                </a:solidFill>
                <a:effectLst/>
                <a:latin typeface="Arial" pitchFamily="34" charset="0"/>
                <a:cs typeface="Arial" pitchFamily="34" charset="0"/>
              </a:rPr>
              <a:t>educator’s manual on AD/HD, 2</a:t>
            </a:r>
            <a:r>
              <a:rPr lang="en-US" sz="1400" b="1" baseline="30000" dirty="0" smtClean="0">
                <a:solidFill>
                  <a:schemeClr val="tx1"/>
                </a:solidFill>
                <a:effectLst/>
                <a:latin typeface="Arial" pitchFamily="34" charset="0"/>
                <a:cs typeface="Arial" pitchFamily="34" charset="0"/>
              </a:rPr>
              <a:t>nd</a:t>
            </a:r>
            <a:r>
              <a:rPr lang="en-US" sz="1400" b="1" dirty="0" smtClean="0">
                <a:solidFill>
                  <a:schemeClr val="tx1"/>
                </a:solidFill>
                <a:effectLst/>
                <a:latin typeface="Arial" pitchFamily="34" charset="0"/>
                <a:cs typeface="Arial" pitchFamily="34" charset="0"/>
              </a:rPr>
              <a:t> edition. (2007). Ch.A.D.D.</a:t>
            </a:r>
          </a:p>
          <a:p>
            <a:pPr>
              <a:lnSpc>
                <a:spcPct val="80000"/>
              </a:lnSpc>
              <a:buNone/>
            </a:pPr>
            <a:endParaRPr lang="en-US" sz="1400" b="1" dirty="0">
              <a:effectLst/>
              <a:latin typeface="Arial" pitchFamily="34" charset="0"/>
              <a:cs typeface="Arial" pitchFamily="34" charset="0"/>
            </a:endParaRPr>
          </a:p>
          <a:p>
            <a:pPr>
              <a:lnSpc>
                <a:spcPct val="80000"/>
              </a:lnSpc>
              <a:buNone/>
            </a:pP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Treatment of </a:t>
            </a:r>
            <a:r>
              <a:rPr lang="en-US" sz="1400" b="1" dirty="0" smtClean="0">
                <a:effectLst>
                  <a:outerShdw blurRad="38100" dist="38100" dir="2700000" algn="tl">
                    <a:srgbClr val="000000">
                      <a:alpha val="43137"/>
                    </a:srgbClr>
                  </a:outerShdw>
                </a:effectLst>
                <a:latin typeface="Arial" pitchFamily="34" charset="0"/>
                <a:cs typeface="Arial" pitchFamily="34" charset="0"/>
              </a:rPr>
              <a:t>ADHD in the school setting (2006). R. Barkley. In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Attention deficit hyperactivity disorder</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 A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handbook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for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diagnosis </a:t>
            </a: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and </a:t>
            </a:r>
            <a:r>
              <a:rPr lang="en-US"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treatment. R. Barkley. The Guilford Press.</a:t>
            </a:r>
          </a:p>
          <a:p>
            <a:pPr>
              <a:lnSpc>
                <a:spcPct val="80000"/>
              </a:lnSpc>
              <a:buNone/>
            </a:pPr>
            <a:endParaRPr lang="en-US" sz="1400" b="1" dirty="0">
              <a:effectLst>
                <a:outerShdw blurRad="38100" dist="38100" dir="2700000" algn="tl">
                  <a:srgbClr val="000000">
                    <a:alpha val="43137"/>
                  </a:srgbClr>
                </a:outerShdw>
              </a:effectLst>
              <a:latin typeface="Arial" pitchFamily="34" charset="0"/>
              <a:cs typeface="Arial" pitchFamily="34" charset="0"/>
            </a:endParaRPr>
          </a:p>
          <a:p>
            <a:pPr>
              <a:lnSpc>
                <a:spcPct val="80000"/>
              </a:lnSpc>
              <a:buNone/>
            </a:pPr>
            <a:r>
              <a:rPr lang="en-US" sz="1400" b="1" dirty="0" smtClean="0">
                <a:effectLst>
                  <a:outerShdw blurRad="38100" dist="38100" dir="2700000" algn="tl">
                    <a:srgbClr val="000000">
                      <a:alpha val="43137"/>
                    </a:srgbClr>
                  </a:outerShdw>
                </a:effectLst>
                <a:latin typeface="Arial" pitchFamily="34" charset="0"/>
                <a:cs typeface="Arial" pitchFamily="34" charset="0"/>
              </a:rPr>
              <a:t>Overcoming underachieving: An action guide to helping your child succeed in school (1998). S. Goldstein &amp; N. Mather. Wiley Press.</a:t>
            </a:r>
          </a:p>
          <a:p>
            <a:pPr>
              <a:lnSpc>
                <a:spcPct val="80000"/>
              </a:lnSpc>
              <a:buNone/>
            </a:pPr>
            <a:endParaRPr lang="en-US" sz="1400" b="1" dirty="0">
              <a:effectLst>
                <a:outerShdw blurRad="38100" dist="38100" dir="2700000" algn="tl">
                  <a:srgbClr val="000000">
                    <a:alpha val="43137"/>
                  </a:srgbClr>
                </a:outerShdw>
              </a:effectLst>
              <a:latin typeface="Arial" pitchFamily="34" charset="0"/>
              <a:cs typeface="Arial" pitchFamily="34" charset="0"/>
            </a:endParaRPr>
          </a:p>
          <a:p>
            <a:pPr>
              <a:lnSpc>
                <a:spcPct val="80000"/>
              </a:lnSpc>
              <a:buNone/>
            </a:pPr>
            <a:r>
              <a:rPr lang="en-US" sz="1400" b="1" dirty="0" smtClean="0">
                <a:effectLst>
                  <a:outerShdw blurRad="38100" dist="38100" dir="2700000" algn="tl">
                    <a:srgbClr val="000000">
                      <a:alpha val="43137"/>
                    </a:srgbClr>
                  </a:outerShdw>
                </a:effectLst>
                <a:latin typeface="Arial" pitchFamily="34" charset="0"/>
                <a:cs typeface="Arial" pitchFamily="34" charset="0"/>
              </a:rPr>
              <a:t>Why bright kids get poor grades: And what you can do about it (1996). S. Rimm. Three Rivers Press.</a:t>
            </a:r>
            <a:endParaRPr lang="en-US" sz="14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a:xfrm>
            <a:off x="381000" y="685800"/>
            <a:ext cx="8229600" cy="1143000"/>
          </a:xfrm>
        </p:spPr>
        <p:txBody>
          <a:bodyPr/>
          <a:lstStyle/>
          <a:p>
            <a:pPr>
              <a:defRPr/>
            </a:pPr>
            <a:r>
              <a:rPr lang="en-US" sz="3200" dirty="0" smtClean="0"/>
              <a:t>A Collaborative Problem-Solving Model </a:t>
            </a:r>
            <a:r>
              <a:rPr lang="en-US" sz="3200" dirty="0"/>
              <a:t>of </a:t>
            </a:r>
            <a:r>
              <a:rPr lang="en-US" sz="3200" dirty="0" smtClean="0"/>
              <a:t>Everyday Executive </a:t>
            </a:r>
            <a:r>
              <a:rPr lang="en-US" sz="3200" dirty="0"/>
              <a:t>Function </a:t>
            </a:r>
            <a:r>
              <a:rPr lang="en-US" sz="3200" dirty="0" smtClean="0"/>
              <a:t>Intervention</a:t>
            </a:r>
            <a:br>
              <a:rPr lang="en-US" sz="3200" dirty="0" smtClean="0"/>
            </a:br>
            <a:r>
              <a:rPr lang="en-US" sz="2400" dirty="0" smtClean="0"/>
              <a:t>Mark </a:t>
            </a:r>
            <a:r>
              <a:rPr lang="en-US" sz="2400" dirty="0" err="1" smtClean="0"/>
              <a:t>Ylvisaker</a:t>
            </a:r>
            <a:r>
              <a:rPr lang="en-US" sz="2400" dirty="0" smtClean="0"/>
              <a:t> &amp; Tim Feeney</a:t>
            </a:r>
            <a:endParaRPr lang="en-US" sz="3600" dirty="0"/>
          </a:p>
        </p:txBody>
      </p:sp>
      <p:sp>
        <p:nvSpPr>
          <p:cNvPr id="811011" name="Rectangle 3"/>
          <p:cNvSpPr>
            <a:spLocks noGrp="1" noChangeArrowheads="1"/>
          </p:cNvSpPr>
          <p:nvPr>
            <p:ph type="body" idx="1"/>
          </p:nvPr>
        </p:nvSpPr>
        <p:spPr>
          <a:xfrm>
            <a:off x="685800" y="2133600"/>
            <a:ext cx="7772400" cy="4114800"/>
          </a:xfrm>
        </p:spPr>
        <p:txBody>
          <a:bodyPr/>
          <a:lstStyle/>
          <a:p>
            <a:pPr>
              <a:defRPr/>
            </a:pPr>
            <a:r>
              <a:rPr lang="en-US" sz="4800" dirty="0"/>
              <a:t>Knowledge Base</a:t>
            </a:r>
          </a:p>
          <a:p>
            <a:pPr>
              <a:defRPr/>
            </a:pPr>
            <a:r>
              <a:rPr lang="en-US" sz="4800" dirty="0"/>
              <a:t>Settings</a:t>
            </a:r>
          </a:p>
          <a:p>
            <a:pPr>
              <a:defRPr/>
            </a:pPr>
            <a:r>
              <a:rPr lang="en-US" sz="4800" dirty="0"/>
              <a:t>Delivery System</a:t>
            </a:r>
          </a:p>
          <a:p>
            <a:pPr>
              <a:defRPr/>
            </a:pPr>
            <a:r>
              <a:rPr lang="en-US" sz="4800" dirty="0"/>
              <a:t>Tool Kit</a:t>
            </a:r>
          </a:p>
        </p:txBody>
      </p:sp>
    </p:spTree>
    <p:extLst>
      <p:ext uri="{BB962C8B-B14F-4D97-AF65-F5344CB8AC3E}">
        <p14:creationId xmlns:p14="http://schemas.microsoft.com/office/powerpoint/2010/main" val="122413048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r>
              <a:rPr lang="en-US" sz="4000" b="1" dirty="0" smtClean="0">
                <a:solidFill>
                  <a:schemeClr val="tx1"/>
                </a:solidFill>
                <a:ea typeface="ＭＳ Ｐゴシック" pitchFamily="34" charset="-128"/>
              </a:rPr>
              <a:t>More Definitions…</a:t>
            </a:r>
          </a:p>
        </p:txBody>
      </p:sp>
      <p:sp>
        <p:nvSpPr>
          <p:cNvPr id="17411" name="Rectangle 3"/>
          <p:cNvSpPr>
            <a:spLocks noGrp="1" noChangeArrowheads="1"/>
          </p:cNvSpPr>
          <p:nvPr>
            <p:ph type="body" idx="1"/>
          </p:nvPr>
        </p:nvSpPr>
        <p:spPr>
          <a:xfrm>
            <a:off x="457200" y="1981200"/>
            <a:ext cx="8229600" cy="4149725"/>
          </a:xfrm>
          <a:noFill/>
        </p:spPr>
        <p:txBody>
          <a:bodyPr/>
          <a:lstStyle/>
          <a:p>
            <a:pPr marL="0" indent="0">
              <a:lnSpc>
                <a:spcPct val="90000"/>
              </a:lnSpc>
              <a:buNone/>
            </a:pPr>
            <a:r>
              <a:rPr lang="en-US" sz="2400" dirty="0" smtClean="0">
                <a:latin typeface="+mj-lt"/>
                <a:ea typeface="ＭＳ Ｐゴシック" pitchFamily="34" charset="-128"/>
              </a:rPr>
              <a:t>Orchestration of basic cognitive processes during goal-oriented problem-solving (Neisser, 1967)</a:t>
            </a:r>
          </a:p>
          <a:p>
            <a:pPr marL="0" indent="0">
              <a:lnSpc>
                <a:spcPct val="90000"/>
              </a:lnSpc>
              <a:buNone/>
            </a:pPr>
            <a:endParaRPr lang="en-US" sz="2400" dirty="0" smtClean="0">
              <a:latin typeface="+mj-lt"/>
              <a:ea typeface="ＭＳ Ｐゴシック" pitchFamily="34" charset="-128"/>
            </a:endParaRPr>
          </a:p>
          <a:p>
            <a:pPr marL="0" indent="0">
              <a:lnSpc>
                <a:spcPct val="90000"/>
              </a:lnSpc>
              <a:buNone/>
            </a:pPr>
            <a:r>
              <a:rPr lang="en-US" sz="2400" dirty="0" smtClean="0">
                <a:latin typeface="+mj-lt"/>
                <a:ea typeface="ＭＳ Ｐゴシック" pitchFamily="34" charset="-128"/>
              </a:rPr>
              <a:t>Ability to maintain appropriate problem-solving set for attainment of future goal (Welsh &amp; Pennington, 1988). Involves one or more of the following:</a:t>
            </a:r>
          </a:p>
          <a:p>
            <a:pPr lvl="1">
              <a:lnSpc>
                <a:spcPct val="90000"/>
              </a:lnSpc>
              <a:buSzPct val="75000"/>
            </a:pPr>
            <a:r>
              <a:rPr lang="en-US" sz="2400" dirty="0" smtClean="0">
                <a:latin typeface="+mj-lt"/>
                <a:ea typeface="ＭＳ Ｐゴシック" pitchFamily="34" charset="-128"/>
              </a:rPr>
              <a:t>intention to inhibit/defer response</a:t>
            </a:r>
          </a:p>
          <a:p>
            <a:pPr lvl="1">
              <a:lnSpc>
                <a:spcPct val="90000"/>
              </a:lnSpc>
              <a:buSzPct val="75000"/>
            </a:pPr>
            <a:r>
              <a:rPr lang="en-US" sz="2400" dirty="0" smtClean="0">
                <a:latin typeface="+mj-lt"/>
                <a:ea typeface="ＭＳ Ｐゴシック" pitchFamily="34" charset="-128"/>
              </a:rPr>
              <a:t>strategic plan of action sequences</a:t>
            </a:r>
          </a:p>
          <a:p>
            <a:pPr lvl="1">
              <a:lnSpc>
                <a:spcPct val="90000"/>
              </a:lnSpc>
              <a:buSzPct val="75000"/>
            </a:pPr>
            <a:r>
              <a:rPr lang="en-US" sz="2400" dirty="0" smtClean="0">
                <a:latin typeface="+mj-lt"/>
                <a:ea typeface="ＭＳ Ｐゴシック" pitchFamily="34" charset="-128"/>
              </a:rPr>
              <a:t>mental representation of the task including relevant stimulus information and desired future goal state.</a:t>
            </a:r>
          </a:p>
          <a:p>
            <a:pPr>
              <a:lnSpc>
                <a:spcPct val="90000"/>
              </a:lnSpc>
              <a:buSzPct val="75000"/>
              <a:buFontTx/>
              <a:buChar char="–"/>
            </a:pPr>
            <a:endParaRPr lang="en-US" sz="2400" dirty="0" smtClean="0">
              <a:latin typeface="+mj-lt"/>
              <a:ea typeface="ＭＳ Ｐゴシック" pitchFamily="34" charset="-128"/>
            </a:endParaRPr>
          </a:p>
        </p:txBody>
      </p:sp>
    </p:spTree>
    <p:extLst>
      <p:ext uri="{BB962C8B-B14F-4D97-AF65-F5344CB8AC3E}">
        <p14:creationId xmlns:p14="http://schemas.microsoft.com/office/powerpoint/2010/main" val="262699666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pPr>
              <a:defRPr/>
            </a:pPr>
            <a:r>
              <a:rPr lang="en-US" sz="4800"/>
              <a:t>Knowledge Base</a:t>
            </a:r>
            <a:endParaRPr lang="en-US"/>
          </a:p>
        </p:txBody>
      </p:sp>
      <p:sp>
        <p:nvSpPr>
          <p:cNvPr id="813059" name="Rectangle 3"/>
          <p:cNvSpPr>
            <a:spLocks noGrp="1" noChangeArrowheads="1"/>
          </p:cNvSpPr>
          <p:nvPr>
            <p:ph type="body" idx="1"/>
          </p:nvPr>
        </p:nvSpPr>
        <p:spPr/>
        <p:txBody>
          <a:bodyPr/>
          <a:lstStyle/>
          <a:p>
            <a:pPr>
              <a:defRPr/>
            </a:pPr>
            <a:r>
              <a:rPr lang="en-US" sz="4800" dirty="0"/>
              <a:t>Operational </a:t>
            </a:r>
            <a:r>
              <a:rPr lang="en-US" sz="4800" dirty="0" smtClean="0"/>
              <a:t>Definitions of EF</a:t>
            </a:r>
            <a:endParaRPr lang="en-US" sz="4800" dirty="0"/>
          </a:p>
          <a:p>
            <a:pPr>
              <a:defRPr/>
            </a:pPr>
            <a:r>
              <a:rPr lang="en-US" sz="4800" dirty="0"/>
              <a:t>Clinical </a:t>
            </a:r>
            <a:r>
              <a:rPr lang="en-US" sz="4800" dirty="0" smtClean="0"/>
              <a:t>Profiles</a:t>
            </a:r>
            <a:endParaRPr lang="en-US" sz="4800" dirty="0"/>
          </a:p>
          <a:p>
            <a:pPr>
              <a:defRPr/>
            </a:pPr>
            <a:r>
              <a:rPr lang="en-US" sz="4800" dirty="0" smtClean="0"/>
              <a:t>Assess </a:t>
            </a:r>
            <a:r>
              <a:rPr lang="en-US" sz="4800" dirty="0"/>
              <a:t>e</a:t>
            </a:r>
            <a:r>
              <a:rPr lang="en-US" sz="4800" dirty="0" smtClean="0"/>
              <a:t>xecutive functions</a:t>
            </a:r>
            <a:endParaRPr lang="en-US" sz="4800" dirty="0"/>
          </a:p>
        </p:txBody>
      </p:sp>
    </p:spTree>
    <p:extLst>
      <p:ext uri="{BB962C8B-B14F-4D97-AF65-F5344CB8AC3E}">
        <p14:creationId xmlns:p14="http://schemas.microsoft.com/office/powerpoint/2010/main" val="193202141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p:txBody>
          <a:bodyPr/>
          <a:lstStyle/>
          <a:p>
            <a:pPr>
              <a:defRPr/>
            </a:pPr>
            <a:r>
              <a:rPr lang="en-US" sz="4800" dirty="0" smtClean="0"/>
              <a:t>Settings: Where to Intervene?</a:t>
            </a:r>
            <a:endParaRPr lang="en-US" dirty="0"/>
          </a:p>
        </p:txBody>
      </p:sp>
      <p:sp>
        <p:nvSpPr>
          <p:cNvPr id="815107" name="Rectangle 3"/>
          <p:cNvSpPr>
            <a:spLocks noGrp="1" noChangeArrowheads="1"/>
          </p:cNvSpPr>
          <p:nvPr>
            <p:ph type="body" idx="1"/>
          </p:nvPr>
        </p:nvSpPr>
        <p:spPr/>
        <p:txBody>
          <a:bodyPr/>
          <a:lstStyle/>
          <a:p>
            <a:pPr>
              <a:defRPr/>
            </a:pPr>
            <a:r>
              <a:rPr lang="en-US" sz="4800" dirty="0"/>
              <a:t>Home</a:t>
            </a:r>
          </a:p>
          <a:p>
            <a:pPr>
              <a:defRPr/>
            </a:pPr>
            <a:r>
              <a:rPr lang="en-US" sz="4800" dirty="0"/>
              <a:t>School</a:t>
            </a:r>
          </a:p>
          <a:p>
            <a:pPr>
              <a:defRPr/>
            </a:pPr>
            <a:r>
              <a:rPr lang="en-US" sz="4800" dirty="0"/>
              <a:t>Community (Job, </a:t>
            </a:r>
            <a:r>
              <a:rPr lang="en-US" sz="4800" dirty="0" smtClean="0"/>
              <a:t>sports, theater, peers</a:t>
            </a:r>
            <a:r>
              <a:rPr lang="en-US" sz="4800" dirty="0"/>
              <a:t>)</a:t>
            </a:r>
          </a:p>
        </p:txBody>
      </p:sp>
    </p:spTree>
    <p:extLst>
      <p:ext uri="{BB962C8B-B14F-4D97-AF65-F5344CB8AC3E}">
        <p14:creationId xmlns:p14="http://schemas.microsoft.com/office/powerpoint/2010/main" val="268906359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a:xfrm>
            <a:off x="685800" y="304800"/>
            <a:ext cx="7772400" cy="1143000"/>
          </a:xfrm>
        </p:spPr>
        <p:txBody>
          <a:bodyPr/>
          <a:lstStyle/>
          <a:p>
            <a:pPr>
              <a:defRPr/>
            </a:pPr>
            <a:r>
              <a:rPr lang="en-US" sz="4800" dirty="0" smtClean="0"/>
              <a:t>Delivery: Who Intervenes? </a:t>
            </a:r>
            <a:endParaRPr lang="en-US" dirty="0"/>
          </a:p>
        </p:txBody>
      </p:sp>
      <p:sp>
        <p:nvSpPr>
          <p:cNvPr id="817155" name="Rectangle 3"/>
          <p:cNvSpPr>
            <a:spLocks noGrp="1" noChangeArrowheads="1"/>
          </p:cNvSpPr>
          <p:nvPr>
            <p:ph type="body" idx="1"/>
          </p:nvPr>
        </p:nvSpPr>
        <p:spPr>
          <a:xfrm>
            <a:off x="685800" y="1524000"/>
            <a:ext cx="7772400" cy="4114800"/>
          </a:xfrm>
        </p:spPr>
        <p:txBody>
          <a:bodyPr/>
          <a:lstStyle/>
          <a:p>
            <a:pPr>
              <a:defRPr/>
            </a:pPr>
            <a:r>
              <a:rPr lang="en-US" sz="4400" dirty="0"/>
              <a:t>Key Personnel: Mentor/ coach/ co-conductor</a:t>
            </a:r>
          </a:p>
          <a:p>
            <a:pPr>
              <a:defRPr/>
            </a:pPr>
            <a:r>
              <a:rPr lang="en-US" sz="4400" dirty="0"/>
              <a:t>“With” not “for”</a:t>
            </a:r>
          </a:p>
          <a:p>
            <a:pPr>
              <a:defRPr/>
            </a:pPr>
            <a:r>
              <a:rPr lang="en-US" sz="4400" dirty="0"/>
              <a:t>External to </a:t>
            </a:r>
            <a:r>
              <a:rPr lang="en-US" sz="4400" dirty="0" smtClean="0"/>
              <a:t>internal</a:t>
            </a:r>
            <a:endParaRPr lang="en-US" sz="4400" dirty="0"/>
          </a:p>
        </p:txBody>
      </p:sp>
    </p:spTree>
    <p:extLst>
      <p:ext uri="{BB962C8B-B14F-4D97-AF65-F5344CB8AC3E}">
        <p14:creationId xmlns:p14="http://schemas.microsoft.com/office/powerpoint/2010/main" val="82585859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a:xfrm>
            <a:off x="685800" y="381000"/>
            <a:ext cx="7772400" cy="1143000"/>
          </a:xfrm>
        </p:spPr>
        <p:txBody>
          <a:bodyPr/>
          <a:lstStyle/>
          <a:p>
            <a:pPr>
              <a:defRPr/>
            </a:pPr>
            <a:r>
              <a:rPr lang="en-US" sz="4800"/>
              <a:t>Tool Kit</a:t>
            </a:r>
            <a:endParaRPr lang="en-US"/>
          </a:p>
        </p:txBody>
      </p:sp>
      <p:sp>
        <p:nvSpPr>
          <p:cNvPr id="819203" name="Rectangle 3"/>
          <p:cNvSpPr>
            <a:spLocks noGrp="1" noChangeArrowheads="1"/>
          </p:cNvSpPr>
          <p:nvPr>
            <p:ph type="body" idx="1"/>
          </p:nvPr>
        </p:nvSpPr>
        <p:spPr>
          <a:xfrm>
            <a:off x="544513" y="1905000"/>
            <a:ext cx="8370887" cy="4157663"/>
          </a:xfrm>
        </p:spPr>
        <p:txBody>
          <a:bodyPr/>
          <a:lstStyle/>
          <a:p>
            <a:pPr>
              <a:defRPr/>
            </a:pPr>
            <a:r>
              <a:rPr lang="en-US" sz="4400" dirty="0"/>
              <a:t>Targeted Functional Domains</a:t>
            </a:r>
          </a:p>
          <a:p>
            <a:pPr>
              <a:defRPr/>
            </a:pPr>
            <a:r>
              <a:rPr lang="en-US" sz="4400" dirty="0"/>
              <a:t>Strategies</a:t>
            </a:r>
          </a:p>
          <a:p>
            <a:pPr>
              <a:defRPr/>
            </a:pPr>
            <a:r>
              <a:rPr lang="en-US" sz="4400" dirty="0"/>
              <a:t>Scripts/ Routines</a:t>
            </a:r>
          </a:p>
          <a:p>
            <a:pPr marL="0" indent="0">
              <a:buNone/>
              <a:defRPr/>
            </a:pPr>
            <a:endParaRPr lang="en-US" sz="4400" dirty="0"/>
          </a:p>
          <a:p>
            <a:pPr>
              <a:defRPr/>
            </a:pPr>
            <a:endParaRPr lang="en-US" sz="4400" dirty="0"/>
          </a:p>
        </p:txBody>
      </p:sp>
    </p:spTree>
    <p:extLst>
      <p:ext uri="{BB962C8B-B14F-4D97-AF65-F5344CB8AC3E}">
        <p14:creationId xmlns:p14="http://schemas.microsoft.com/office/powerpoint/2010/main" val="6383940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body" idx="1"/>
          </p:nvPr>
        </p:nvSpPr>
        <p:spPr>
          <a:xfrm>
            <a:off x="228600" y="2166938"/>
            <a:ext cx="8839200" cy="3810000"/>
          </a:xfrm>
        </p:spPr>
        <p:txBody>
          <a:bodyPr/>
          <a:lstStyle/>
          <a:p>
            <a:pPr>
              <a:defRPr/>
            </a:pPr>
            <a:r>
              <a:rPr lang="en-US" dirty="0"/>
              <a:t>Teach </a:t>
            </a:r>
            <a:r>
              <a:rPr lang="en-US" u="sng" dirty="0"/>
              <a:t>goal-directed</a:t>
            </a:r>
            <a:r>
              <a:rPr lang="en-US" dirty="0"/>
              <a:t> problem-solving </a:t>
            </a:r>
            <a:r>
              <a:rPr lang="en-US" u="sng" dirty="0"/>
              <a:t>process</a:t>
            </a:r>
            <a:r>
              <a:rPr lang="en-US" dirty="0"/>
              <a:t>,</a:t>
            </a:r>
            <a:endParaRPr lang="en-US" u="sng" dirty="0"/>
          </a:p>
          <a:p>
            <a:pPr>
              <a:defRPr/>
            </a:pPr>
            <a:r>
              <a:rPr lang="en-US" dirty="0"/>
              <a:t>within everyday meaningful routines,</a:t>
            </a:r>
          </a:p>
          <a:p>
            <a:pPr>
              <a:defRPr/>
            </a:pPr>
            <a:r>
              <a:rPr lang="en-US" dirty="0"/>
              <a:t>having real-world relevance and application,</a:t>
            </a:r>
          </a:p>
          <a:p>
            <a:pPr>
              <a:defRPr/>
            </a:pPr>
            <a:r>
              <a:rPr lang="en-US" dirty="0"/>
              <a:t>using key </a:t>
            </a:r>
            <a:r>
              <a:rPr lang="en-US" dirty="0" smtClean="0"/>
              <a:t>people </a:t>
            </a:r>
            <a:r>
              <a:rPr lang="en-US" dirty="0"/>
              <a:t>as </a:t>
            </a:r>
            <a:r>
              <a:rPr lang="en-US" dirty="0" smtClean="0"/>
              <a:t>models &amp; </a:t>
            </a:r>
            <a:r>
              <a:rPr lang="en-US" dirty="0"/>
              <a:t>“coaches</a:t>
            </a:r>
            <a:r>
              <a:rPr lang="en-US" dirty="0" smtClean="0"/>
              <a:t>”</a:t>
            </a:r>
            <a:endParaRPr lang="en-US" dirty="0"/>
          </a:p>
        </p:txBody>
      </p:sp>
      <p:sp>
        <p:nvSpPr>
          <p:cNvPr id="827395" name="Rectangle 3"/>
          <p:cNvSpPr>
            <a:spLocks noGrp="1" noChangeArrowheads="1"/>
          </p:cNvSpPr>
          <p:nvPr>
            <p:ph type="title"/>
          </p:nvPr>
        </p:nvSpPr>
        <p:spPr/>
        <p:txBody>
          <a:bodyPr lIns="91440" tIns="45720" rIns="91440" bIns="45720" anchor="ctr"/>
          <a:lstStyle/>
          <a:p>
            <a:pPr>
              <a:defRPr/>
            </a:pPr>
            <a:r>
              <a:rPr lang="en-US" sz="4800" dirty="0"/>
              <a:t>EF Intervention</a:t>
            </a:r>
            <a:r>
              <a:rPr lang="en-US" dirty="0"/>
              <a:t> </a:t>
            </a:r>
            <a:br>
              <a:rPr lang="en-US" dirty="0"/>
            </a:br>
            <a:r>
              <a:rPr lang="en-US" sz="3600" dirty="0"/>
              <a:t>General Principles</a:t>
            </a:r>
            <a:endParaRPr lang="en-US" dirty="0"/>
          </a:p>
        </p:txBody>
      </p:sp>
      <p:sp>
        <p:nvSpPr>
          <p:cNvPr id="4" name="TextBox 3"/>
          <p:cNvSpPr txBox="1"/>
          <p:nvPr/>
        </p:nvSpPr>
        <p:spPr>
          <a:xfrm>
            <a:off x="1143000" y="6248400"/>
            <a:ext cx="6565259" cy="461665"/>
          </a:xfrm>
          <a:prstGeom prst="rect">
            <a:avLst/>
          </a:prstGeom>
          <a:noFill/>
        </p:spPr>
        <p:txBody>
          <a:bodyPr wrap="none" rtlCol="0">
            <a:spAutoFit/>
          </a:bodyPr>
          <a:lstStyle/>
          <a:p>
            <a:r>
              <a:rPr lang="en-US" dirty="0" smtClean="0"/>
              <a:t>Based on the work of Mark </a:t>
            </a:r>
            <a:r>
              <a:rPr lang="en-US" dirty="0" err="1" smtClean="0"/>
              <a:t>Ylvisaker</a:t>
            </a:r>
            <a:r>
              <a:rPr lang="en-US" dirty="0" smtClean="0"/>
              <a:t> &amp; Tim Feeney</a:t>
            </a:r>
            <a:endParaRPr lang="en-US" dirty="0"/>
          </a:p>
        </p:txBody>
      </p:sp>
    </p:spTree>
    <p:extLst>
      <p:ext uri="{BB962C8B-B14F-4D97-AF65-F5344CB8AC3E}">
        <p14:creationId xmlns:p14="http://schemas.microsoft.com/office/powerpoint/2010/main" val="358405109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a:xfrm>
            <a:off x="762000" y="152400"/>
            <a:ext cx="7772400" cy="552450"/>
          </a:xfrm>
        </p:spPr>
        <p:txBody>
          <a:bodyPr/>
          <a:lstStyle/>
          <a:p>
            <a:pPr>
              <a:defRPr/>
            </a:pPr>
            <a:r>
              <a:rPr lang="en-US" sz="3200"/>
              <a:t>Goal-Plan-Do-Review</a:t>
            </a:r>
            <a:endParaRPr lang="en-US"/>
          </a:p>
        </p:txBody>
      </p:sp>
      <p:sp>
        <p:nvSpPr>
          <p:cNvPr id="839683" name="Text Box 3"/>
          <p:cNvSpPr txBox="1">
            <a:spLocks noChangeArrowheads="1"/>
          </p:cNvSpPr>
          <p:nvPr/>
        </p:nvSpPr>
        <p:spPr bwMode="auto">
          <a:xfrm>
            <a:off x="685800" y="685800"/>
            <a:ext cx="7391400" cy="5938838"/>
          </a:xfrm>
          <a:prstGeom prst="rect">
            <a:avLst/>
          </a:prstGeom>
          <a:noFill/>
          <a:ln w="12700">
            <a:noFill/>
            <a:miter lim="800000"/>
            <a:headEnd/>
            <a:tailEnd/>
          </a:ln>
          <a:effectLst/>
        </p:spPr>
        <p:txBody>
          <a:bodyPr>
            <a:spAutoFit/>
          </a:bodyPr>
          <a:lstStyle/>
          <a:p>
            <a:pPr algn="ctr">
              <a:defRPr/>
            </a:pPr>
            <a:r>
              <a:rPr lang="en-GB" sz="1800" b="1" i="0" dirty="0"/>
              <a:t>GOAL</a:t>
            </a:r>
          </a:p>
          <a:p>
            <a:pPr algn="ctr">
              <a:defRPr/>
            </a:pPr>
            <a:r>
              <a:rPr lang="en-GB" sz="1200" i="0" dirty="0"/>
              <a:t>What do I want to accomplish?</a:t>
            </a:r>
          </a:p>
          <a:p>
            <a:pPr>
              <a:defRPr/>
            </a:pPr>
            <a:endParaRPr lang="en-GB" sz="1800" i="0" dirty="0"/>
          </a:p>
          <a:p>
            <a:pPr algn="ctr">
              <a:defRPr/>
            </a:pPr>
            <a:r>
              <a:rPr lang="en-GB" sz="1800" b="1" i="0" dirty="0"/>
              <a:t>PLAN</a:t>
            </a:r>
          </a:p>
          <a:p>
            <a:pPr algn="ctr">
              <a:defRPr/>
            </a:pPr>
            <a:r>
              <a:rPr lang="en-GB" sz="1200" i="0" dirty="0"/>
              <a:t>How am I going to accomplish my goal?</a:t>
            </a:r>
          </a:p>
          <a:p>
            <a:pPr>
              <a:defRPr/>
            </a:pPr>
            <a:endParaRPr lang="en-GB" sz="1200" i="0" dirty="0"/>
          </a:p>
          <a:p>
            <a:pPr algn="ctr">
              <a:defRPr/>
            </a:pPr>
            <a:r>
              <a:rPr lang="en-GB" sz="1200" b="1" i="0" dirty="0"/>
              <a:t>MATERIALS/ EQUIPMENT</a:t>
            </a:r>
            <a:r>
              <a:rPr lang="en-GB" sz="1200" i="0" dirty="0"/>
              <a:t>	</a:t>
            </a:r>
            <a:r>
              <a:rPr lang="en-GB" sz="1200" b="1" i="0" dirty="0"/>
              <a:t>STEPS/ASSIGNMENTS</a:t>
            </a:r>
            <a:endParaRPr lang="en-GB" sz="1200" i="0" dirty="0"/>
          </a:p>
          <a:p>
            <a:pPr algn="ctr">
              <a:defRPr/>
            </a:pPr>
            <a:r>
              <a:rPr lang="en-GB" sz="1200" i="0" dirty="0"/>
              <a:t>1.			1.</a:t>
            </a:r>
          </a:p>
          <a:p>
            <a:pPr algn="ctr">
              <a:defRPr/>
            </a:pPr>
            <a:r>
              <a:rPr lang="en-GB" sz="1200" i="0" dirty="0"/>
              <a:t>2.			2.</a:t>
            </a:r>
          </a:p>
          <a:p>
            <a:pPr algn="ctr">
              <a:defRPr/>
            </a:pPr>
            <a:endParaRPr lang="en-GB" sz="1200" i="0" dirty="0"/>
          </a:p>
          <a:p>
            <a:pPr algn="ctr">
              <a:spcAft>
                <a:spcPct val="50000"/>
              </a:spcAft>
              <a:defRPr/>
            </a:pPr>
            <a:r>
              <a:rPr lang="en-GB" sz="1200" b="1" i="0" dirty="0"/>
              <a:t>PREDICTION:  HOW WELL WILL I DO?</a:t>
            </a:r>
          </a:p>
          <a:p>
            <a:pPr algn="ctr">
              <a:defRPr/>
            </a:pPr>
            <a:r>
              <a:rPr lang="en-GB" sz="1200" b="1" i="0" dirty="0"/>
              <a:t>Self rating 	1     2     3     4     5     6     7     8     9     10</a:t>
            </a:r>
          </a:p>
          <a:p>
            <a:pPr algn="ctr">
              <a:defRPr/>
            </a:pPr>
            <a:r>
              <a:rPr lang="en-GB" sz="1200" b="1" i="0" dirty="0"/>
              <a:t>Other Rating	1     2     3     4     5     6     7     8     9     10</a:t>
            </a:r>
          </a:p>
          <a:p>
            <a:pPr algn="ctr">
              <a:defRPr/>
            </a:pPr>
            <a:r>
              <a:rPr lang="en-GB" sz="1200" b="1" i="0" dirty="0"/>
              <a:t>How much will I get done?</a:t>
            </a:r>
          </a:p>
          <a:p>
            <a:pPr algn="ctr">
              <a:defRPr/>
            </a:pPr>
            <a:endParaRPr lang="en-GB" sz="1200" b="1" i="0" dirty="0"/>
          </a:p>
          <a:p>
            <a:pPr algn="ctr">
              <a:defRPr/>
            </a:pPr>
            <a:r>
              <a:rPr lang="en-GB" sz="1800" b="1" i="0" dirty="0"/>
              <a:t>DO</a:t>
            </a:r>
            <a:endParaRPr lang="en-GB" sz="1800" i="0" dirty="0"/>
          </a:p>
          <a:p>
            <a:pPr algn="ctr">
              <a:defRPr/>
            </a:pPr>
            <a:r>
              <a:rPr lang="en-GB" sz="1200" b="1" i="0" dirty="0"/>
              <a:t>PROBLEMS</a:t>
            </a:r>
            <a:r>
              <a:rPr lang="en-GB" sz="1200" i="0" dirty="0"/>
              <a:t>			</a:t>
            </a:r>
            <a:r>
              <a:rPr lang="en-GB" sz="1200" b="1" i="0" dirty="0"/>
              <a:t>SOLUTIONS</a:t>
            </a:r>
            <a:endParaRPr lang="en-GB" sz="1200" i="0" dirty="0"/>
          </a:p>
          <a:p>
            <a:pPr algn="ctr">
              <a:defRPr/>
            </a:pPr>
            <a:r>
              <a:rPr lang="en-GB" sz="1200" i="0" dirty="0"/>
              <a:t>1.			1.</a:t>
            </a:r>
          </a:p>
          <a:p>
            <a:pPr algn="ctr">
              <a:defRPr/>
            </a:pPr>
            <a:r>
              <a:rPr lang="en-GB" sz="1200" i="0" dirty="0"/>
              <a:t>2.			2.</a:t>
            </a:r>
          </a:p>
          <a:p>
            <a:pPr algn="ctr">
              <a:defRPr/>
            </a:pPr>
            <a:r>
              <a:rPr lang="en-GB" sz="1200" i="0" dirty="0"/>
              <a:t>3.			3.</a:t>
            </a:r>
          </a:p>
          <a:p>
            <a:pPr algn="ctr">
              <a:defRPr/>
            </a:pPr>
            <a:r>
              <a:rPr lang="en-GB" sz="1800" b="1" i="0" dirty="0"/>
              <a:t>REVIEW</a:t>
            </a:r>
            <a:r>
              <a:rPr lang="en-GB" sz="1200" b="1" i="0" dirty="0"/>
              <a:t>:  HOW DID I DO?</a:t>
            </a:r>
            <a:endParaRPr lang="en-GB" sz="1200" i="0" dirty="0"/>
          </a:p>
          <a:p>
            <a:pPr algn="ctr">
              <a:defRPr/>
            </a:pPr>
            <a:r>
              <a:rPr lang="en-GB" sz="1200" i="0" dirty="0"/>
              <a:t>Self rating 	1     2     3     4     5     6     7     8     9     10</a:t>
            </a:r>
          </a:p>
          <a:p>
            <a:pPr algn="ctr">
              <a:defRPr/>
            </a:pPr>
            <a:r>
              <a:rPr lang="en-GB" sz="1200" i="0" dirty="0"/>
              <a:t>Other rating	1     2     3     4     5     6     7     8     9     10</a:t>
            </a:r>
          </a:p>
          <a:p>
            <a:pPr algn="ctr">
              <a:defRPr/>
            </a:pPr>
            <a:endParaRPr lang="en-GB" sz="1200" i="0" dirty="0"/>
          </a:p>
          <a:p>
            <a:pPr algn="ctr">
              <a:defRPr/>
            </a:pPr>
            <a:r>
              <a:rPr lang="en-GB" sz="1200" b="1" i="0" dirty="0"/>
              <a:t>WHAT WORKED?</a:t>
            </a:r>
            <a:r>
              <a:rPr lang="en-GB" sz="1200" i="0" dirty="0"/>
              <a:t>		</a:t>
            </a:r>
            <a:r>
              <a:rPr lang="en-GB" sz="1200" b="1" i="0" dirty="0"/>
              <a:t>WHAT DIDN'T WORK</a:t>
            </a:r>
            <a:endParaRPr lang="en-GB" sz="1200" i="0" dirty="0"/>
          </a:p>
          <a:p>
            <a:pPr algn="ctr">
              <a:defRPr/>
            </a:pPr>
            <a:r>
              <a:rPr lang="en-GB" sz="1200" i="0" dirty="0"/>
              <a:t>1.			1.</a:t>
            </a:r>
          </a:p>
          <a:p>
            <a:pPr algn="ctr">
              <a:defRPr/>
            </a:pPr>
            <a:r>
              <a:rPr lang="en-GB" sz="1200" i="0" dirty="0"/>
              <a:t>2.			2.</a:t>
            </a:r>
          </a:p>
          <a:p>
            <a:pPr algn="ctr">
              <a:defRPr/>
            </a:pPr>
            <a:endParaRPr lang="en-GB" sz="1200" b="1" i="0" dirty="0"/>
          </a:p>
          <a:p>
            <a:pPr algn="ctr">
              <a:defRPr/>
            </a:pPr>
            <a:r>
              <a:rPr lang="en-GB" sz="1200" b="1" i="0" dirty="0"/>
              <a:t>WHAT WILL I TRY NEXT TIME?</a:t>
            </a:r>
            <a:endParaRPr lang="en-US" dirty="0">
              <a:effectLst>
                <a:outerShdw blurRad="38100" dist="38100" dir="2700000" algn="tl">
                  <a:srgbClr val="000000"/>
                </a:outerShdw>
              </a:effectLst>
            </a:endParaRPr>
          </a:p>
        </p:txBody>
      </p:sp>
    </p:spTree>
    <p:extLst>
      <p:ext uri="{BB962C8B-B14F-4D97-AF65-F5344CB8AC3E}">
        <p14:creationId xmlns:p14="http://schemas.microsoft.com/office/powerpoint/2010/main" val="86368561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a:t>
            </a:r>
            <a:endParaRPr lang="en-US" dirty="0"/>
          </a:p>
        </p:txBody>
      </p:sp>
      <p:sp>
        <p:nvSpPr>
          <p:cNvPr id="3" name="Content Placeholder 2"/>
          <p:cNvSpPr>
            <a:spLocks noGrp="1"/>
          </p:cNvSpPr>
          <p:nvPr>
            <p:ph idx="1"/>
          </p:nvPr>
        </p:nvSpPr>
        <p:spPr>
          <a:xfrm>
            <a:off x="457200" y="1600201"/>
            <a:ext cx="8229600" cy="4114800"/>
          </a:xfrm>
        </p:spPr>
        <p:txBody>
          <a:bodyPr/>
          <a:lstStyle/>
          <a:p>
            <a:pPr marL="0" indent="0">
              <a:buNone/>
            </a:pPr>
            <a:r>
              <a:rPr lang="en-US" sz="4000" dirty="0" smtClean="0">
                <a:latin typeface="Calibri"/>
                <a:ea typeface="ＭＳ Ｐゴシック" charset="0"/>
                <a:cs typeface="Calibri"/>
              </a:rPr>
              <a:t>Intervention </a:t>
            </a:r>
            <a:r>
              <a:rPr lang="en-US" sz="4000" dirty="0">
                <a:latin typeface="Calibri"/>
                <a:ea typeface="ＭＳ Ｐゴシック" charset="0"/>
                <a:cs typeface="Calibri"/>
              </a:rPr>
              <a:t>strategy in which a </a:t>
            </a:r>
            <a:r>
              <a:rPr lang="en-US" sz="4000" dirty="0" smtClean="0">
                <a:latin typeface="Calibri"/>
                <a:ea typeface="ＭＳ Ｐゴシック" charset="0"/>
                <a:cs typeface="Calibri"/>
              </a:rPr>
              <a:t>“coach” (adult </a:t>
            </a:r>
            <a:r>
              <a:rPr lang="en-US" sz="4000" dirty="0">
                <a:latin typeface="Calibri"/>
                <a:ea typeface="ＭＳ Ｐゴシック" charset="0"/>
                <a:cs typeface="Calibri"/>
              </a:rPr>
              <a:t>or </a:t>
            </a:r>
            <a:r>
              <a:rPr lang="en-US" sz="4000" dirty="0" smtClean="0">
                <a:latin typeface="Calibri"/>
                <a:ea typeface="ＭＳ Ｐゴシック" charset="0"/>
                <a:cs typeface="Calibri"/>
              </a:rPr>
              <a:t>peer</a:t>
            </a:r>
            <a:r>
              <a:rPr lang="en-US" sz="4000" dirty="0">
                <a:latin typeface="Calibri"/>
                <a:ea typeface="ＭＳ Ｐゴシック" charset="0"/>
                <a:cs typeface="Calibri"/>
              </a:rPr>
              <a:t>) works with a student to set goals (long-term, short-term, </a:t>
            </a:r>
            <a:r>
              <a:rPr lang="en-US" sz="4000" dirty="0" smtClean="0">
                <a:latin typeface="Calibri"/>
                <a:ea typeface="ＭＳ Ｐゴシック" charset="0"/>
                <a:cs typeface="Calibri"/>
              </a:rPr>
              <a:t>daily</a:t>
            </a:r>
            <a:r>
              <a:rPr lang="en-US" sz="4000" dirty="0">
                <a:latin typeface="Calibri"/>
                <a:ea typeface="ＭＳ Ｐゴシック" charset="0"/>
                <a:cs typeface="Calibri"/>
              </a:rPr>
              <a:t>) designed to enhance executive skills and lead to improved self-regulation.</a:t>
            </a:r>
          </a:p>
          <a:p>
            <a:pPr marL="0" indent="0">
              <a:buNone/>
            </a:pPr>
            <a:r>
              <a:rPr lang="en-US" sz="2000" dirty="0" smtClean="0"/>
              <a:t>Dawson, P. </a:t>
            </a:r>
            <a:r>
              <a:rPr lang="en-US" sz="2000" dirty="0" err="1" smtClean="0"/>
              <a:t>Guare</a:t>
            </a:r>
            <a:r>
              <a:rPr lang="en-US" sz="2000" dirty="0" smtClean="0"/>
              <a:t>, R. (2012). Coaching Students with Executive Skills Deficits, Guilford Press</a:t>
            </a:r>
            <a:endParaRPr lang="en-US" dirty="0"/>
          </a:p>
        </p:txBody>
      </p:sp>
    </p:spTree>
    <p:extLst>
      <p:ext uri="{BB962C8B-B14F-4D97-AF65-F5344CB8AC3E}">
        <p14:creationId xmlns:p14="http://schemas.microsoft.com/office/powerpoint/2010/main" val="377931649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 of Coaching</a:t>
            </a:r>
            <a:endParaRPr lang="en-US" dirty="0"/>
          </a:p>
        </p:txBody>
      </p:sp>
      <p:sp>
        <p:nvSpPr>
          <p:cNvPr id="3" name="Content Placeholder 2"/>
          <p:cNvSpPr>
            <a:spLocks noGrp="1"/>
          </p:cNvSpPr>
          <p:nvPr>
            <p:ph idx="1"/>
          </p:nvPr>
        </p:nvSpPr>
        <p:spPr/>
        <p:txBody>
          <a:bodyPr/>
          <a:lstStyle/>
          <a:p>
            <a:pPr marL="304800" indent="-304800"/>
            <a:r>
              <a:rPr lang="en-US" sz="4000" dirty="0" smtClean="0">
                <a:latin typeface="Calibri"/>
                <a:ea typeface="ＭＳ Ｐゴシック" charset="0"/>
                <a:cs typeface="Calibri"/>
              </a:rPr>
              <a:t>Goal-setting (long, short-term)</a:t>
            </a:r>
            <a:endParaRPr lang="en-US" sz="4000" dirty="0">
              <a:latin typeface="Calibri"/>
              <a:ea typeface="ＭＳ Ｐゴシック" charset="0"/>
              <a:cs typeface="Calibri"/>
            </a:endParaRPr>
          </a:p>
          <a:p>
            <a:pPr marL="304800" indent="-304800"/>
            <a:r>
              <a:rPr lang="en-US" sz="4000" dirty="0">
                <a:latin typeface="Calibri"/>
                <a:ea typeface="ＭＳ Ｐゴシック" charset="0"/>
                <a:cs typeface="Calibri"/>
              </a:rPr>
              <a:t>Correspondence training</a:t>
            </a:r>
          </a:p>
          <a:p>
            <a:pPr marL="304800" indent="-304800"/>
            <a:r>
              <a:rPr lang="en-US" sz="4000" dirty="0" smtClean="0">
                <a:latin typeface="Calibri"/>
                <a:ea typeface="ＭＳ Ｐゴシック" charset="0"/>
                <a:cs typeface="Calibri"/>
              </a:rPr>
              <a:t>Coach in daily goal-oriented plans</a:t>
            </a:r>
            <a:endParaRPr lang="en-US" sz="4000" dirty="0">
              <a:latin typeface="Calibri"/>
              <a:ea typeface="ＭＳ Ｐゴシック" charset="0"/>
              <a:cs typeface="Calibri"/>
            </a:endParaRPr>
          </a:p>
          <a:p>
            <a:pPr marL="304800" indent="-304800"/>
            <a:r>
              <a:rPr lang="en-US" sz="4000" dirty="0" smtClean="0">
                <a:latin typeface="Calibri"/>
                <a:ea typeface="ＭＳ Ｐゴシック" charset="0"/>
                <a:cs typeface="Calibri"/>
              </a:rPr>
              <a:t>Teach </a:t>
            </a:r>
            <a:r>
              <a:rPr lang="en-US" sz="4000" dirty="0">
                <a:latin typeface="Calibri"/>
                <a:ea typeface="ＭＳ Ｐゴシック" charset="0"/>
                <a:cs typeface="Calibri"/>
              </a:rPr>
              <a:t>students </a:t>
            </a:r>
            <a:r>
              <a:rPr lang="en-US" sz="4000" dirty="0" smtClean="0">
                <a:latin typeface="Calibri"/>
                <a:ea typeface="ＭＳ Ｐゴシック" charset="0"/>
                <a:cs typeface="Calibri"/>
              </a:rPr>
              <a:t>self-management</a:t>
            </a:r>
            <a:endParaRPr lang="en-US" sz="4000" dirty="0">
              <a:latin typeface="Calibri"/>
              <a:ea typeface="ＭＳ Ｐゴシック" charset="0"/>
              <a:cs typeface="Calibri"/>
            </a:endParaRPr>
          </a:p>
          <a:p>
            <a:endParaRPr lang="en-US" dirty="0"/>
          </a:p>
        </p:txBody>
      </p:sp>
    </p:spTree>
    <p:extLst>
      <p:ext uri="{BB962C8B-B14F-4D97-AF65-F5344CB8AC3E}">
        <p14:creationId xmlns:p14="http://schemas.microsoft.com/office/powerpoint/2010/main" val="363873048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Goal-Setting</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latin typeface="Calibri"/>
                <a:ea typeface="ＭＳ Ｐゴシック" charset="0"/>
                <a:cs typeface="Calibri"/>
              </a:rPr>
              <a:t>Evidence shows that individuals who set goals are more likely to achieve higher levels of performance.</a:t>
            </a:r>
          </a:p>
          <a:p>
            <a:pPr marL="0" indent="0">
              <a:buNone/>
            </a:pPr>
            <a:endParaRPr lang="en-US" sz="4000" dirty="0">
              <a:latin typeface="Calibri"/>
              <a:ea typeface="ＭＳ Ｐゴシック" charset="0"/>
              <a:cs typeface="Calibri"/>
            </a:endParaRPr>
          </a:p>
          <a:p>
            <a:pPr marL="0" indent="0">
              <a:buNone/>
            </a:pPr>
            <a:r>
              <a:rPr lang="en-US" sz="4000" i="1" dirty="0" smtClean="0">
                <a:latin typeface="Calibri"/>
                <a:ea typeface="ＭＳ Ｐゴシック" charset="0"/>
                <a:cs typeface="Calibri"/>
              </a:rPr>
              <a:t>Have student set goals</a:t>
            </a:r>
            <a:r>
              <a:rPr lang="en-US" sz="4000" dirty="0">
                <a:latin typeface="Calibri"/>
                <a:ea typeface="ＭＳ Ｐゴシック" charset="0"/>
                <a:cs typeface="Calibri"/>
              </a:rPr>
              <a:t>	</a:t>
            </a:r>
            <a:endParaRPr lang="en-US" sz="4000" dirty="0">
              <a:latin typeface="Calibri"/>
              <a:cs typeface="Calibri"/>
            </a:endParaRPr>
          </a:p>
        </p:txBody>
      </p:sp>
    </p:spTree>
    <p:extLst>
      <p:ext uri="{BB962C8B-B14F-4D97-AF65-F5344CB8AC3E}">
        <p14:creationId xmlns:p14="http://schemas.microsoft.com/office/powerpoint/2010/main" val="322713192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Correspondence Training</a:t>
            </a:r>
            <a:endParaRPr lang="en-US" dirty="0"/>
          </a:p>
        </p:txBody>
      </p:sp>
      <p:sp>
        <p:nvSpPr>
          <p:cNvPr id="3" name="Content Placeholder 2"/>
          <p:cNvSpPr>
            <a:spLocks noGrp="1"/>
          </p:cNvSpPr>
          <p:nvPr>
            <p:ph idx="1"/>
          </p:nvPr>
        </p:nvSpPr>
        <p:spPr/>
        <p:txBody>
          <a:bodyPr>
            <a:noAutofit/>
          </a:bodyPr>
          <a:lstStyle/>
          <a:p>
            <a:pPr marL="0" indent="0">
              <a:buNone/>
            </a:pPr>
            <a:r>
              <a:rPr lang="en-US" sz="4000" dirty="0">
                <a:latin typeface="Calibri"/>
                <a:ea typeface="ＭＳ Ｐゴシック" charset="0"/>
                <a:cs typeface="Calibri"/>
              </a:rPr>
              <a:t>Correspondence training </a:t>
            </a:r>
            <a:r>
              <a:rPr lang="en-US" sz="4000" dirty="0" smtClean="0">
                <a:latin typeface="Calibri"/>
                <a:ea typeface="ＭＳ Ｐゴシック" charset="0"/>
                <a:cs typeface="Calibri"/>
              </a:rPr>
              <a:t>is based </a:t>
            </a:r>
            <a:r>
              <a:rPr lang="en-US" sz="4000" dirty="0">
                <a:latin typeface="Calibri"/>
                <a:ea typeface="ＭＳ Ｐゴシック" charset="0"/>
                <a:cs typeface="Calibri"/>
              </a:rPr>
              <a:t>on </a:t>
            </a:r>
            <a:r>
              <a:rPr lang="en-US" sz="4000" dirty="0" smtClean="0">
                <a:latin typeface="Calibri"/>
                <a:ea typeface="ＭＳ Ｐゴシック" charset="0"/>
                <a:cs typeface="Calibri"/>
              </a:rPr>
              <a:t>evidence </a:t>
            </a:r>
            <a:r>
              <a:rPr lang="en-US" sz="4000" dirty="0">
                <a:latin typeface="Calibri"/>
                <a:ea typeface="ＭＳ Ｐゴシック" charset="0"/>
                <a:cs typeface="Calibri"/>
              </a:rPr>
              <a:t>that </a:t>
            </a:r>
            <a:r>
              <a:rPr lang="en-US" sz="4000" dirty="0" smtClean="0">
                <a:latin typeface="Calibri"/>
                <a:ea typeface="ＭＳ Ｐゴシック" charset="0"/>
                <a:cs typeface="Calibri"/>
              </a:rPr>
              <a:t>individuals who make </a:t>
            </a:r>
            <a:r>
              <a:rPr lang="en-US" sz="4000" dirty="0">
                <a:latin typeface="Calibri"/>
                <a:ea typeface="ＭＳ Ｐゴシック" charset="0"/>
                <a:cs typeface="Calibri"/>
              </a:rPr>
              <a:t>a verbal commitment </a:t>
            </a:r>
            <a:r>
              <a:rPr lang="en-US" sz="4000" dirty="0" smtClean="0">
                <a:latin typeface="Calibri"/>
                <a:ea typeface="ＭＳ Ｐゴシック" charset="0"/>
                <a:cs typeface="Calibri"/>
              </a:rPr>
              <a:t>are more likely to follow through. </a:t>
            </a:r>
          </a:p>
          <a:p>
            <a:pPr marL="0" indent="0">
              <a:buNone/>
            </a:pPr>
            <a:endParaRPr lang="en-US" sz="4000" dirty="0">
              <a:latin typeface="Calibri"/>
              <a:ea typeface="ＭＳ Ｐゴシック" charset="0"/>
              <a:cs typeface="Calibri"/>
            </a:endParaRPr>
          </a:p>
          <a:p>
            <a:pPr marL="0" indent="0">
              <a:buNone/>
            </a:pPr>
            <a:r>
              <a:rPr lang="en-US" sz="4000" i="1" dirty="0" smtClean="0">
                <a:latin typeface="Calibri"/>
                <a:ea typeface="ＭＳ Ｐゴシック" charset="0"/>
                <a:cs typeface="Calibri"/>
              </a:rPr>
              <a:t>Have students verbally state goals</a:t>
            </a:r>
            <a:endParaRPr lang="en-US" sz="4000" i="1" dirty="0">
              <a:latin typeface="Calibri"/>
              <a:cs typeface="Calibri"/>
            </a:endParaRPr>
          </a:p>
        </p:txBody>
      </p:sp>
    </p:spTree>
    <p:extLst>
      <p:ext uri="{BB962C8B-B14F-4D97-AF65-F5344CB8AC3E}">
        <p14:creationId xmlns:p14="http://schemas.microsoft.com/office/powerpoint/2010/main" val="69649076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7813"/>
            <a:ext cx="8229600" cy="1627187"/>
          </a:xfrm>
          <a:noFill/>
        </p:spPr>
        <p:txBody>
          <a:bodyPr/>
          <a:lstStyle/>
          <a:p>
            <a:r>
              <a:rPr lang="en-US" sz="4000" b="1" dirty="0" smtClean="0">
                <a:solidFill>
                  <a:schemeClr val="tx1"/>
                </a:solidFill>
                <a:ea typeface="ＭＳ Ｐゴシック" pitchFamily="34" charset="-128"/>
              </a:rPr>
              <a:t>Critical features of Executive Control (Denckla 2007)</a:t>
            </a:r>
          </a:p>
        </p:txBody>
      </p:sp>
      <p:sp>
        <p:nvSpPr>
          <p:cNvPr id="21507" name="Rectangle 3"/>
          <p:cNvSpPr>
            <a:spLocks noGrp="1" noChangeArrowheads="1"/>
          </p:cNvSpPr>
          <p:nvPr>
            <p:ph type="body" idx="1"/>
          </p:nvPr>
        </p:nvSpPr>
        <p:spPr>
          <a:xfrm>
            <a:off x="457200" y="2286000"/>
            <a:ext cx="8229600" cy="3844925"/>
          </a:xfrm>
          <a:noFill/>
        </p:spPr>
        <p:txBody>
          <a:bodyPr/>
          <a:lstStyle/>
          <a:p>
            <a:pPr marL="0" indent="0">
              <a:buNone/>
            </a:pPr>
            <a:r>
              <a:rPr lang="en-US" sz="2400" dirty="0" smtClean="0">
                <a:latin typeface="Arial" pitchFamily="34" charset="0"/>
                <a:ea typeface="ＭＳ Ｐゴシック" pitchFamily="34" charset="-128"/>
                <a:cs typeface="Arial" pitchFamily="34" charset="0"/>
              </a:rPr>
              <a:t>Provide for delayed responding</a:t>
            </a:r>
          </a:p>
          <a:p>
            <a:pPr marL="0" indent="0">
              <a:buNone/>
            </a:pPr>
            <a:r>
              <a:rPr lang="en-US" sz="2400" dirty="0" smtClean="0">
                <a:latin typeface="Arial" pitchFamily="34" charset="0"/>
                <a:ea typeface="ＭＳ Ｐゴシック" pitchFamily="34" charset="-128"/>
                <a:cs typeface="Arial" pitchFamily="34" charset="0"/>
              </a:rPr>
              <a:t>Future-oriented</a:t>
            </a:r>
          </a:p>
          <a:p>
            <a:pPr marL="0" indent="0">
              <a:buNone/>
            </a:pPr>
            <a:r>
              <a:rPr lang="en-US" sz="2400" dirty="0" smtClean="0">
                <a:latin typeface="Arial" pitchFamily="34" charset="0"/>
                <a:ea typeface="ＭＳ Ｐゴシック" pitchFamily="34" charset="-128"/>
                <a:cs typeface="Arial" pitchFamily="34" charset="0"/>
              </a:rPr>
              <a:t>Strategic action selection</a:t>
            </a:r>
          </a:p>
          <a:p>
            <a:pPr marL="0" indent="0">
              <a:buNone/>
            </a:pPr>
            <a:r>
              <a:rPr lang="en-US" sz="2400" dirty="0" smtClean="0">
                <a:latin typeface="Arial" pitchFamily="34" charset="0"/>
                <a:ea typeface="ＭＳ Ｐゴシック" pitchFamily="34" charset="-128"/>
                <a:cs typeface="Arial" pitchFamily="34" charset="0"/>
              </a:rPr>
              <a:t>Intentionality</a:t>
            </a:r>
          </a:p>
          <a:p>
            <a:pPr marL="0" indent="0">
              <a:buNone/>
            </a:pPr>
            <a:r>
              <a:rPr lang="en-US" sz="2400" dirty="0" smtClean="0">
                <a:latin typeface="Arial" pitchFamily="34" charset="0"/>
                <a:ea typeface="ＭＳ Ｐゴシック" pitchFamily="34" charset="-128"/>
                <a:cs typeface="Arial" pitchFamily="34" charset="0"/>
              </a:rPr>
              <a:t>Anticipatory Set</a:t>
            </a:r>
          </a:p>
          <a:p>
            <a:pPr marL="0" indent="0">
              <a:buNone/>
            </a:pPr>
            <a:r>
              <a:rPr lang="en-US" sz="2400" dirty="0" smtClean="0">
                <a:latin typeface="Arial" pitchFamily="34" charset="0"/>
                <a:ea typeface="ＭＳ Ｐゴシック" pitchFamily="34" charset="-128"/>
                <a:cs typeface="Arial" pitchFamily="34" charset="0"/>
              </a:rPr>
              <a:t>Freedom from interference</a:t>
            </a:r>
          </a:p>
          <a:p>
            <a:pPr marL="0" indent="0">
              <a:buNone/>
            </a:pPr>
            <a:r>
              <a:rPr lang="en-US" sz="2400" dirty="0" smtClean="0">
                <a:latin typeface="Arial" pitchFamily="34" charset="0"/>
                <a:ea typeface="ＭＳ Ｐゴシック" pitchFamily="34" charset="-128"/>
                <a:cs typeface="Arial" pitchFamily="34" charset="0"/>
              </a:rPr>
              <a:t>Ability to sequence behavioral outputs</a:t>
            </a:r>
          </a:p>
        </p:txBody>
      </p:sp>
    </p:spTree>
    <p:extLst>
      <p:ext uri="{BB962C8B-B14F-4D97-AF65-F5344CB8AC3E}">
        <p14:creationId xmlns:p14="http://schemas.microsoft.com/office/powerpoint/2010/main" val="405110187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444" y="274638"/>
            <a:ext cx="8229600" cy="1143000"/>
          </a:xfrm>
        </p:spPr>
        <p:txBody>
          <a:bodyPr>
            <a:noAutofit/>
          </a:bodyPr>
          <a:lstStyle/>
          <a:p>
            <a:r>
              <a:rPr lang="en-US" sz="3200" dirty="0" smtClean="0">
                <a:solidFill>
                  <a:srgbClr val="000000"/>
                </a:solidFill>
                <a:latin typeface="Arial" charset="0"/>
                <a:ea typeface="ＭＳ Ｐゴシック" charset="0"/>
                <a:cs typeface="ＭＳ Ｐゴシック" charset="0"/>
              </a:rPr>
              <a:t>Meet </a:t>
            </a:r>
            <a:r>
              <a:rPr lang="en-US" sz="3200" dirty="0">
                <a:solidFill>
                  <a:srgbClr val="000000"/>
                </a:solidFill>
                <a:latin typeface="Arial" charset="0"/>
                <a:ea typeface="ＭＳ Ｐゴシック" charset="0"/>
                <a:cs typeface="ＭＳ Ｐゴシック" charset="0"/>
              </a:rPr>
              <a:t>with students to make daily plans </a:t>
            </a:r>
            <a:r>
              <a:rPr lang="en-US" sz="3200" dirty="0" smtClean="0">
                <a:solidFill>
                  <a:srgbClr val="000000"/>
                </a:solidFill>
                <a:latin typeface="Arial" charset="0"/>
                <a:ea typeface="ＭＳ Ｐゴシック" charset="0"/>
                <a:cs typeface="ＭＳ Ｐゴシック" charset="0"/>
              </a:rPr>
              <a:t/>
            </a:r>
            <a:br>
              <a:rPr lang="en-US" sz="3200" dirty="0" smtClean="0">
                <a:solidFill>
                  <a:srgbClr val="000000"/>
                </a:solidFill>
                <a:latin typeface="Arial" charset="0"/>
                <a:ea typeface="ＭＳ Ｐゴシック" charset="0"/>
                <a:cs typeface="ＭＳ Ｐゴシック" charset="0"/>
              </a:rPr>
            </a:br>
            <a:r>
              <a:rPr lang="en-US" sz="3200" dirty="0" smtClean="0">
                <a:solidFill>
                  <a:srgbClr val="000000"/>
                </a:solidFill>
                <a:latin typeface="Arial" charset="0"/>
                <a:ea typeface="ＭＳ Ｐゴシック" charset="0"/>
                <a:cs typeface="ＭＳ Ｐゴシック" charset="0"/>
              </a:rPr>
              <a:t>linked </a:t>
            </a:r>
            <a:r>
              <a:rPr lang="en-US" sz="3200" dirty="0">
                <a:solidFill>
                  <a:srgbClr val="000000"/>
                </a:solidFill>
                <a:latin typeface="Arial" charset="0"/>
                <a:ea typeface="ＭＳ Ｐゴシック" charset="0"/>
                <a:cs typeface="ＭＳ Ｐゴシック" charset="0"/>
              </a:rPr>
              <a:t>to their goals.</a:t>
            </a:r>
            <a:endParaRPr lang="en-US" sz="3200" dirty="0">
              <a:solidFill>
                <a:srgbClr val="000000"/>
              </a:solidFill>
            </a:endParaRPr>
          </a:p>
        </p:txBody>
      </p:sp>
      <p:sp>
        <p:nvSpPr>
          <p:cNvPr id="3" name="Content Placeholder 2"/>
          <p:cNvSpPr>
            <a:spLocks noGrp="1"/>
          </p:cNvSpPr>
          <p:nvPr>
            <p:ph idx="1"/>
          </p:nvPr>
        </p:nvSpPr>
        <p:spPr>
          <a:xfrm>
            <a:off x="304800" y="1417638"/>
            <a:ext cx="8491244" cy="4708525"/>
          </a:xfrm>
        </p:spPr>
        <p:txBody>
          <a:bodyPr>
            <a:noAutofit/>
          </a:bodyPr>
          <a:lstStyle/>
          <a:p>
            <a:pPr marL="304800" indent="-304800" algn="ctr">
              <a:lnSpc>
                <a:spcPct val="81000"/>
              </a:lnSpc>
              <a:spcBef>
                <a:spcPct val="0"/>
              </a:spcBef>
              <a:buNone/>
            </a:pPr>
            <a:r>
              <a:rPr lang="en-US" sz="3600" dirty="0">
                <a:latin typeface="Calibri"/>
                <a:ea typeface="ＭＳ Ｐゴシック" charset="0"/>
                <a:cs typeface="Calibri"/>
              </a:rPr>
              <a:t>Basic Format: R.E.A.P.</a:t>
            </a:r>
          </a:p>
          <a:p>
            <a:pPr marL="0" indent="0">
              <a:lnSpc>
                <a:spcPct val="81000"/>
              </a:lnSpc>
              <a:spcBef>
                <a:spcPts val="500"/>
              </a:spcBef>
              <a:buClr>
                <a:srgbClr val="3C8C93"/>
              </a:buClr>
              <a:buNone/>
            </a:pPr>
            <a:r>
              <a:rPr lang="en-US" sz="2800" i="1" dirty="0">
                <a:solidFill>
                  <a:srgbClr val="3C8C93"/>
                </a:solidFill>
                <a:latin typeface="Calibri"/>
                <a:ea typeface="ＭＳ Ｐゴシック" charset="0"/>
                <a:cs typeface="Calibri"/>
              </a:rPr>
              <a:t>Review</a:t>
            </a:r>
            <a:r>
              <a:rPr lang="en-US" sz="2800" dirty="0">
                <a:latin typeface="Calibri"/>
                <a:ea typeface="ＭＳ Ｐゴシック" charset="0"/>
                <a:cs typeface="Calibri"/>
              </a:rPr>
              <a:t>: go over </a:t>
            </a:r>
            <a:r>
              <a:rPr lang="en-US" sz="2800" dirty="0" smtClean="0">
                <a:latin typeface="Calibri"/>
                <a:ea typeface="ＭＳ Ｐゴシック" charset="0"/>
                <a:cs typeface="Calibri"/>
              </a:rPr>
              <a:t>plans from previous session </a:t>
            </a:r>
            <a:r>
              <a:rPr lang="en-US" sz="2800" dirty="0">
                <a:latin typeface="Calibri"/>
                <a:ea typeface="ＭＳ Ｐゴシック" charset="0"/>
                <a:cs typeface="Calibri"/>
              </a:rPr>
              <a:t>to determine if </a:t>
            </a:r>
            <a:r>
              <a:rPr lang="en-US" sz="2800" dirty="0" smtClean="0">
                <a:latin typeface="Calibri"/>
                <a:ea typeface="ＭＳ Ｐゴシック" charset="0"/>
                <a:cs typeface="Calibri"/>
              </a:rPr>
              <a:t>carried out</a:t>
            </a:r>
            <a:endParaRPr lang="en-US" sz="2800" dirty="0">
              <a:latin typeface="Calibri"/>
              <a:ea typeface="ＭＳ Ｐゴシック" charset="0"/>
              <a:cs typeface="Calibri"/>
            </a:endParaRPr>
          </a:p>
          <a:p>
            <a:pPr marL="0" indent="0">
              <a:lnSpc>
                <a:spcPct val="81000"/>
              </a:lnSpc>
              <a:spcBef>
                <a:spcPts val="500"/>
              </a:spcBef>
              <a:buClr>
                <a:srgbClr val="3C8C93"/>
              </a:buClr>
              <a:buNone/>
            </a:pPr>
            <a:endParaRPr lang="en-US" sz="2800" i="1" dirty="0" smtClean="0">
              <a:solidFill>
                <a:srgbClr val="3C8C93"/>
              </a:solidFill>
              <a:latin typeface="Calibri"/>
              <a:ea typeface="ＭＳ Ｐゴシック" charset="0"/>
              <a:cs typeface="Calibri"/>
            </a:endParaRPr>
          </a:p>
          <a:p>
            <a:pPr marL="0" indent="0">
              <a:lnSpc>
                <a:spcPct val="81000"/>
              </a:lnSpc>
              <a:spcBef>
                <a:spcPts val="500"/>
              </a:spcBef>
              <a:buClr>
                <a:srgbClr val="3C8C93"/>
              </a:buClr>
              <a:buNone/>
            </a:pPr>
            <a:r>
              <a:rPr lang="en-US" sz="2800" i="1" dirty="0" smtClean="0">
                <a:solidFill>
                  <a:srgbClr val="3C8C93"/>
                </a:solidFill>
                <a:latin typeface="Calibri"/>
                <a:ea typeface="ＭＳ Ｐゴシック" charset="0"/>
                <a:cs typeface="Calibri"/>
              </a:rPr>
              <a:t>Evaluate</a:t>
            </a:r>
            <a:r>
              <a:rPr lang="en-US" sz="2800" dirty="0">
                <a:latin typeface="Calibri"/>
                <a:ea typeface="ＭＳ Ｐゴシック" charset="0"/>
                <a:cs typeface="Calibri"/>
              </a:rPr>
              <a:t>: </a:t>
            </a:r>
            <a:r>
              <a:rPr lang="en-US" sz="2800" dirty="0" smtClean="0">
                <a:latin typeface="Calibri"/>
                <a:ea typeface="ＭＳ Ｐゴシック" charset="0"/>
                <a:cs typeface="Calibri"/>
              </a:rPr>
              <a:t>Did </a:t>
            </a:r>
            <a:r>
              <a:rPr lang="en-US" sz="2800" dirty="0">
                <a:latin typeface="Calibri"/>
                <a:ea typeface="ＭＳ Ｐゴシック" charset="0"/>
                <a:cs typeface="Calibri"/>
              </a:rPr>
              <a:t>the student </a:t>
            </a:r>
            <a:r>
              <a:rPr lang="en-US" sz="2800" dirty="0" smtClean="0">
                <a:latin typeface="Calibri"/>
                <a:ea typeface="ＭＳ Ｐゴシック" charset="0"/>
                <a:cs typeface="Calibri"/>
              </a:rPr>
              <a:t>carry out plan? If </a:t>
            </a:r>
            <a:r>
              <a:rPr lang="en-US" sz="2800" dirty="0">
                <a:latin typeface="Calibri"/>
                <a:ea typeface="ＭＳ Ｐゴシック" charset="0"/>
                <a:cs typeface="Calibri"/>
              </a:rPr>
              <a:t>not, why not?</a:t>
            </a:r>
          </a:p>
          <a:p>
            <a:pPr marL="0" indent="0">
              <a:lnSpc>
                <a:spcPct val="81000"/>
              </a:lnSpc>
              <a:spcBef>
                <a:spcPts val="500"/>
              </a:spcBef>
              <a:buClr>
                <a:srgbClr val="3C8C93"/>
              </a:buClr>
              <a:buNone/>
            </a:pPr>
            <a:endParaRPr lang="en-US" sz="2800" i="1" dirty="0" smtClean="0">
              <a:solidFill>
                <a:srgbClr val="3C8C93"/>
              </a:solidFill>
              <a:latin typeface="Calibri"/>
              <a:ea typeface="ＭＳ Ｐゴシック" charset="0"/>
              <a:cs typeface="Calibri"/>
            </a:endParaRPr>
          </a:p>
          <a:p>
            <a:pPr marL="0" indent="0">
              <a:lnSpc>
                <a:spcPct val="81000"/>
              </a:lnSpc>
              <a:spcBef>
                <a:spcPts val="500"/>
              </a:spcBef>
              <a:buClr>
                <a:srgbClr val="3C8C93"/>
              </a:buClr>
              <a:buNone/>
            </a:pPr>
            <a:r>
              <a:rPr lang="en-US" sz="2800" i="1" dirty="0" smtClean="0">
                <a:solidFill>
                  <a:srgbClr val="3C8C93"/>
                </a:solidFill>
                <a:latin typeface="Calibri"/>
                <a:ea typeface="ＭＳ Ｐゴシック" charset="0"/>
                <a:cs typeface="Calibri"/>
              </a:rPr>
              <a:t>Anticipate</a:t>
            </a:r>
            <a:r>
              <a:rPr lang="en-US" sz="2800" dirty="0">
                <a:latin typeface="Calibri"/>
                <a:ea typeface="ＭＳ Ｐゴシック" charset="0"/>
                <a:cs typeface="Calibri"/>
              </a:rPr>
              <a:t>: </a:t>
            </a:r>
            <a:r>
              <a:rPr lang="en-US" sz="2800" dirty="0" smtClean="0">
                <a:latin typeface="Calibri"/>
                <a:ea typeface="ＭＳ Ｐゴシック" charset="0"/>
                <a:cs typeface="Calibri"/>
              </a:rPr>
              <a:t>Plan tasks to </a:t>
            </a:r>
            <a:r>
              <a:rPr lang="en-US" sz="2800" dirty="0">
                <a:latin typeface="Calibri"/>
                <a:ea typeface="ＭＳ Ｐゴシック" charset="0"/>
                <a:cs typeface="Calibri"/>
              </a:rPr>
              <a:t>accomplish today-</a:t>
            </a:r>
            <a:r>
              <a:rPr lang="en-US" sz="2800" dirty="0" smtClean="0">
                <a:latin typeface="Calibri"/>
                <a:ea typeface="ＭＳ Ｐゴシック" charset="0"/>
                <a:cs typeface="Calibri"/>
              </a:rPr>
              <a:t>-review </a:t>
            </a:r>
            <a:r>
              <a:rPr lang="en-US" sz="2800" dirty="0">
                <a:latin typeface="Calibri"/>
                <a:ea typeface="ＭＳ Ｐゴシック" charset="0"/>
                <a:cs typeface="Calibri"/>
              </a:rPr>
              <a:t>upcoming tests, </a:t>
            </a:r>
            <a:r>
              <a:rPr lang="en-US" sz="2800" dirty="0" smtClean="0">
                <a:latin typeface="Calibri"/>
                <a:ea typeface="ＭＳ Ｐゴシック" charset="0"/>
                <a:cs typeface="Calibri"/>
              </a:rPr>
              <a:t>assignments</a:t>
            </a:r>
            <a:r>
              <a:rPr lang="en-US" sz="2800" dirty="0">
                <a:latin typeface="Calibri"/>
                <a:ea typeface="ＭＳ Ｐゴシック" charset="0"/>
                <a:cs typeface="Calibri"/>
              </a:rPr>
              <a:t>.</a:t>
            </a:r>
          </a:p>
          <a:p>
            <a:pPr marL="0" indent="0">
              <a:lnSpc>
                <a:spcPct val="81000"/>
              </a:lnSpc>
              <a:spcBef>
                <a:spcPts val="500"/>
              </a:spcBef>
              <a:buClr>
                <a:srgbClr val="3C8C93"/>
              </a:buClr>
              <a:buNone/>
            </a:pPr>
            <a:endParaRPr lang="en-US" sz="2800" i="1" dirty="0" smtClean="0">
              <a:solidFill>
                <a:srgbClr val="3C8C93"/>
              </a:solidFill>
              <a:latin typeface="Calibri"/>
              <a:ea typeface="ＭＳ Ｐゴシック" charset="0"/>
              <a:cs typeface="Calibri"/>
            </a:endParaRPr>
          </a:p>
          <a:p>
            <a:pPr marL="0" indent="0">
              <a:lnSpc>
                <a:spcPct val="81000"/>
              </a:lnSpc>
              <a:spcBef>
                <a:spcPts val="500"/>
              </a:spcBef>
              <a:buClr>
                <a:srgbClr val="3C8C93"/>
              </a:buClr>
              <a:buNone/>
            </a:pPr>
            <a:r>
              <a:rPr lang="en-US" sz="2800" i="1" dirty="0" smtClean="0">
                <a:solidFill>
                  <a:srgbClr val="3C8C93"/>
                </a:solidFill>
                <a:latin typeface="Calibri"/>
                <a:ea typeface="ＭＳ Ｐゴシック" charset="0"/>
                <a:cs typeface="Calibri"/>
              </a:rPr>
              <a:t>Plan</a:t>
            </a:r>
            <a:r>
              <a:rPr lang="en-US" sz="2800" dirty="0">
                <a:latin typeface="Calibri"/>
                <a:ea typeface="ＭＳ Ｐゴシック" charset="0"/>
                <a:cs typeface="Calibri"/>
              </a:rPr>
              <a:t>: Have the student identify when he plans to do each </a:t>
            </a:r>
            <a:r>
              <a:rPr lang="en-US" sz="2800" dirty="0" smtClean="0">
                <a:latin typeface="Calibri"/>
                <a:ea typeface="ＭＳ Ｐゴシック" charset="0"/>
                <a:cs typeface="Calibri"/>
              </a:rPr>
              <a:t>task and </a:t>
            </a:r>
            <a:r>
              <a:rPr lang="en-US" sz="2800" i="1" dirty="0" smtClean="0">
                <a:latin typeface="Calibri"/>
                <a:ea typeface="ＭＳ Ｐゴシック" charset="0"/>
                <a:cs typeface="Calibri"/>
              </a:rPr>
              <a:t>how</a:t>
            </a:r>
            <a:r>
              <a:rPr lang="en-US" sz="2800" dirty="0" smtClean="0">
                <a:latin typeface="Calibri"/>
                <a:ea typeface="ＭＳ Ｐゴシック" charset="0"/>
                <a:cs typeface="Calibri"/>
              </a:rPr>
              <a:t> </a:t>
            </a:r>
            <a:r>
              <a:rPr lang="en-US" sz="2800" dirty="0">
                <a:latin typeface="Calibri"/>
                <a:ea typeface="ＭＳ Ｐゴシック" charset="0"/>
                <a:cs typeface="Calibri"/>
              </a:rPr>
              <a:t>he plans to do each task.</a:t>
            </a:r>
          </a:p>
        </p:txBody>
      </p:sp>
    </p:spTree>
    <p:extLst>
      <p:ext uri="{BB962C8B-B14F-4D97-AF65-F5344CB8AC3E}">
        <p14:creationId xmlns:p14="http://schemas.microsoft.com/office/powerpoint/2010/main" val="85977704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a:ea typeface="ＭＳ Ｐゴシック" charset="0"/>
                <a:cs typeface="Calibri"/>
                <a:sym typeface="Arial Italic" charset="0"/>
              </a:rPr>
              <a:t/>
            </a:r>
            <a:br>
              <a:rPr lang="en-US" dirty="0" smtClean="0">
                <a:latin typeface="Calibri"/>
                <a:ea typeface="ＭＳ Ｐゴシック" charset="0"/>
                <a:cs typeface="Calibri"/>
                <a:sym typeface="Arial Italic" charset="0"/>
              </a:rPr>
            </a:br>
            <a:r>
              <a:rPr lang="en-US" dirty="0">
                <a:latin typeface="Calibri"/>
                <a:ea typeface="ＭＳ Ｐゴシック" charset="0"/>
                <a:cs typeface="Calibri"/>
                <a:sym typeface="Arial Italic" charset="0"/>
              </a:rPr>
              <a:t/>
            </a:r>
            <a:br>
              <a:rPr lang="en-US" dirty="0">
                <a:latin typeface="Calibri"/>
                <a:ea typeface="ＭＳ Ｐゴシック" charset="0"/>
                <a:cs typeface="Calibri"/>
                <a:sym typeface="Arial Italic" charset="0"/>
              </a:rPr>
            </a:br>
            <a:r>
              <a:rPr lang="en-US" dirty="0" smtClean="0">
                <a:latin typeface="Calibri"/>
                <a:ea typeface="ＭＳ Ｐゴシック" charset="0"/>
                <a:cs typeface="Calibri"/>
                <a:sym typeface="Arial Italic" charset="0"/>
              </a:rPr>
              <a:t/>
            </a:r>
            <a:br>
              <a:rPr lang="en-US" dirty="0" smtClean="0">
                <a:latin typeface="Calibri"/>
                <a:ea typeface="ＭＳ Ｐゴシック" charset="0"/>
                <a:cs typeface="Calibri"/>
                <a:sym typeface="Arial Italic" charset="0"/>
              </a:rPr>
            </a:br>
            <a:r>
              <a:rPr lang="en-US" dirty="0">
                <a:latin typeface="Calibri"/>
                <a:ea typeface="ＭＳ Ｐゴシック" charset="0"/>
                <a:cs typeface="Calibri"/>
                <a:sym typeface="Arial Italic" charset="0"/>
              </a:rPr>
              <a:t/>
            </a:r>
            <a:br>
              <a:rPr lang="en-US" dirty="0">
                <a:latin typeface="Calibri"/>
                <a:ea typeface="ＭＳ Ｐゴシック" charset="0"/>
                <a:cs typeface="Calibri"/>
                <a:sym typeface="Arial Italic" charset="0"/>
              </a:rPr>
            </a:br>
            <a:r>
              <a:rPr lang="en-US" dirty="0" smtClean="0">
                <a:latin typeface="Calibri"/>
                <a:ea typeface="ＭＳ Ｐゴシック" charset="0"/>
                <a:cs typeface="Calibri"/>
                <a:sym typeface="Arial Italic" charset="0"/>
              </a:rPr>
              <a:t>Change in grades with coaching</a:t>
            </a:r>
            <a:r>
              <a:rPr lang="en-US" sz="3200" dirty="0">
                <a:latin typeface="Arial Italic" charset="0"/>
                <a:ea typeface="ＭＳ Ｐゴシック" charset="0"/>
                <a:cs typeface="ＭＳ Ｐゴシック" charset="0"/>
                <a:sym typeface="Arial Italic" charset="0"/>
              </a:rPr>
              <a:t/>
            </a:r>
            <a:br>
              <a:rPr lang="en-US" sz="3200" dirty="0">
                <a:latin typeface="Arial Italic" charset="0"/>
                <a:ea typeface="ＭＳ Ｐゴシック" charset="0"/>
                <a:cs typeface="ＭＳ Ｐゴシック" charset="0"/>
                <a:sym typeface="Arial Italic"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0980460"/>
              </p:ext>
            </p:extLst>
          </p:nvPr>
        </p:nvGraphicFramePr>
        <p:xfrm>
          <a:off x="705503" y="2286000"/>
          <a:ext cx="7467600" cy="3719258"/>
        </p:xfrm>
        <a:graphic>
          <a:graphicData uri="http://schemas.openxmlformats.org/drawingml/2006/table">
            <a:tbl>
              <a:tblPr firstRow="1" bandRow="1">
                <a:tableStyleId>{5C22544A-7EE6-4342-B048-85BDC9FD1C3A}</a:tableStyleId>
              </a:tblPr>
              <a:tblGrid>
                <a:gridCol w="3158645"/>
                <a:gridCol w="2146755"/>
                <a:gridCol w="2162200"/>
              </a:tblGrid>
              <a:tr h="1082389">
                <a:tc>
                  <a:txBody>
                    <a:bodyPr/>
                    <a:lstStyle/>
                    <a:p>
                      <a:endParaRPr lang="en-US" sz="3200" dirty="0">
                        <a:solidFill>
                          <a:srgbClr val="000000"/>
                        </a:solidFill>
                      </a:endParaRPr>
                    </a:p>
                  </a:txBody>
                  <a:tcPr/>
                </a:tc>
                <a:tc>
                  <a:txBody>
                    <a:bodyPr/>
                    <a:lstStyle/>
                    <a:p>
                      <a:pPr algn="ctr"/>
                      <a:r>
                        <a:rPr lang="en-US" sz="3200" dirty="0" smtClean="0">
                          <a:solidFill>
                            <a:srgbClr val="000000"/>
                          </a:solidFill>
                        </a:rPr>
                        <a:t>A-B</a:t>
                      </a:r>
                      <a:endParaRPr lang="en-US" sz="3200" dirty="0">
                        <a:solidFill>
                          <a:srgbClr val="000000"/>
                        </a:solidFill>
                      </a:endParaRPr>
                    </a:p>
                  </a:txBody>
                  <a:tcPr/>
                </a:tc>
                <a:tc>
                  <a:txBody>
                    <a:bodyPr/>
                    <a:lstStyle/>
                    <a:p>
                      <a:pPr algn="ctr"/>
                      <a:r>
                        <a:rPr lang="en-US" sz="3200" dirty="0" smtClean="0">
                          <a:solidFill>
                            <a:srgbClr val="000000"/>
                          </a:solidFill>
                        </a:rPr>
                        <a:t>C-D</a:t>
                      </a:r>
                      <a:endParaRPr lang="en-US" sz="3200" dirty="0">
                        <a:solidFill>
                          <a:srgbClr val="000000"/>
                        </a:solidFill>
                      </a:endParaRPr>
                    </a:p>
                  </a:txBody>
                  <a:tcPr/>
                </a:tc>
              </a:tr>
              <a:tr h="1082389">
                <a:tc>
                  <a:txBody>
                    <a:bodyPr/>
                    <a:lstStyle/>
                    <a:p>
                      <a:r>
                        <a:rPr lang="en-US" sz="3200" b="1" dirty="0" smtClean="0">
                          <a:solidFill>
                            <a:srgbClr val="000000"/>
                          </a:solidFill>
                        </a:rPr>
                        <a:t>Before coaching</a:t>
                      </a:r>
                      <a:endParaRPr lang="en-US" sz="3200" b="1" dirty="0">
                        <a:solidFill>
                          <a:srgbClr val="000000"/>
                        </a:solidFill>
                      </a:endParaRPr>
                    </a:p>
                  </a:txBody>
                  <a:tcPr/>
                </a:tc>
                <a:tc>
                  <a:txBody>
                    <a:bodyPr/>
                    <a:lstStyle/>
                    <a:p>
                      <a:pPr algn="ctr"/>
                      <a:endParaRPr lang="en-US" sz="3200" b="1" dirty="0" smtClean="0">
                        <a:solidFill>
                          <a:srgbClr val="000000"/>
                        </a:solidFill>
                      </a:endParaRPr>
                    </a:p>
                    <a:p>
                      <a:pPr algn="ctr"/>
                      <a:r>
                        <a:rPr lang="en-US" sz="3200" b="1" dirty="0" smtClean="0">
                          <a:solidFill>
                            <a:srgbClr val="000000"/>
                          </a:solidFill>
                        </a:rPr>
                        <a:t>19</a:t>
                      </a:r>
                      <a:endParaRPr lang="en-US" sz="3200" b="1" dirty="0">
                        <a:solidFill>
                          <a:srgbClr val="000000"/>
                        </a:solidFill>
                      </a:endParaRPr>
                    </a:p>
                  </a:txBody>
                  <a:tcPr/>
                </a:tc>
                <a:tc>
                  <a:txBody>
                    <a:bodyPr/>
                    <a:lstStyle/>
                    <a:p>
                      <a:pPr algn="ctr"/>
                      <a:endParaRPr lang="en-US" sz="3200" b="1" dirty="0" smtClean="0">
                        <a:solidFill>
                          <a:srgbClr val="000000"/>
                        </a:solidFill>
                      </a:endParaRPr>
                    </a:p>
                    <a:p>
                      <a:pPr algn="ctr"/>
                      <a:r>
                        <a:rPr lang="en-US" sz="3200" b="1" dirty="0" smtClean="0">
                          <a:solidFill>
                            <a:srgbClr val="000000"/>
                          </a:solidFill>
                        </a:rPr>
                        <a:t>81</a:t>
                      </a:r>
                      <a:endParaRPr lang="en-US" sz="3200" b="1" dirty="0">
                        <a:solidFill>
                          <a:srgbClr val="000000"/>
                        </a:solidFill>
                      </a:endParaRPr>
                    </a:p>
                  </a:txBody>
                  <a:tcPr/>
                </a:tc>
              </a:tr>
              <a:tr h="1082389">
                <a:tc>
                  <a:txBody>
                    <a:bodyPr/>
                    <a:lstStyle/>
                    <a:p>
                      <a:r>
                        <a:rPr lang="en-US" sz="3200" b="1" dirty="0" smtClean="0">
                          <a:solidFill>
                            <a:srgbClr val="000000"/>
                          </a:solidFill>
                        </a:rPr>
                        <a:t>During coaching</a:t>
                      </a:r>
                      <a:endParaRPr lang="en-US" sz="3200" b="1" dirty="0">
                        <a:solidFill>
                          <a:srgbClr val="000000"/>
                        </a:solidFill>
                      </a:endParaRPr>
                    </a:p>
                  </a:txBody>
                  <a:tcPr/>
                </a:tc>
                <a:tc>
                  <a:txBody>
                    <a:bodyPr/>
                    <a:lstStyle/>
                    <a:p>
                      <a:pPr algn="ctr"/>
                      <a:endParaRPr lang="en-US" sz="3200" b="1" dirty="0" smtClean="0">
                        <a:solidFill>
                          <a:srgbClr val="000000"/>
                        </a:solidFill>
                      </a:endParaRPr>
                    </a:p>
                    <a:p>
                      <a:pPr algn="ctr"/>
                      <a:r>
                        <a:rPr lang="en-US" sz="3200" b="1" dirty="0" smtClean="0">
                          <a:solidFill>
                            <a:srgbClr val="000000"/>
                          </a:solidFill>
                        </a:rPr>
                        <a:t>63</a:t>
                      </a:r>
                    </a:p>
                  </a:txBody>
                  <a:tcPr/>
                </a:tc>
                <a:tc>
                  <a:txBody>
                    <a:bodyPr/>
                    <a:lstStyle/>
                    <a:p>
                      <a:pPr algn="ctr"/>
                      <a:r>
                        <a:rPr lang="en-US" sz="3200" b="1" dirty="0" smtClean="0">
                          <a:solidFill>
                            <a:srgbClr val="000000"/>
                          </a:solidFill>
                        </a:rPr>
                        <a:t> </a:t>
                      </a:r>
                    </a:p>
                    <a:p>
                      <a:pPr algn="ctr"/>
                      <a:r>
                        <a:rPr lang="en-US" sz="3200" b="1" dirty="0" smtClean="0">
                          <a:solidFill>
                            <a:srgbClr val="000000"/>
                          </a:solidFill>
                        </a:rPr>
                        <a:t>37</a:t>
                      </a:r>
                    </a:p>
                    <a:p>
                      <a:pPr algn="ctr"/>
                      <a:endParaRPr lang="en-US" sz="3200" b="1" dirty="0">
                        <a:solidFill>
                          <a:srgbClr val="000000"/>
                        </a:solidFill>
                      </a:endParaRPr>
                    </a:p>
                  </a:txBody>
                  <a:tcPr/>
                </a:tc>
              </a:tr>
            </a:tbl>
          </a:graphicData>
        </a:graphic>
      </p:graphicFrame>
      <p:sp>
        <p:nvSpPr>
          <p:cNvPr id="3" name="TextBox 2"/>
          <p:cNvSpPr txBox="1"/>
          <p:nvPr/>
        </p:nvSpPr>
        <p:spPr>
          <a:xfrm>
            <a:off x="609600" y="6248400"/>
            <a:ext cx="3829703" cy="461665"/>
          </a:xfrm>
          <a:prstGeom prst="rect">
            <a:avLst/>
          </a:prstGeom>
          <a:noFill/>
        </p:spPr>
        <p:txBody>
          <a:bodyPr wrap="none" rtlCol="0">
            <a:spAutoFit/>
          </a:bodyPr>
          <a:lstStyle/>
          <a:p>
            <a:r>
              <a:rPr lang="en-US" dirty="0" smtClean="0"/>
              <a:t>Chi Square = 39.41, p &lt; .001</a:t>
            </a:r>
            <a:endParaRPr lang="en-US" dirty="0"/>
          </a:p>
        </p:txBody>
      </p:sp>
    </p:spTree>
    <p:extLst>
      <p:ext uri="{BB962C8B-B14F-4D97-AF65-F5344CB8AC3E}">
        <p14:creationId xmlns:p14="http://schemas.microsoft.com/office/powerpoint/2010/main" val="168779394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a:xfrm>
            <a:off x="228600" y="0"/>
            <a:ext cx="8686800" cy="609600"/>
          </a:xfrm>
        </p:spPr>
        <p:txBody>
          <a:bodyPr/>
          <a:lstStyle/>
          <a:p>
            <a:pPr>
              <a:defRPr/>
            </a:pPr>
            <a:r>
              <a:rPr lang="en-US" sz="3600" b="1" dirty="0">
                <a:solidFill>
                  <a:srgbClr val="66CCFF"/>
                </a:solidFill>
                <a:effectLst>
                  <a:outerShdw blurRad="38100" dist="38100" dir="2700000" algn="tl">
                    <a:srgbClr val="FFFFFF"/>
                  </a:outerShdw>
                </a:effectLst>
              </a:rPr>
              <a:t/>
            </a:r>
            <a:br>
              <a:rPr lang="en-US" sz="3600" b="1" dirty="0">
                <a:solidFill>
                  <a:srgbClr val="66CCFF"/>
                </a:solidFill>
                <a:effectLst>
                  <a:outerShdw blurRad="38100" dist="38100" dir="2700000" algn="tl">
                    <a:srgbClr val="FFFFFF"/>
                  </a:outerShdw>
                </a:effectLst>
              </a:rPr>
            </a:br>
            <a:r>
              <a:rPr lang="en-US" sz="3600" b="1" dirty="0" smtClean="0">
                <a:solidFill>
                  <a:srgbClr val="66CCFF"/>
                </a:solidFill>
                <a:effectLst>
                  <a:outerShdw blurRad="38100" dist="38100" dir="2700000" algn="tl">
                    <a:srgbClr val="FFFFFF"/>
                  </a:outerShdw>
                </a:effectLst>
              </a:rPr>
              <a:t>Learning Executive Function 1965</a:t>
            </a:r>
            <a:endParaRPr lang="en-US" sz="3600" b="1" dirty="0">
              <a:solidFill>
                <a:srgbClr val="66CCFF"/>
              </a:solidFill>
              <a:effectLst>
                <a:outerShdw blurRad="38100" dist="38100" dir="2700000" algn="tl">
                  <a:srgbClr val="FFFFFF"/>
                </a:outerShdw>
              </a:effectLst>
            </a:endParaRPr>
          </a:p>
        </p:txBody>
      </p:sp>
      <p:pic>
        <p:nvPicPr>
          <p:cNvPr id="117763" name="Picture 3" descr="Peter Time Out"/>
          <p:cNvPicPr>
            <a:picLocks noGrp="1" noChangeAspect="1" noChangeArrowheads="1"/>
          </p:cNvPicPr>
          <p:nvPr>
            <p:ph idx="1"/>
          </p:nvPr>
        </p:nvPicPr>
        <p:blipFill>
          <a:blip r:embed="rId3" cstate="print"/>
          <a:srcRect/>
          <a:stretch>
            <a:fillRect/>
          </a:stretch>
        </p:blipFill>
        <p:spPr>
          <a:xfrm>
            <a:off x="1600200" y="838200"/>
            <a:ext cx="5562600" cy="5501599"/>
          </a:xfrm>
          <a:noFill/>
        </p:spPr>
      </p:pic>
    </p:spTree>
    <p:extLst>
      <p:ext uri="{BB962C8B-B14F-4D97-AF65-F5344CB8AC3E}">
        <p14:creationId xmlns:p14="http://schemas.microsoft.com/office/powerpoint/2010/main" val="233708610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228600" y="0"/>
            <a:ext cx="8686800" cy="685800"/>
          </a:xfrm>
        </p:spPr>
        <p:txBody>
          <a:bodyPr/>
          <a:lstStyle/>
          <a:p>
            <a:pPr>
              <a:defRPr/>
            </a:pPr>
            <a:r>
              <a:rPr lang="en-US" sz="3600" dirty="0"/>
              <a:t>Learning Executive Function circa </a:t>
            </a:r>
            <a:r>
              <a:rPr lang="en-US" sz="3600" dirty="0" smtClean="0"/>
              <a:t>2014:</a:t>
            </a:r>
            <a:endParaRPr lang="en-US" sz="3600" dirty="0"/>
          </a:p>
        </p:txBody>
      </p:sp>
      <p:pic>
        <p:nvPicPr>
          <p:cNvPr id="118787" name="Picture 3" descr="Better than time out"/>
          <p:cNvPicPr>
            <a:picLocks noGrp="1" noChangeAspect="1" noChangeArrowheads="1"/>
          </p:cNvPicPr>
          <p:nvPr>
            <p:ph idx="1"/>
          </p:nvPr>
        </p:nvPicPr>
        <p:blipFill>
          <a:blip r:embed="rId3" cstate="print"/>
          <a:srcRect/>
          <a:stretch>
            <a:fillRect/>
          </a:stretch>
        </p:blipFill>
        <p:spPr>
          <a:xfrm>
            <a:off x="0" y="694950"/>
            <a:ext cx="9143999" cy="6163050"/>
          </a:xfrm>
          <a:noFill/>
        </p:spPr>
      </p:pic>
    </p:spTree>
    <p:extLst>
      <p:ext uri="{BB962C8B-B14F-4D97-AF65-F5344CB8AC3E}">
        <p14:creationId xmlns:p14="http://schemas.microsoft.com/office/powerpoint/2010/main" val="141846687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799" y="228600"/>
            <a:ext cx="7772400" cy="1470025"/>
          </a:xfrm>
        </p:spPr>
        <p:txBody>
          <a:bodyPr/>
          <a:lstStyle/>
          <a:p>
            <a:r>
              <a:rPr lang="en-US" dirty="0" smtClean="0"/>
              <a:t>Specific Interventions</a:t>
            </a:r>
            <a:endParaRPr lang="en-US" dirty="0"/>
          </a:p>
        </p:txBody>
      </p:sp>
      <p:sp>
        <p:nvSpPr>
          <p:cNvPr id="5" name="Subtitle 4"/>
          <p:cNvSpPr>
            <a:spLocks noGrp="1"/>
          </p:cNvSpPr>
          <p:nvPr>
            <p:ph type="subTitle" idx="1"/>
          </p:nvPr>
        </p:nvSpPr>
        <p:spPr>
          <a:xfrm>
            <a:off x="1371600" y="4572000"/>
            <a:ext cx="6400800" cy="1066800"/>
          </a:xfrm>
        </p:spPr>
        <p:txBody>
          <a:bodyPr/>
          <a:lstStyle/>
          <a:p>
            <a:r>
              <a:rPr lang="en-US" sz="2400" dirty="0" smtClean="0"/>
              <a:t>Diamond, A. &amp; Lee, K. (2011) Science, 333</a:t>
            </a:r>
          </a:p>
          <a:p>
            <a:r>
              <a:rPr lang="en-US" sz="2800" i="1" dirty="0" smtClean="0"/>
              <a:t>www.devcogneuro.com</a:t>
            </a:r>
            <a:endParaRPr lang="en-US" sz="2800" dirty="0"/>
          </a:p>
        </p:txBody>
      </p:sp>
      <p:pic>
        <p:nvPicPr>
          <p:cNvPr id="6" name="Picture 5"/>
          <p:cNvPicPr>
            <a:picLocks noChangeAspect="1"/>
          </p:cNvPicPr>
          <p:nvPr/>
        </p:nvPicPr>
        <p:blipFill>
          <a:blip r:embed="rId2"/>
          <a:stretch>
            <a:fillRect/>
          </a:stretch>
        </p:blipFill>
        <p:spPr>
          <a:xfrm>
            <a:off x="1597948" y="2209800"/>
            <a:ext cx="5948101" cy="2127631"/>
          </a:xfrm>
          <a:prstGeom prst="rect">
            <a:avLst/>
          </a:prstGeom>
        </p:spPr>
      </p:pic>
    </p:spTree>
    <p:extLst>
      <p:ext uri="{BB962C8B-B14F-4D97-AF65-F5344CB8AC3E}">
        <p14:creationId xmlns:p14="http://schemas.microsoft.com/office/powerpoint/2010/main" val="113535315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867400" cy="1162050"/>
          </a:xfrm>
        </p:spPr>
        <p:txBody>
          <a:bodyPr/>
          <a:lstStyle/>
          <a:p>
            <a:r>
              <a:rPr lang="en-US" dirty="0" smtClean="0"/>
              <a:t>Working Memory Training</a:t>
            </a:r>
            <a:endParaRPr lang="en-US" dirty="0"/>
          </a:p>
        </p:txBody>
      </p:sp>
      <p:sp>
        <p:nvSpPr>
          <p:cNvPr id="3" name="Content Placeholder 2"/>
          <p:cNvSpPr>
            <a:spLocks noGrp="1"/>
          </p:cNvSpPr>
          <p:nvPr>
            <p:ph idx="1"/>
          </p:nvPr>
        </p:nvSpPr>
        <p:spPr>
          <a:xfrm>
            <a:off x="304800" y="1524000"/>
            <a:ext cx="8534400" cy="4876800"/>
          </a:xfrm>
        </p:spPr>
        <p:txBody>
          <a:bodyPr/>
          <a:lstStyle/>
          <a:p>
            <a:pPr>
              <a:buNone/>
            </a:pPr>
            <a:r>
              <a:rPr lang="en-US" dirty="0" smtClean="0"/>
              <a:t> </a:t>
            </a:r>
          </a:p>
          <a:p>
            <a:endParaRPr lang="en-US" dirty="0" smtClean="0"/>
          </a:p>
          <a:p>
            <a:r>
              <a:rPr lang="en-US" dirty="0" smtClean="0"/>
              <a:t>Most studied intervention</a:t>
            </a:r>
          </a:p>
          <a:p>
            <a:r>
              <a:rPr lang="en-US" dirty="0" smtClean="0"/>
              <a:t>Gains do not generalize beyond WM</a:t>
            </a:r>
          </a:p>
          <a:p>
            <a:r>
              <a:rPr lang="en-US" dirty="0" smtClean="0"/>
              <a:t>Some evidence of gains in classroom</a:t>
            </a:r>
          </a:p>
          <a:p>
            <a:r>
              <a:rPr lang="en-US" dirty="0" smtClean="0"/>
              <a:t>Gains maintained at six months</a:t>
            </a:r>
          </a:p>
          <a:p>
            <a:r>
              <a:rPr lang="en-US" dirty="0" smtClean="0"/>
              <a:t>Gains more limited at 1 year</a:t>
            </a:r>
            <a:endParaRPr lang="en-US" dirty="0"/>
          </a:p>
        </p:txBody>
      </p:sp>
      <p:pic>
        <p:nvPicPr>
          <p:cNvPr id="4" name="Picture 3" descr="boy_using_cogmed.jpg"/>
          <p:cNvPicPr>
            <a:picLocks noChangeAspect="1"/>
          </p:cNvPicPr>
          <p:nvPr/>
        </p:nvPicPr>
        <p:blipFill>
          <a:blip r:embed="rId2" cstate="print"/>
          <a:stretch>
            <a:fillRect/>
          </a:stretch>
        </p:blipFill>
        <p:spPr>
          <a:xfrm>
            <a:off x="5791200" y="381000"/>
            <a:ext cx="3149600" cy="2362200"/>
          </a:xfrm>
          <a:prstGeom prst="rect">
            <a:avLst/>
          </a:prstGeom>
        </p:spPr>
      </p:pic>
    </p:spTree>
    <p:extLst>
      <p:ext uri="{BB962C8B-B14F-4D97-AF65-F5344CB8AC3E}">
        <p14:creationId xmlns:p14="http://schemas.microsoft.com/office/powerpoint/2010/main" val="340741430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Inhibition Training</a:t>
            </a:r>
            <a:endParaRPr lang="en-US" dirty="0"/>
          </a:p>
        </p:txBody>
      </p:sp>
      <p:sp>
        <p:nvSpPr>
          <p:cNvPr id="3" name="Content Placeholder 2"/>
          <p:cNvSpPr>
            <a:spLocks noGrp="1"/>
          </p:cNvSpPr>
          <p:nvPr>
            <p:ph idx="1"/>
          </p:nvPr>
        </p:nvSpPr>
        <p:spPr/>
        <p:txBody>
          <a:bodyPr/>
          <a:lstStyle/>
          <a:p>
            <a:r>
              <a:rPr lang="en-US" dirty="0" smtClean="0"/>
              <a:t>More limited success</a:t>
            </a:r>
          </a:p>
          <a:p>
            <a:r>
              <a:rPr lang="en-US" dirty="0" smtClean="0"/>
              <a:t>No evidence of transfer beyond computer </a:t>
            </a:r>
          </a:p>
          <a:p>
            <a:r>
              <a:rPr lang="en-US" dirty="0" smtClean="0"/>
              <a:t>Combination of WM and Inhibition training: those trained on WM did not improve on Inhibition and vice versa</a:t>
            </a:r>
            <a:endParaRPr lang="en-US" dirty="0"/>
          </a:p>
        </p:txBody>
      </p:sp>
    </p:spTree>
    <p:extLst>
      <p:ext uri="{BB962C8B-B14F-4D97-AF65-F5344CB8AC3E}">
        <p14:creationId xmlns:p14="http://schemas.microsoft.com/office/powerpoint/2010/main" val="228950671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228600"/>
            <a:ext cx="4572000" cy="762000"/>
          </a:xfrm>
        </p:spPr>
        <p:txBody>
          <a:bodyPr/>
          <a:lstStyle/>
          <a:p>
            <a:r>
              <a:rPr lang="en-US" dirty="0" smtClean="0"/>
              <a:t>Aerobics?</a:t>
            </a:r>
            <a:endParaRPr lang="en-US" dirty="0"/>
          </a:p>
        </p:txBody>
      </p:sp>
      <p:sp>
        <p:nvSpPr>
          <p:cNvPr id="3" name="Content Placeholder 2"/>
          <p:cNvSpPr>
            <a:spLocks noGrp="1"/>
          </p:cNvSpPr>
          <p:nvPr>
            <p:ph idx="1"/>
          </p:nvPr>
        </p:nvSpPr>
        <p:spPr>
          <a:xfrm>
            <a:off x="228600" y="3429000"/>
            <a:ext cx="8686800" cy="2971800"/>
          </a:xfrm>
        </p:spPr>
        <p:txBody>
          <a:bodyPr/>
          <a:lstStyle/>
          <a:p>
            <a:r>
              <a:rPr lang="en-US" dirty="0" smtClean="0"/>
              <a:t>Running improved 8-12 yr olds’ cognitive flexibility and creativity but not non-EF skills</a:t>
            </a:r>
          </a:p>
          <a:p>
            <a:endParaRPr lang="en-US" dirty="0" smtClean="0"/>
          </a:p>
          <a:p>
            <a:r>
              <a:rPr lang="en-US" dirty="0" smtClean="0"/>
              <a:t>2 hrs fitness training improved working memory in 7-9 year olds </a:t>
            </a:r>
            <a:r>
              <a:rPr lang="en-US" dirty="0" err="1" smtClean="0"/>
              <a:t>vs</a:t>
            </a:r>
            <a:r>
              <a:rPr lang="en-US" dirty="0" smtClean="0"/>
              <a:t> controls</a:t>
            </a:r>
          </a:p>
          <a:p>
            <a:endParaRPr lang="en-US" dirty="0"/>
          </a:p>
        </p:txBody>
      </p:sp>
      <p:pic>
        <p:nvPicPr>
          <p:cNvPr id="4" name="Picture 3" descr="Aerobic-Exercise-for-Kids.jpg"/>
          <p:cNvPicPr>
            <a:picLocks noChangeAspect="1"/>
          </p:cNvPicPr>
          <p:nvPr/>
        </p:nvPicPr>
        <p:blipFill>
          <a:blip r:embed="rId2" cstate="print"/>
          <a:stretch>
            <a:fillRect/>
          </a:stretch>
        </p:blipFill>
        <p:spPr>
          <a:xfrm>
            <a:off x="228600" y="228600"/>
            <a:ext cx="4711560" cy="3048000"/>
          </a:xfrm>
          <a:prstGeom prst="rect">
            <a:avLst/>
          </a:prstGeom>
        </p:spPr>
      </p:pic>
    </p:spTree>
    <p:extLst>
      <p:ext uri="{BB962C8B-B14F-4D97-AF65-F5344CB8AC3E}">
        <p14:creationId xmlns:p14="http://schemas.microsoft.com/office/powerpoint/2010/main" val="399426979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Martial Arts Executive Training?</a:t>
            </a:r>
            <a:endParaRPr lang="en-US" dirty="0"/>
          </a:p>
        </p:txBody>
      </p:sp>
      <p:sp>
        <p:nvSpPr>
          <p:cNvPr id="3" name="Content Placeholder 2"/>
          <p:cNvSpPr>
            <a:spLocks noGrp="1"/>
          </p:cNvSpPr>
          <p:nvPr>
            <p:ph idx="1"/>
          </p:nvPr>
        </p:nvSpPr>
        <p:spPr>
          <a:xfrm>
            <a:off x="304800" y="1828800"/>
            <a:ext cx="5410200" cy="4572000"/>
          </a:xfrm>
        </p:spPr>
        <p:txBody>
          <a:bodyPr/>
          <a:lstStyle/>
          <a:p>
            <a:pPr>
              <a:buNone/>
            </a:pPr>
            <a:r>
              <a:rPr lang="en-US" dirty="0" smtClean="0"/>
              <a:t>Martial arts training (with mindfulness) associated with improved attention, generalized to tests and classroom</a:t>
            </a:r>
          </a:p>
          <a:p>
            <a:endParaRPr lang="en-US" dirty="0"/>
          </a:p>
        </p:txBody>
      </p:sp>
      <p:pic>
        <p:nvPicPr>
          <p:cNvPr id="4" name="Picture 3" descr="karate 2.jpg"/>
          <p:cNvPicPr>
            <a:picLocks noChangeAspect="1"/>
          </p:cNvPicPr>
          <p:nvPr/>
        </p:nvPicPr>
        <p:blipFill>
          <a:blip r:embed="rId2" cstate="print"/>
          <a:stretch>
            <a:fillRect/>
          </a:stretch>
        </p:blipFill>
        <p:spPr>
          <a:xfrm>
            <a:off x="5486400" y="1524000"/>
            <a:ext cx="3355496" cy="5027316"/>
          </a:xfrm>
          <a:prstGeom prst="rect">
            <a:avLst/>
          </a:prstGeom>
        </p:spPr>
      </p:pic>
    </p:spTree>
    <p:extLst>
      <p:ext uri="{BB962C8B-B14F-4D97-AF65-F5344CB8AC3E}">
        <p14:creationId xmlns:p14="http://schemas.microsoft.com/office/powerpoint/2010/main" val="317174457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of the Mind</a:t>
            </a:r>
            <a:endParaRPr lang="en-US" dirty="0"/>
          </a:p>
        </p:txBody>
      </p:sp>
      <p:sp>
        <p:nvSpPr>
          <p:cNvPr id="3" name="Content Placeholder 2"/>
          <p:cNvSpPr>
            <a:spLocks noGrp="1"/>
          </p:cNvSpPr>
          <p:nvPr>
            <p:ph idx="1"/>
          </p:nvPr>
        </p:nvSpPr>
        <p:spPr>
          <a:xfrm>
            <a:off x="304800" y="1447800"/>
            <a:ext cx="5257800" cy="4953000"/>
          </a:xfrm>
        </p:spPr>
        <p:txBody>
          <a:bodyPr/>
          <a:lstStyle/>
          <a:p>
            <a:r>
              <a:rPr lang="en-US" dirty="0" smtClean="0"/>
              <a:t>Preschool curriculum based on </a:t>
            </a:r>
            <a:r>
              <a:rPr lang="en-US" dirty="0" err="1" smtClean="0"/>
              <a:t>Vygotsky’s</a:t>
            </a:r>
            <a:r>
              <a:rPr lang="en-US" dirty="0" smtClean="0"/>
              <a:t> notions of development</a:t>
            </a:r>
          </a:p>
          <a:p>
            <a:r>
              <a:rPr lang="en-US" dirty="0" smtClean="0"/>
              <a:t>Pretend play requires inhibition, flexibility, and working memory </a:t>
            </a:r>
          </a:p>
          <a:p>
            <a:r>
              <a:rPr lang="en-US" dirty="0" smtClean="0"/>
              <a:t>Children involved in Tools program showed better performance on range of EF tasks</a:t>
            </a:r>
            <a:endParaRPr lang="en-US" dirty="0"/>
          </a:p>
        </p:txBody>
      </p:sp>
      <p:pic>
        <p:nvPicPr>
          <p:cNvPr id="4" name="Picture 3" descr="tools.gif"/>
          <p:cNvPicPr>
            <a:picLocks noChangeAspect="1"/>
          </p:cNvPicPr>
          <p:nvPr/>
        </p:nvPicPr>
        <p:blipFill>
          <a:blip r:embed="rId2" cstate="print"/>
          <a:stretch>
            <a:fillRect/>
          </a:stretch>
        </p:blipFill>
        <p:spPr>
          <a:xfrm>
            <a:off x="5715000" y="1981200"/>
            <a:ext cx="3200400" cy="3971925"/>
          </a:xfrm>
          <a:prstGeom prst="rect">
            <a:avLst/>
          </a:prstGeom>
        </p:spPr>
      </p:pic>
    </p:spTree>
    <p:extLst>
      <p:ext uri="{BB962C8B-B14F-4D97-AF65-F5344CB8AC3E}">
        <p14:creationId xmlns:p14="http://schemas.microsoft.com/office/powerpoint/2010/main" val="332318116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7813"/>
            <a:ext cx="8229600" cy="1398587"/>
          </a:xfrm>
          <a:noFill/>
        </p:spPr>
        <p:txBody>
          <a:bodyPr/>
          <a:lstStyle/>
          <a:p>
            <a:r>
              <a:rPr lang="en-US" sz="4000" b="1" dirty="0" smtClean="0">
                <a:solidFill>
                  <a:schemeClr val="tx1"/>
                </a:solidFill>
                <a:ea typeface="ＭＳ Ｐゴシック" pitchFamily="34" charset="-128"/>
              </a:rPr>
              <a:t>Disorder of Executive/Regulatory Functioning</a:t>
            </a:r>
            <a:r>
              <a:rPr lang="en-US" sz="4000" dirty="0" smtClean="0">
                <a:ea typeface="ＭＳ Ｐゴシック" pitchFamily="34" charset="-128"/>
              </a:rPr>
              <a:t>	</a:t>
            </a:r>
          </a:p>
        </p:txBody>
      </p:sp>
      <p:sp>
        <p:nvSpPr>
          <p:cNvPr id="23555" name="Rectangle 3"/>
          <p:cNvSpPr>
            <a:spLocks noGrp="1" noChangeArrowheads="1"/>
          </p:cNvSpPr>
          <p:nvPr>
            <p:ph type="body" idx="1"/>
          </p:nvPr>
        </p:nvSpPr>
        <p:spPr>
          <a:xfrm>
            <a:off x="457200" y="2133600"/>
            <a:ext cx="8229600" cy="3997325"/>
          </a:xfrm>
          <a:noFill/>
        </p:spPr>
        <p:txBody>
          <a:bodyPr/>
          <a:lstStyle/>
          <a:p>
            <a:pPr marL="0" indent="0">
              <a:buNone/>
            </a:pPr>
            <a:r>
              <a:rPr lang="en-US" sz="2400" dirty="0" smtClean="0">
                <a:latin typeface="+mj-lt"/>
                <a:ea typeface="ＭＳ Ｐゴシック" pitchFamily="34" charset="-128"/>
              </a:rPr>
              <a:t>Inhibitory Control  (unable to control  response that will result in reinforcement)</a:t>
            </a:r>
          </a:p>
          <a:p>
            <a:pPr lvl="1"/>
            <a:r>
              <a:rPr lang="en-US" sz="2400" dirty="0" smtClean="0">
                <a:latin typeface="+mj-lt"/>
                <a:ea typeface="ＭＳ Ｐゴシック" pitchFamily="34" charset="-128"/>
              </a:rPr>
              <a:t>positive and negative reinforcement</a:t>
            </a:r>
          </a:p>
          <a:p>
            <a:pPr marL="0" indent="0">
              <a:buNone/>
            </a:pPr>
            <a:r>
              <a:rPr lang="en-US" sz="2400" dirty="0" smtClean="0">
                <a:latin typeface="+mj-lt"/>
                <a:ea typeface="ＭＳ Ｐゴシック" pitchFamily="34" charset="-128"/>
              </a:rPr>
              <a:t>Working Memory (directs activities)</a:t>
            </a:r>
          </a:p>
          <a:p>
            <a:pPr lvl="1"/>
            <a:r>
              <a:rPr lang="en-US" sz="2400" dirty="0" smtClean="0">
                <a:latin typeface="+mj-lt"/>
                <a:ea typeface="ＭＳ Ｐゴシック" pitchFamily="34" charset="-128"/>
              </a:rPr>
              <a:t>holding information/strategy in memory while performing some operation (holding goal state in mind)</a:t>
            </a:r>
          </a:p>
          <a:p>
            <a:pPr marL="0" indent="0">
              <a:buNone/>
            </a:pPr>
            <a:r>
              <a:rPr lang="en-US" sz="2400" dirty="0" smtClean="0">
                <a:latin typeface="+mj-lt"/>
                <a:ea typeface="ＭＳ Ｐゴシック" pitchFamily="34" charset="-128"/>
              </a:rPr>
              <a:t>Regulatory control (emotional regulation, activity regulation, motivation)</a:t>
            </a:r>
          </a:p>
        </p:txBody>
      </p:sp>
    </p:spTree>
    <p:extLst>
      <p:ext uri="{BB962C8B-B14F-4D97-AF65-F5344CB8AC3E}">
        <p14:creationId xmlns:p14="http://schemas.microsoft.com/office/powerpoint/2010/main" val="290191761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0"/>
            <a:ext cx="8686800" cy="457200"/>
          </a:xfrm>
        </p:spPr>
        <p:txBody>
          <a:bodyPr/>
          <a:lstStyle/>
          <a:p>
            <a:r>
              <a:rPr lang="en-US" sz="2400" dirty="0" smtClean="0"/>
              <a:t>Diamond et al, 2011</a:t>
            </a:r>
            <a:endParaRPr lang="en-US" sz="2400" dirty="0"/>
          </a:p>
        </p:txBody>
      </p:sp>
      <p:sp>
        <p:nvSpPr>
          <p:cNvPr id="3" name="Content Placeholder 2"/>
          <p:cNvSpPr>
            <a:spLocks noGrp="1"/>
          </p:cNvSpPr>
          <p:nvPr>
            <p:ph idx="1"/>
          </p:nvPr>
        </p:nvSpPr>
        <p:spPr>
          <a:xfrm>
            <a:off x="228600" y="762000"/>
            <a:ext cx="8610600" cy="5257800"/>
          </a:xfrm>
        </p:spPr>
        <p:txBody>
          <a:bodyPr/>
          <a:lstStyle/>
          <a:p>
            <a:pPr marL="0" indent="0">
              <a:buNone/>
            </a:pPr>
            <a:r>
              <a:rPr lang="en-US" dirty="0" smtClean="0"/>
              <a:t>Children with poor EF gain most from training</a:t>
            </a:r>
          </a:p>
          <a:p>
            <a:pPr marL="0" indent="0">
              <a:buNone/>
            </a:pPr>
            <a:endParaRPr lang="en-US" dirty="0" smtClean="0"/>
          </a:p>
          <a:p>
            <a:pPr marL="0" indent="0">
              <a:buNone/>
            </a:pPr>
            <a:r>
              <a:rPr lang="en-US" dirty="0" smtClean="0"/>
              <a:t>Largest differences seen on more demanding EF tasks; Little on low demand tasks</a:t>
            </a:r>
          </a:p>
          <a:p>
            <a:pPr marL="0" indent="0">
              <a:buNone/>
            </a:pPr>
            <a:endParaRPr lang="en-US" dirty="0" smtClean="0"/>
          </a:p>
          <a:p>
            <a:pPr marL="0" indent="0">
              <a:buNone/>
            </a:pPr>
            <a:r>
              <a:rPr lang="en-US" dirty="0" smtClean="0"/>
              <a:t>Must be continuously challenged; keeping status quo does not lead to improvement</a:t>
            </a:r>
          </a:p>
          <a:p>
            <a:endParaRPr lang="en-US" dirty="0" smtClean="0"/>
          </a:p>
          <a:p>
            <a:pPr marL="0" indent="0">
              <a:buNone/>
            </a:pPr>
            <a:r>
              <a:rPr lang="en-US" dirty="0" smtClean="0"/>
              <a:t>Transfer of EF benefits fairly narrow</a:t>
            </a:r>
            <a:endParaRPr lang="en-US" dirty="0"/>
          </a:p>
        </p:txBody>
      </p:sp>
    </p:spTree>
    <p:extLst>
      <p:ext uri="{BB962C8B-B14F-4D97-AF65-F5344CB8AC3E}">
        <p14:creationId xmlns:p14="http://schemas.microsoft.com/office/powerpoint/2010/main" val="165066629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It is not </a:t>
            </a:r>
            <a:r>
              <a:rPr lang="en-US" u="sng" dirty="0" smtClean="0"/>
              <a:t>what </a:t>
            </a:r>
            <a:r>
              <a:rPr lang="en-US" dirty="0" smtClean="0"/>
              <a:t>we do</a:t>
            </a:r>
            <a:br>
              <a:rPr lang="en-US" dirty="0" smtClean="0"/>
            </a:br>
            <a:r>
              <a:rPr lang="en-US" dirty="0" smtClean="0"/>
              <a:t>but </a:t>
            </a:r>
            <a:r>
              <a:rPr lang="en-US" u="sng" dirty="0" smtClean="0"/>
              <a:t>how </a:t>
            </a:r>
            <a:r>
              <a:rPr lang="en-US" dirty="0" smtClean="0"/>
              <a:t>we do it.</a:t>
            </a:r>
            <a:endParaRPr lang="en-US" dirty="0"/>
          </a:p>
        </p:txBody>
      </p:sp>
      <p:sp>
        <p:nvSpPr>
          <p:cNvPr id="5" name="Subtitle 4"/>
          <p:cNvSpPr>
            <a:spLocks noGrp="1"/>
          </p:cNvSpPr>
          <p:nvPr>
            <p:ph type="subTitle" idx="1"/>
          </p:nvPr>
        </p:nvSpPr>
        <p:spPr>
          <a:xfrm>
            <a:off x="1371600" y="4343400"/>
            <a:ext cx="6400800" cy="1295400"/>
          </a:xfrm>
        </p:spPr>
        <p:txBody>
          <a:bodyPr/>
          <a:lstStyle/>
          <a:p>
            <a:r>
              <a:rPr lang="en-US" sz="2400" dirty="0" smtClean="0"/>
              <a:t>Adele Diamond, 2015</a:t>
            </a:r>
            <a:endParaRPr lang="en-US" sz="2400" dirty="0"/>
          </a:p>
        </p:txBody>
      </p:sp>
    </p:spTree>
    <p:extLst>
      <p:ext uri="{BB962C8B-B14F-4D97-AF65-F5344CB8AC3E}">
        <p14:creationId xmlns:p14="http://schemas.microsoft.com/office/powerpoint/2010/main" val="224943050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Intervention Studies using Rating Scale Measures</a:t>
            </a:r>
            <a:endParaRPr lang="en-US" dirty="0"/>
          </a:p>
        </p:txBody>
      </p:sp>
      <p:graphicFrame>
        <p:nvGraphicFramePr>
          <p:cNvPr id="4" name="Content Placeholder 3"/>
          <p:cNvGraphicFramePr>
            <a:graphicFrameLocks noGrp="1"/>
          </p:cNvGraphicFramePr>
          <p:nvPr>
            <p:ph idx="1"/>
            <p:extLst/>
          </p:nvPr>
        </p:nvGraphicFramePr>
        <p:xfrm>
          <a:off x="304800" y="1828800"/>
          <a:ext cx="8610600" cy="3235960"/>
        </p:xfrm>
        <a:graphic>
          <a:graphicData uri="http://schemas.openxmlformats.org/drawingml/2006/table">
            <a:tbl>
              <a:tblPr firstRow="1" bandRow="1">
                <a:tableStyleId>{5C22544A-7EE6-4342-B048-85BDC9FD1C3A}</a:tableStyleId>
              </a:tblPr>
              <a:tblGrid>
                <a:gridCol w="4305300"/>
                <a:gridCol w="4305300"/>
              </a:tblGrid>
              <a:tr h="370840">
                <a:tc>
                  <a:txBody>
                    <a:bodyPr/>
                    <a:lstStyle/>
                    <a:p>
                      <a:r>
                        <a:rPr lang="en-US" dirty="0" smtClean="0"/>
                        <a:t>ADHD</a:t>
                      </a:r>
                      <a:endParaRPr lang="en-US" dirty="0"/>
                    </a:p>
                  </a:txBody>
                  <a:tcPr/>
                </a:tc>
                <a:tc>
                  <a:txBody>
                    <a:bodyPr/>
                    <a:lstStyle/>
                    <a:p>
                      <a:r>
                        <a:rPr lang="en-US" dirty="0" smtClean="0"/>
                        <a:t>Other</a:t>
                      </a:r>
                      <a:endParaRPr lang="en-US" dirty="0"/>
                    </a:p>
                  </a:txBody>
                  <a:tcPr/>
                </a:tc>
              </a:tr>
              <a:tr h="370840">
                <a:tc>
                  <a:txBody>
                    <a:bodyPr/>
                    <a:lstStyle/>
                    <a:p>
                      <a:r>
                        <a:rPr lang="en-US" dirty="0" err="1" smtClean="0"/>
                        <a:t>Biderman</a:t>
                      </a:r>
                      <a:r>
                        <a:rPr lang="en-US" baseline="0" dirty="0" smtClean="0"/>
                        <a:t> et al., 2011</a:t>
                      </a:r>
                      <a:endParaRPr lang="en-US" dirty="0"/>
                    </a:p>
                  </a:txBody>
                  <a:tcPr/>
                </a:tc>
                <a:tc>
                  <a:txBody>
                    <a:bodyPr/>
                    <a:lstStyle/>
                    <a:p>
                      <a:r>
                        <a:rPr lang="en-US" dirty="0" smtClean="0"/>
                        <a:t>Tourette’s: Cummings</a:t>
                      </a:r>
                      <a:r>
                        <a:rPr lang="en-US" baseline="0" dirty="0" smtClean="0"/>
                        <a:t> et al., 2002</a:t>
                      </a:r>
                      <a:endParaRPr lang="en-US" dirty="0"/>
                    </a:p>
                  </a:txBody>
                  <a:tcPr/>
                </a:tc>
              </a:tr>
              <a:tr h="370840">
                <a:tc>
                  <a:txBody>
                    <a:bodyPr/>
                    <a:lstStyle/>
                    <a:p>
                      <a:r>
                        <a:rPr lang="en-US" dirty="0" err="1" smtClean="0"/>
                        <a:t>DuPaul</a:t>
                      </a:r>
                      <a:r>
                        <a:rPr lang="en-US" dirty="0" smtClean="0"/>
                        <a:t> et al., 2012</a:t>
                      </a:r>
                      <a:endParaRPr lang="en-US" dirty="0"/>
                    </a:p>
                  </a:txBody>
                  <a:tcPr/>
                </a:tc>
                <a:tc>
                  <a:txBody>
                    <a:bodyPr/>
                    <a:lstStyle/>
                    <a:p>
                      <a:r>
                        <a:rPr lang="en-US" dirty="0" smtClean="0"/>
                        <a:t>TBI: Beers et al., 2005</a:t>
                      </a:r>
                      <a:endParaRPr lang="en-US" dirty="0"/>
                    </a:p>
                  </a:txBody>
                  <a:tcPr/>
                </a:tc>
              </a:tr>
              <a:tr h="370840">
                <a:tc>
                  <a:txBody>
                    <a:bodyPr/>
                    <a:lstStyle/>
                    <a:p>
                      <a:r>
                        <a:rPr lang="en-US" dirty="0" err="1" smtClean="0"/>
                        <a:t>Findling</a:t>
                      </a:r>
                      <a:r>
                        <a:rPr lang="en-US" dirty="0" smtClean="0"/>
                        <a:t> et al., 2009</a:t>
                      </a:r>
                      <a:endParaRPr lang="en-US" dirty="0"/>
                    </a:p>
                  </a:txBody>
                  <a:tcPr/>
                </a:tc>
                <a:tc>
                  <a:txBody>
                    <a:bodyPr/>
                    <a:lstStyle/>
                    <a:p>
                      <a:r>
                        <a:rPr lang="en-US" dirty="0" smtClean="0"/>
                        <a:t>Depression: Roth et al., 2012; </a:t>
                      </a:r>
                    </a:p>
                    <a:p>
                      <a:r>
                        <a:rPr lang="en-US" dirty="0" err="1" smtClean="0"/>
                        <a:t>Madoo</a:t>
                      </a:r>
                      <a:r>
                        <a:rPr lang="en-US" dirty="0" smtClean="0"/>
                        <a:t> et al., 2014</a:t>
                      </a:r>
                      <a:endParaRPr lang="en-US" dirty="0"/>
                    </a:p>
                  </a:txBody>
                  <a:tcPr/>
                </a:tc>
              </a:tr>
              <a:tr h="370840">
                <a:tc>
                  <a:txBody>
                    <a:bodyPr/>
                    <a:lstStyle/>
                    <a:p>
                      <a:r>
                        <a:rPr lang="en-US" dirty="0" err="1" smtClean="0"/>
                        <a:t>Maziade</a:t>
                      </a:r>
                      <a:r>
                        <a:rPr lang="en-US" dirty="0" smtClean="0"/>
                        <a:t> et al., 2009</a:t>
                      </a:r>
                      <a:endParaRPr lang="en-US" dirty="0"/>
                    </a:p>
                  </a:txBody>
                  <a:tcPr/>
                </a:tc>
                <a:tc>
                  <a:txBody>
                    <a:bodyPr/>
                    <a:lstStyle/>
                    <a:p>
                      <a:r>
                        <a:rPr lang="en-US" dirty="0" smtClean="0"/>
                        <a:t>Hypertension (</a:t>
                      </a:r>
                      <a:r>
                        <a:rPr lang="en-US" dirty="0" err="1" smtClean="0"/>
                        <a:t>lande</a:t>
                      </a:r>
                      <a:r>
                        <a:rPr lang="en-US" dirty="0" smtClean="0"/>
                        <a:t> et al., 2010</a:t>
                      </a:r>
                      <a:endParaRPr lang="en-US" dirty="0"/>
                    </a:p>
                  </a:txBody>
                  <a:tcPr/>
                </a:tc>
              </a:tr>
              <a:tr h="370840">
                <a:tc>
                  <a:txBody>
                    <a:bodyPr/>
                    <a:lstStyle/>
                    <a:p>
                      <a:r>
                        <a:rPr lang="en-US" dirty="0" err="1" smtClean="0"/>
                        <a:t>Turgay</a:t>
                      </a:r>
                      <a:r>
                        <a:rPr lang="en-US" dirty="0" smtClean="0"/>
                        <a:t> et al., 2010</a:t>
                      </a:r>
                      <a:endParaRPr lang="en-US" dirty="0"/>
                    </a:p>
                  </a:txBody>
                  <a:tcPr/>
                </a:tc>
                <a:tc>
                  <a:txBody>
                    <a:bodyPr/>
                    <a:lstStyle/>
                    <a:p>
                      <a:endParaRPr lang="en-US"/>
                    </a:p>
                  </a:txBody>
                  <a:tcPr/>
                </a:tc>
              </a:tr>
              <a:tr h="370840">
                <a:tc>
                  <a:txBody>
                    <a:bodyPr/>
                    <a:lstStyle/>
                    <a:p>
                      <a:r>
                        <a:rPr lang="en-US" dirty="0" err="1" smtClean="0"/>
                        <a:t>Yange</a:t>
                      </a:r>
                      <a:r>
                        <a:rPr lang="en-US" dirty="0" smtClean="0"/>
                        <a:t> et</a:t>
                      </a:r>
                      <a:r>
                        <a:rPr lang="en-US" baseline="0" dirty="0" smtClean="0"/>
                        <a:t> al., 2011</a:t>
                      </a:r>
                      <a:endParaRPr lang="en-US" dirty="0"/>
                    </a:p>
                  </a:txBody>
                  <a:tcPr/>
                </a:tc>
                <a:tc>
                  <a:txBody>
                    <a:bodyPr/>
                    <a:lstStyle/>
                    <a:p>
                      <a:endParaRPr lang="en-US"/>
                    </a:p>
                  </a:txBody>
                  <a:tcPr/>
                </a:tc>
              </a:tr>
              <a:tr h="370840">
                <a:tc>
                  <a:txBody>
                    <a:bodyPr/>
                    <a:lstStyle/>
                    <a:p>
                      <a:endParaRPr lang="en-US"/>
                    </a:p>
                  </a:txBody>
                  <a:tcPr/>
                </a:tc>
                <a:tc>
                  <a:txBody>
                    <a:bodyPr/>
                    <a:lstStyle/>
                    <a:p>
                      <a:endParaRPr lang="en-US"/>
                    </a:p>
                  </a:txBody>
                  <a:tcPr/>
                </a:tc>
              </a:tr>
            </a:tbl>
          </a:graphicData>
        </a:graphic>
      </p:graphicFrame>
    </p:spTree>
    <p:extLst>
      <p:ext uri="{BB962C8B-B14F-4D97-AF65-F5344CB8AC3E}">
        <p14:creationId xmlns:p14="http://schemas.microsoft.com/office/powerpoint/2010/main" val="316163816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4" name="Picture 2"/>
          <p:cNvPicPr>
            <a:picLocks noChangeAspect="1" noChangeArrowheads="1"/>
          </p:cNvPicPr>
          <p:nvPr/>
        </p:nvPicPr>
        <p:blipFill>
          <a:blip r:embed="rId2" cstate="print"/>
          <a:srcRect/>
          <a:stretch>
            <a:fillRect/>
          </a:stretch>
        </p:blipFill>
        <p:spPr bwMode="auto">
          <a:xfrm>
            <a:off x="0" y="0"/>
            <a:ext cx="9199685" cy="6858000"/>
          </a:xfrm>
          <a:prstGeom prst="rect">
            <a:avLst/>
          </a:prstGeom>
          <a:noFill/>
          <a:ln w="9525">
            <a:noFill/>
            <a:miter lim="800000"/>
            <a:headEnd/>
            <a:tailEnd/>
          </a:ln>
        </p:spPr>
      </p:pic>
    </p:spTree>
    <p:extLst>
      <p:ext uri="{BB962C8B-B14F-4D97-AF65-F5344CB8AC3E}">
        <p14:creationId xmlns:p14="http://schemas.microsoft.com/office/powerpoint/2010/main" val="63719000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8" name="Picture 2"/>
          <p:cNvPicPr>
            <a:picLocks noChangeAspect="1" noChangeArrowheads="1"/>
          </p:cNvPicPr>
          <p:nvPr/>
        </p:nvPicPr>
        <p:blipFill>
          <a:blip r:embed="rId2" cstate="print"/>
          <a:srcRect/>
          <a:stretch>
            <a:fillRect/>
          </a:stretch>
        </p:blipFill>
        <p:spPr bwMode="auto">
          <a:xfrm>
            <a:off x="248503" y="76200"/>
            <a:ext cx="8544049" cy="6324599"/>
          </a:xfrm>
          <a:prstGeom prst="rect">
            <a:avLst/>
          </a:prstGeom>
          <a:noFill/>
          <a:ln w="9525">
            <a:noFill/>
            <a:miter lim="800000"/>
            <a:headEnd/>
            <a:tailEnd/>
          </a:ln>
        </p:spPr>
      </p:pic>
      <p:sp>
        <p:nvSpPr>
          <p:cNvPr id="3" name="TextBox 2"/>
          <p:cNvSpPr txBox="1"/>
          <p:nvPr/>
        </p:nvSpPr>
        <p:spPr>
          <a:xfrm>
            <a:off x="685800" y="6400800"/>
            <a:ext cx="3005951" cy="523220"/>
          </a:xfrm>
          <a:prstGeom prst="rect">
            <a:avLst/>
          </a:prstGeom>
          <a:noFill/>
        </p:spPr>
        <p:txBody>
          <a:bodyPr wrap="none" rtlCol="0">
            <a:spAutoFit/>
          </a:bodyPr>
          <a:lstStyle/>
          <a:p>
            <a:r>
              <a:rPr lang="en-US" dirty="0" err="1" smtClean="0"/>
              <a:t>DuPaul</a:t>
            </a:r>
            <a:r>
              <a:rPr lang="en-US" dirty="0" smtClean="0"/>
              <a:t> et al., 2012</a:t>
            </a:r>
            <a:endParaRPr lang="en-US" dirty="0"/>
          </a:p>
        </p:txBody>
      </p:sp>
    </p:spTree>
    <p:extLst>
      <p:ext uri="{BB962C8B-B14F-4D97-AF65-F5344CB8AC3E}">
        <p14:creationId xmlns:p14="http://schemas.microsoft.com/office/powerpoint/2010/main" val="265409033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6"/>
          <p:cNvSpPr>
            <a:spLocks noChangeShapeType="1"/>
          </p:cNvSpPr>
          <p:nvPr/>
        </p:nvSpPr>
        <p:spPr bwMode="auto">
          <a:xfrm>
            <a:off x="304800" y="1371600"/>
            <a:ext cx="8534400" cy="0"/>
          </a:xfrm>
          <a:prstGeom prst="line">
            <a:avLst/>
          </a:prstGeom>
          <a:noFill/>
          <a:ln w="38100">
            <a:solidFill>
              <a:srgbClr val="33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itle 1"/>
          <p:cNvSpPr txBox="1">
            <a:spLocks/>
          </p:cNvSpPr>
          <p:nvPr/>
        </p:nvSpPr>
        <p:spPr bwMode="auto">
          <a:xfrm>
            <a:off x="381000" y="427038"/>
            <a:ext cx="8382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fontAlgn="base">
              <a:spcBef>
                <a:spcPct val="0"/>
              </a:spcBef>
              <a:spcAft>
                <a:spcPct val="0"/>
              </a:spcAft>
              <a:defRPr sz="44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defRPr/>
            </a:pPr>
            <a:r>
              <a:rPr lang="en-US" sz="2400" b="1" dirty="0">
                <a:solidFill>
                  <a:srgbClr val="66CCFF"/>
                </a:solidFill>
              </a:rPr>
              <a:t>Effect of </a:t>
            </a:r>
            <a:r>
              <a:rPr lang="en-US" sz="2400" b="1" dirty="0" err="1">
                <a:solidFill>
                  <a:srgbClr val="66CCFF"/>
                </a:solidFill>
              </a:rPr>
              <a:t>Lisdexamphetamine</a:t>
            </a:r>
            <a:r>
              <a:rPr lang="en-US" sz="2400" b="1" dirty="0">
                <a:solidFill>
                  <a:srgbClr val="66CCFF"/>
                </a:solidFill>
              </a:rPr>
              <a:t> </a:t>
            </a:r>
            <a:r>
              <a:rPr lang="en-US" sz="2400" b="1" dirty="0" err="1">
                <a:solidFill>
                  <a:srgbClr val="66CCFF"/>
                </a:solidFill>
              </a:rPr>
              <a:t>Dimesylate</a:t>
            </a:r>
            <a:r>
              <a:rPr lang="en-US" sz="2400" b="1" dirty="0">
                <a:solidFill>
                  <a:srgbClr val="66CCFF"/>
                </a:solidFill>
              </a:rPr>
              <a:t> (</a:t>
            </a:r>
            <a:r>
              <a:rPr lang="en-US" sz="2400" b="1" dirty="0" err="1">
                <a:solidFill>
                  <a:srgbClr val="66CCFF"/>
                </a:solidFill>
              </a:rPr>
              <a:t>Vyvanse</a:t>
            </a:r>
            <a:r>
              <a:rPr lang="en-US" sz="2400" b="1" dirty="0">
                <a:solidFill>
                  <a:srgbClr val="66CCFF"/>
                </a:solidFill>
              </a:rPr>
              <a:t>) </a:t>
            </a:r>
          </a:p>
          <a:p>
            <a:pPr>
              <a:defRPr/>
            </a:pPr>
            <a:r>
              <a:rPr lang="en-US" sz="2400" b="1" dirty="0">
                <a:solidFill>
                  <a:srgbClr val="66CCFF"/>
                </a:solidFill>
              </a:rPr>
              <a:t>in Adults with Executive Dysfunction </a:t>
            </a:r>
            <a:endParaRPr lang="en-US" sz="2400" b="1" dirty="0" smtClean="0">
              <a:solidFill>
                <a:srgbClr val="66CCFF"/>
              </a:solidFill>
            </a:endParaRPr>
          </a:p>
          <a:p>
            <a:pPr>
              <a:defRPr/>
            </a:pPr>
            <a:r>
              <a:rPr lang="en-US" sz="2400" b="1" dirty="0" smtClean="0">
                <a:solidFill>
                  <a:srgbClr val="66CCFF"/>
                </a:solidFill>
              </a:rPr>
              <a:t>and </a:t>
            </a:r>
            <a:r>
              <a:rPr lang="en-US" sz="2400" b="1" dirty="0">
                <a:solidFill>
                  <a:srgbClr val="66CCFF"/>
                </a:solidFill>
              </a:rPr>
              <a:t>Partial or Full remission of Major Depression</a:t>
            </a:r>
          </a:p>
        </p:txBody>
      </p:sp>
      <p:sp>
        <p:nvSpPr>
          <p:cNvPr id="6" name="Text Box 10"/>
          <p:cNvSpPr txBox="1">
            <a:spLocks noChangeArrowheads="1"/>
          </p:cNvSpPr>
          <p:nvPr/>
        </p:nvSpPr>
        <p:spPr bwMode="auto">
          <a:xfrm>
            <a:off x="5047777" y="6465887"/>
            <a:ext cx="3791423" cy="307777"/>
          </a:xfrm>
          <a:prstGeom prst="rect">
            <a:avLst/>
          </a:prstGeom>
          <a:noFill/>
          <a:ln w="12700">
            <a:solidFill>
              <a:schemeClr val="accent3">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400" dirty="0" err="1" smtClean="0">
                <a:solidFill>
                  <a:srgbClr val="3399FF"/>
                </a:solidFill>
                <a:latin typeface="Times New Roman" pitchFamily="18" charset="0"/>
                <a:cs typeface="Times New Roman" pitchFamily="18" charset="0"/>
              </a:rPr>
              <a:t>Madhoo</a:t>
            </a:r>
            <a:r>
              <a:rPr lang="en-US" sz="1400" dirty="0" smtClean="0">
                <a:solidFill>
                  <a:srgbClr val="3399FF"/>
                </a:solidFill>
                <a:latin typeface="Times New Roman" pitchFamily="18" charset="0"/>
                <a:cs typeface="Times New Roman" pitchFamily="18" charset="0"/>
              </a:rPr>
              <a:t> et al. (2014) </a:t>
            </a:r>
            <a:r>
              <a:rPr lang="en-US" sz="1400" i="1" dirty="0" err="1" smtClean="0">
                <a:solidFill>
                  <a:srgbClr val="3399FF"/>
                </a:solidFill>
                <a:latin typeface="Times New Roman" pitchFamily="18" charset="0"/>
                <a:cs typeface="Times New Roman" pitchFamily="18" charset="0"/>
              </a:rPr>
              <a:t>Neuropsychopharmacology</a:t>
            </a:r>
            <a:endParaRPr lang="en-US" sz="1400" i="1" dirty="0">
              <a:solidFill>
                <a:srgbClr val="3399FF"/>
              </a:solidFill>
              <a:latin typeface="Times New Roman" pitchFamily="18" charset="0"/>
              <a:cs typeface="Times New Roman" pitchFamily="18" charset="0"/>
            </a:endParaRPr>
          </a:p>
        </p:txBody>
      </p:sp>
      <p:sp>
        <p:nvSpPr>
          <p:cNvPr id="7" name="TextBox 4"/>
          <p:cNvSpPr txBox="1">
            <a:spLocks noChangeArrowheads="1"/>
          </p:cNvSpPr>
          <p:nvPr/>
        </p:nvSpPr>
        <p:spPr bwMode="auto">
          <a:xfrm>
            <a:off x="457200" y="1447800"/>
            <a:ext cx="70736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buFont typeface="Wingdings" pitchFamily="2" charset="2"/>
              <a:buChar char="ü"/>
            </a:pPr>
            <a:r>
              <a:rPr lang="en-US" sz="2400" dirty="0">
                <a:solidFill>
                  <a:srgbClr val="FFFFFF"/>
                </a:solidFill>
                <a:latin typeface="+mn-lt"/>
                <a:cs typeface="Times New Roman" pitchFamily="18" charset="0"/>
              </a:rPr>
              <a:t>DSM-IV dx of MDD- recurrent, no psychotic features</a:t>
            </a:r>
          </a:p>
          <a:p>
            <a:pPr eaLnBrk="1" hangingPunct="1">
              <a:buFont typeface="Wingdings" pitchFamily="2" charset="2"/>
              <a:buChar char="ü"/>
            </a:pPr>
            <a:r>
              <a:rPr lang="en-US" sz="2400" dirty="0">
                <a:solidFill>
                  <a:srgbClr val="FFFFFF"/>
                </a:solidFill>
                <a:latin typeface="+mn-lt"/>
                <a:cs typeface="Times New Roman" pitchFamily="18" charset="0"/>
              </a:rPr>
              <a:t>Executive Dysfunction defined as BRIEF-A GEC T &gt; 60</a:t>
            </a:r>
          </a:p>
          <a:p>
            <a:pPr eaLnBrk="1" hangingPunct="1">
              <a:buFont typeface="Wingdings" pitchFamily="2" charset="2"/>
              <a:buChar char="ü"/>
            </a:pPr>
            <a:r>
              <a:rPr lang="en-US" sz="2400" dirty="0">
                <a:solidFill>
                  <a:srgbClr val="FFFFFF"/>
                </a:solidFill>
                <a:latin typeface="+mn-lt"/>
                <a:cs typeface="Times New Roman" pitchFamily="18" charset="0"/>
              </a:rPr>
              <a:t>MADRAS &lt; 18 at screening and baseline</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0367" t="15021" r="43810" b="13753"/>
          <a:stretch>
            <a:fillRect/>
          </a:stretch>
        </p:blipFill>
        <p:spPr bwMode="auto">
          <a:xfrm>
            <a:off x="445419" y="1752601"/>
            <a:ext cx="824138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7130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21156" t="24077" r="32803" b="6612"/>
          <a:stretch>
            <a:fillRect/>
          </a:stretch>
        </p:blipFill>
        <p:spPr bwMode="auto">
          <a:xfrm>
            <a:off x="1066800" y="325168"/>
            <a:ext cx="6781800" cy="638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19113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44" y="152400"/>
            <a:ext cx="9112155" cy="1447800"/>
          </a:xfrm>
          <a:prstGeom prst="rect">
            <a:avLst/>
          </a:prstGeom>
        </p:spPr>
      </p:pic>
      <p:sp>
        <p:nvSpPr>
          <p:cNvPr id="5" name="Content Placeholder 4"/>
          <p:cNvSpPr>
            <a:spLocks noGrp="1"/>
          </p:cNvSpPr>
          <p:nvPr>
            <p:ph/>
          </p:nvPr>
        </p:nvSpPr>
        <p:spPr>
          <a:xfrm>
            <a:off x="244521" y="1752600"/>
            <a:ext cx="8686800" cy="4876800"/>
          </a:xfrm>
        </p:spPr>
        <p:txBody>
          <a:bodyPr/>
          <a:lstStyle/>
          <a:p>
            <a:r>
              <a:rPr lang="en-US" dirty="0" smtClean="0"/>
              <a:t>Emotional control recognized as a characteristic in ADHD for 100 years</a:t>
            </a:r>
          </a:p>
          <a:p>
            <a:r>
              <a:rPr lang="en-US" dirty="0" smtClean="0"/>
              <a:t>Thought to be associated with ADHD, but recent evidence suggests it may be a core symptom</a:t>
            </a:r>
          </a:p>
          <a:p>
            <a:r>
              <a:rPr lang="en-US" dirty="0" smtClean="0"/>
              <a:t>Treatment studies show emotional control responds to treatment for ADHD</a:t>
            </a:r>
          </a:p>
          <a:p>
            <a:r>
              <a:rPr lang="en-US" dirty="0" smtClean="0"/>
              <a:t>Integrated analysis of 2846 adults with ADHD treated with </a:t>
            </a:r>
            <a:r>
              <a:rPr lang="en-US" dirty="0" err="1" smtClean="0"/>
              <a:t>atomoxetine</a:t>
            </a:r>
            <a:r>
              <a:rPr lang="en-US" dirty="0" smtClean="0"/>
              <a:t> and 829 placebo controls in 10-12 week clinical studies</a:t>
            </a:r>
            <a:endParaRPr lang="en-US" dirty="0"/>
          </a:p>
        </p:txBody>
      </p:sp>
      <p:pic>
        <p:nvPicPr>
          <p:cNvPr id="6" name="Picture 5"/>
          <p:cNvPicPr>
            <a:picLocks noChangeAspect="1"/>
          </p:cNvPicPr>
          <p:nvPr/>
        </p:nvPicPr>
        <p:blipFill>
          <a:blip r:embed="rId3"/>
          <a:stretch>
            <a:fillRect/>
          </a:stretch>
        </p:blipFill>
        <p:spPr>
          <a:xfrm>
            <a:off x="2057400" y="6464210"/>
            <a:ext cx="4750882" cy="393790"/>
          </a:xfrm>
          <a:prstGeom prst="rect">
            <a:avLst/>
          </a:prstGeom>
        </p:spPr>
      </p:pic>
    </p:spTree>
    <p:extLst>
      <p:ext uri="{BB962C8B-B14F-4D97-AF65-F5344CB8AC3E}">
        <p14:creationId xmlns:p14="http://schemas.microsoft.com/office/powerpoint/2010/main" val="252383665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1078" y="1143000"/>
            <a:ext cx="8681843" cy="5486400"/>
          </a:xfrm>
          <a:prstGeom prst="rect">
            <a:avLst/>
          </a:prstGeom>
        </p:spPr>
      </p:pic>
      <p:sp>
        <p:nvSpPr>
          <p:cNvPr id="4" name="Title 3"/>
          <p:cNvSpPr>
            <a:spLocks noGrp="1"/>
          </p:cNvSpPr>
          <p:nvPr>
            <p:ph type="title"/>
          </p:nvPr>
        </p:nvSpPr>
        <p:spPr>
          <a:xfrm>
            <a:off x="457200" y="274638"/>
            <a:ext cx="8229600" cy="944562"/>
          </a:xfrm>
        </p:spPr>
        <p:txBody>
          <a:bodyPr/>
          <a:lstStyle/>
          <a:p>
            <a:r>
              <a:rPr lang="en-US" sz="2800" dirty="0" smtClean="0"/>
              <a:t>BRIEF-A Emotional Control scores in ADHD vs Controls</a:t>
            </a:r>
            <a:endParaRPr lang="en-US" sz="2800" dirty="0"/>
          </a:p>
        </p:txBody>
      </p:sp>
    </p:spTree>
    <p:extLst>
      <p:ext uri="{BB962C8B-B14F-4D97-AF65-F5344CB8AC3E}">
        <p14:creationId xmlns:p14="http://schemas.microsoft.com/office/powerpoint/2010/main" val="129172368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73" y="1219200"/>
            <a:ext cx="9132627" cy="4800600"/>
          </a:xfrm>
          <a:prstGeom prst="rect">
            <a:avLst/>
          </a:prstGeom>
        </p:spPr>
      </p:pic>
      <p:sp>
        <p:nvSpPr>
          <p:cNvPr id="3" name="Title 2"/>
          <p:cNvSpPr>
            <a:spLocks noGrp="1"/>
          </p:cNvSpPr>
          <p:nvPr>
            <p:ph type="title"/>
          </p:nvPr>
        </p:nvSpPr>
        <p:spPr>
          <a:xfrm>
            <a:off x="457200" y="274638"/>
            <a:ext cx="8229600" cy="944562"/>
          </a:xfrm>
        </p:spPr>
        <p:txBody>
          <a:bodyPr/>
          <a:lstStyle/>
          <a:p>
            <a:r>
              <a:rPr lang="en-US" sz="3200" dirty="0" smtClean="0"/>
              <a:t>Treatment effects in </a:t>
            </a:r>
            <a:r>
              <a:rPr lang="en-US" sz="3200" dirty="0" err="1" smtClean="0"/>
              <a:t>Atomoxetine</a:t>
            </a:r>
            <a:r>
              <a:rPr lang="en-US" sz="3200" dirty="0" smtClean="0"/>
              <a:t> vs Placebo</a:t>
            </a:r>
            <a:endParaRPr lang="en-US" sz="3200" dirty="0"/>
          </a:p>
        </p:txBody>
      </p:sp>
      <p:pic>
        <p:nvPicPr>
          <p:cNvPr id="4" name="Picture 3"/>
          <p:cNvPicPr>
            <a:picLocks noChangeAspect="1"/>
          </p:cNvPicPr>
          <p:nvPr/>
        </p:nvPicPr>
        <p:blipFill>
          <a:blip r:embed="rId3"/>
          <a:stretch>
            <a:fillRect/>
          </a:stretch>
        </p:blipFill>
        <p:spPr>
          <a:xfrm>
            <a:off x="2057400" y="6464210"/>
            <a:ext cx="4750882" cy="393790"/>
          </a:xfrm>
          <a:prstGeom prst="rect">
            <a:avLst/>
          </a:prstGeom>
        </p:spPr>
      </p:pic>
    </p:spTree>
    <p:extLst>
      <p:ext uri="{BB962C8B-B14F-4D97-AF65-F5344CB8AC3E}">
        <p14:creationId xmlns:p14="http://schemas.microsoft.com/office/powerpoint/2010/main" val="219902850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a:xfrm>
            <a:off x="838200" y="457200"/>
            <a:ext cx="7772400" cy="1447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chorCtr="0"/>
          <a:lstStyle/>
          <a:p>
            <a:r>
              <a:rPr lang="en-US" sz="4000" b="1" dirty="0">
                <a:solidFill>
                  <a:schemeClr val="tx1"/>
                </a:solidFill>
              </a:rPr>
              <a:t>Functional Domains of </a:t>
            </a:r>
            <a:br>
              <a:rPr lang="en-US" sz="4000" b="1" dirty="0">
                <a:solidFill>
                  <a:schemeClr val="tx1"/>
                </a:solidFill>
              </a:rPr>
            </a:br>
            <a:r>
              <a:rPr lang="en-US" sz="4000" b="1" dirty="0">
                <a:solidFill>
                  <a:schemeClr val="tx1"/>
                </a:solidFill>
              </a:rPr>
              <a:t>The Executive</a:t>
            </a:r>
          </a:p>
        </p:txBody>
      </p:sp>
      <p:sp>
        <p:nvSpPr>
          <p:cNvPr id="648195" name="Rectangle 3"/>
          <p:cNvSpPr>
            <a:spLocks noGrp="1" noChangeArrowheads="1"/>
          </p:cNvSpPr>
          <p:nvPr>
            <p:ph type="body" idx="1"/>
          </p:nvPr>
        </p:nvSpPr>
        <p:spPr>
          <a:xfrm>
            <a:off x="0" y="2438400"/>
            <a:ext cx="8713788" cy="3733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120650" lvl="1" indent="0">
              <a:buSzPct val="75000"/>
              <a:buFontTx/>
              <a:buNone/>
            </a:pPr>
            <a:r>
              <a:rPr lang="en-US" sz="2400" dirty="0">
                <a:latin typeface="Arial" charset="0"/>
              </a:rPr>
              <a:t>	</a:t>
            </a:r>
            <a:r>
              <a:rPr lang="en-US" sz="2400" b="1" dirty="0">
                <a:latin typeface="Arial" charset="0"/>
              </a:rPr>
              <a:t>Initiate</a:t>
            </a:r>
            <a:r>
              <a:rPr lang="en-US" sz="2400" dirty="0">
                <a:latin typeface="Arial" charset="0"/>
              </a:rPr>
              <a:t> - begin task, activity, attention</a:t>
            </a:r>
          </a:p>
          <a:p>
            <a:pPr marL="120650" lvl="1" indent="0">
              <a:buSzPct val="75000"/>
              <a:buFontTx/>
              <a:buNone/>
            </a:pPr>
            <a:r>
              <a:rPr lang="en-US" sz="2400" dirty="0">
                <a:latin typeface="Arial" charset="0"/>
              </a:rPr>
              <a:t>	</a:t>
            </a:r>
            <a:r>
              <a:rPr lang="en-US" sz="2400" b="1" dirty="0">
                <a:latin typeface="Arial" charset="0"/>
              </a:rPr>
              <a:t>Working Memory</a:t>
            </a:r>
            <a:r>
              <a:rPr lang="en-US" sz="2400" dirty="0">
                <a:latin typeface="Arial" charset="0"/>
              </a:rPr>
              <a:t> - hold information actively in mind</a:t>
            </a:r>
          </a:p>
          <a:p>
            <a:pPr marL="120650" lvl="1" indent="0">
              <a:buSzPct val="75000"/>
              <a:buFontTx/>
              <a:buNone/>
            </a:pPr>
            <a:r>
              <a:rPr lang="en-US" sz="2400" dirty="0">
                <a:latin typeface="Arial" charset="0"/>
              </a:rPr>
              <a:t>	</a:t>
            </a:r>
            <a:r>
              <a:rPr lang="en-US" sz="2400" b="1" dirty="0">
                <a:latin typeface="Arial" charset="0"/>
              </a:rPr>
              <a:t>Inhibit</a:t>
            </a:r>
            <a:r>
              <a:rPr lang="en-US" sz="2400" dirty="0">
                <a:latin typeface="Arial" charset="0"/>
              </a:rPr>
              <a:t> - stop an action or not react to impulse</a:t>
            </a:r>
          </a:p>
          <a:p>
            <a:pPr marL="120650" lvl="1" indent="0">
              <a:buSzPct val="75000"/>
              <a:buFontTx/>
              <a:buNone/>
            </a:pPr>
            <a:r>
              <a:rPr lang="en-US" sz="2400" dirty="0">
                <a:latin typeface="Arial" charset="0"/>
              </a:rPr>
              <a:t>	</a:t>
            </a:r>
            <a:r>
              <a:rPr lang="en-US" sz="2400" b="1" dirty="0">
                <a:latin typeface="Arial" charset="0"/>
              </a:rPr>
              <a:t>Shift</a:t>
            </a:r>
            <a:r>
              <a:rPr lang="en-US" sz="2400" dirty="0">
                <a:latin typeface="Arial" charset="0"/>
              </a:rPr>
              <a:t> - move from one task or situation to another</a:t>
            </a:r>
          </a:p>
          <a:p>
            <a:pPr marL="120650" lvl="1" indent="0">
              <a:buSzPct val="75000"/>
              <a:buFontTx/>
              <a:buNone/>
            </a:pPr>
            <a:r>
              <a:rPr lang="en-US" sz="2400" dirty="0">
                <a:latin typeface="Arial" charset="0"/>
              </a:rPr>
              <a:t>	</a:t>
            </a:r>
            <a:r>
              <a:rPr lang="en-US" sz="2400" b="1" dirty="0">
                <a:latin typeface="Arial" charset="0"/>
              </a:rPr>
              <a:t>Plan</a:t>
            </a:r>
            <a:r>
              <a:rPr lang="en-US" sz="2400" dirty="0">
                <a:latin typeface="Arial" charset="0"/>
              </a:rPr>
              <a:t> -  anticipate future events and develop steps</a:t>
            </a:r>
          </a:p>
          <a:p>
            <a:pPr marL="120650" lvl="1" indent="0">
              <a:buSzPct val="75000"/>
              <a:buFontTx/>
              <a:buNone/>
            </a:pPr>
            <a:r>
              <a:rPr lang="en-US" sz="2400" dirty="0">
                <a:latin typeface="Arial" charset="0"/>
              </a:rPr>
              <a:t>	</a:t>
            </a:r>
            <a:r>
              <a:rPr lang="en-US" sz="2400" b="1" dirty="0">
                <a:latin typeface="Arial" charset="0"/>
              </a:rPr>
              <a:t>Organize</a:t>
            </a:r>
            <a:r>
              <a:rPr lang="en-US" sz="2400" dirty="0">
                <a:latin typeface="Arial" charset="0"/>
              </a:rPr>
              <a:t> - establish, maintain order</a:t>
            </a:r>
          </a:p>
          <a:p>
            <a:pPr marL="120650" lvl="1" indent="0">
              <a:buSzPct val="75000"/>
              <a:buFontTx/>
              <a:buNone/>
            </a:pPr>
            <a:r>
              <a:rPr lang="en-US" sz="2400" dirty="0">
                <a:latin typeface="Arial" charset="0"/>
              </a:rPr>
              <a:t>	</a:t>
            </a:r>
            <a:r>
              <a:rPr lang="en-US" sz="2400" b="1" dirty="0">
                <a:latin typeface="Arial" charset="0"/>
              </a:rPr>
              <a:t>Self-monitor</a:t>
            </a:r>
            <a:r>
              <a:rPr lang="en-US" sz="2400" dirty="0">
                <a:latin typeface="Arial" charset="0"/>
              </a:rPr>
              <a:t> - attend to &amp; revise behavior/output</a:t>
            </a:r>
          </a:p>
          <a:p>
            <a:pPr marL="120650" lvl="1" indent="0">
              <a:buSzPct val="75000"/>
              <a:buFontTx/>
              <a:buNone/>
            </a:pPr>
            <a:r>
              <a:rPr lang="en-US" sz="2400" dirty="0">
                <a:latin typeface="Arial" charset="0"/>
              </a:rPr>
              <a:t>	</a:t>
            </a:r>
            <a:r>
              <a:rPr lang="en-US" sz="2400" b="1" dirty="0">
                <a:latin typeface="Arial" charset="0"/>
              </a:rPr>
              <a:t>Emotional Control</a:t>
            </a:r>
            <a:r>
              <a:rPr lang="en-US" sz="2400" dirty="0">
                <a:latin typeface="Arial" charset="0"/>
              </a:rPr>
              <a:t> - regulate emotional response</a:t>
            </a:r>
          </a:p>
        </p:txBody>
      </p:sp>
    </p:spTree>
    <p:extLst>
      <p:ext uri="{BB962C8B-B14F-4D97-AF65-F5344CB8AC3E}">
        <p14:creationId xmlns:p14="http://schemas.microsoft.com/office/powerpoint/2010/main" val="156345747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447800"/>
            <a:ext cx="8323189" cy="4724400"/>
          </a:xfrm>
          <a:prstGeom prst="rect">
            <a:avLst/>
          </a:prstGeom>
        </p:spPr>
      </p:pic>
      <p:sp>
        <p:nvSpPr>
          <p:cNvPr id="3" name="Title 2"/>
          <p:cNvSpPr>
            <a:spLocks noGrp="1"/>
          </p:cNvSpPr>
          <p:nvPr>
            <p:ph type="title"/>
          </p:nvPr>
        </p:nvSpPr>
        <p:spPr/>
        <p:txBody>
          <a:bodyPr/>
          <a:lstStyle/>
          <a:p>
            <a:r>
              <a:rPr lang="en-US" sz="2800" dirty="0" smtClean="0"/>
              <a:t>BRIEF-A EC Correlates with Change in ADHD Symptoms</a:t>
            </a:r>
            <a:endParaRPr lang="en-US" sz="2800" dirty="0"/>
          </a:p>
        </p:txBody>
      </p:sp>
      <p:pic>
        <p:nvPicPr>
          <p:cNvPr id="4" name="Picture 3"/>
          <p:cNvPicPr>
            <a:picLocks noChangeAspect="1"/>
          </p:cNvPicPr>
          <p:nvPr/>
        </p:nvPicPr>
        <p:blipFill>
          <a:blip r:embed="rId3"/>
          <a:stretch>
            <a:fillRect/>
          </a:stretch>
        </p:blipFill>
        <p:spPr>
          <a:xfrm>
            <a:off x="2057400" y="6464210"/>
            <a:ext cx="4750882" cy="393790"/>
          </a:xfrm>
          <a:prstGeom prst="rect">
            <a:avLst/>
          </a:prstGeom>
        </p:spPr>
      </p:pic>
    </p:spTree>
    <p:extLst>
      <p:ext uri="{BB962C8B-B14F-4D97-AF65-F5344CB8AC3E}">
        <p14:creationId xmlns:p14="http://schemas.microsoft.com/office/powerpoint/2010/main" val="281870279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Non-medication interventions using Rating Scales as Outcome Measures</a:t>
            </a:r>
            <a:endParaRPr lang="en-US" dirty="0"/>
          </a:p>
        </p:txBody>
      </p:sp>
      <p:graphicFrame>
        <p:nvGraphicFramePr>
          <p:cNvPr id="4" name="Content Placeholder 3"/>
          <p:cNvGraphicFramePr>
            <a:graphicFrameLocks noGrp="1"/>
          </p:cNvGraphicFramePr>
          <p:nvPr>
            <p:ph idx="1"/>
            <p:extLst/>
          </p:nvPr>
        </p:nvGraphicFramePr>
        <p:xfrm>
          <a:off x="304800" y="1828800"/>
          <a:ext cx="8382000" cy="3235960"/>
        </p:xfrm>
        <a:graphic>
          <a:graphicData uri="http://schemas.openxmlformats.org/drawingml/2006/table">
            <a:tbl>
              <a:tblPr firstRow="1" bandRow="1">
                <a:tableStyleId>{5C22544A-7EE6-4342-B048-85BDC9FD1C3A}</a:tableStyleId>
              </a:tblPr>
              <a:tblGrid>
                <a:gridCol w="8382000"/>
              </a:tblGrid>
              <a:tr h="370840">
                <a:tc>
                  <a:txBody>
                    <a:bodyPr/>
                    <a:lstStyle/>
                    <a:p>
                      <a:endParaRPr lang="en-US" dirty="0"/>
                    </a:p>
                  </a:txBody>
                  <a:tcPr/>
                </a:tc>
              </a:tr>
              <a:tr h="370840">
                <a:tc>
                  <a:txBody>
                    <a:bodyPr/>
                    <a:lstStyle/>
                    <a:p>
                      <a:r>
                        <a:rPr lang="en-US" dirty="0" smtClean="0"/>
                        <a:t>Liver transplant: Sorenson et al., 2011</a:t>
                      </a:r>
                      <a:endParaRPr lang="en-US" dirty="0"/>
                    </a:p>
                  </a:txBody>
                  <a:tcPr/>
                </a:tc>
              </a:tr>
              <a:tr h="370840">
                <a:tc>
                  <a:txBody>
                    <a:bodyPr/>
                    <a:lstStyle/>
                    <a:p>
                      <a:r>
                        <a:rPr lang="en-US" dirty="0" smtClean="0"/>
                        <a:t>Chemotherapy: </a:t>
                      </a:r>
                      <a:r>
                        <a:rPr lang="en-US" dirty="0" err="1" smtClean="0"/>
                        <a:t>Kesler</a:t>
                      </a:r>
                      <a:r>
                        <a:rPr lang="en-US" dirty="0" smtClean="0"/>
                        <a:t> et al., 2011; McDonald</a:t>
                      </a:r>
                      <a:r>
                        <a:rPr lang="en-US" baseline="0" dirty="0" smtClean="0"/>
                        <a:t> et al., 2013</a:t>
                      </a:r>
                      <a:endParaRPr lang="en-US" dirty="0"/>
                    </a:p>
                  </a:txBody>
                  <a:tcPr/>
                </a:tc>
              </a:tr>
              <a:tr h="370840">
                <a:tc>
                  <a:txBody>
                    <a:bodyPr/>
                    <a:lstStyle/>
                    <a:p>
                      <a:r>
                        <a:rPr lang="en-US" dirty="0" smtClean="0"/>
                        <a:t>Corticosteroids</a:t>
                      </a:r>
                      <a:r>
                        <a:rPr lang="en-US" baseline="0" dirty="0" smtClean="0"/>
                        <a:t>: </a:t>
                      </a:r>
                      <a:r>
                        <a:rPr lang="en-US" baseline="0" dirty="0" err="1" smtClean="0"/>
                        <a:t>Mrakostsky</a:t>
                      </a:r>
                      <a:r>
                        <a:rPr lang="en-US" baseline="0" dirty="0" smtClean="0"/>
                        <a:t>, 2012</a:t>
                      </a:r>
                      <a:endParaRPr lang="en-US" dirty="0"/>
                    </a:p>
                  </a:txBody>
                  <a:tcPr/>
                </a:tc>
              </a:tr>
              <a:tr h="370840">
                <a:tc>
                  <a:txBody>
                    <a:bodyPr/>
                    <a:lstStyle/>
                    <a:p>
                      <a:r>
                        <a:rPr lang="en-US" dirty="0" smtClean="0"/>
                        <a:t>Family Problem Solving</a:t>
                      </a:r>
                      <a:r>
                        <a:rPr lang="en-US" baseline="0" dirty="0" smtClean="0"/>
                        <a:t>; Wade et al., 2004, 2005</a:t>
                      </a:r>
                      <a:endParaRPr lang="en-US" dirty="0"/>
                    </a:p>
                  </a:txBody>
                  <a:tcPr/>
                </a:tc>
              </a:tr>
              <a:tr h="370840">
                <a:tc>
                  <a:txBody>
                    <a:bodyPr/>
                    <a:lstStyle/>
                    <a:p>
                      <a:r>
                        <a:rPr lang="en-US" dirty="0" smtClean="0"/>
                        <a:t>Cognitive Remediation:</a:t>
                      </a:r>
                      <a:r>
                        <a:rPr lang="en-US" baseline="0" dirty="0" smtClean="0"/>
                        <a:t> Beck et al., 2010; Hahn-Markowitz 2011, </a:t>
                      </a:r>
                      <a:r>
                        <a:rPr lang="en-US" baseline="0" dirty="0" err="1" smtClean="0"/>
                        <a:t>Toglia</a:t>
                      </a:r>
                      <a:r>
                        <a:rPr lang="en-US" baseline="0" dirty="0" smtClean="0"/>
                        <a:t> 2010</a:t>
                      </a:r>
                      <a:endParaRPr lang="en-US" dirty="0"/>
                    </a:p>
                  </a:txBody>
                  <a:tcPr/>
                </a:tc>
              </a:tr>
              <a:tr h="370840">
                <a:tc>
                  <a:txBody>
                    <a:bodyPr/>
                    <a:lstStyle/>
                    <a:p>
                      <a:r>
                        <a:rPr lang="en-US" dirty="0" smtClean="0"/>
                        <a:t>Flexibility</a:t>
                      </a:r>
                      <a:r>
                        <a:rPr lang="en-US" baseline="0" dirty="0" smtClean="0"/>
                        <a:t> in ASD: </a:t>
                      </a:r>
                      <a:r>
                        <a:rPr lang="en-US" baseline="0" dirty="0" err="1" smtClean="0"/>
                        <a:t>Kenworthy</a:t>
                      </a:r>
                      <a:r>
                        <a:rPr lang="en-US" baseline="0" dirty="0" smtClean="0"/>
                        <a:t> et al., 2014 </a:t>
                      </a:r>
                      <a:endParaRPr lang="en-US" dirty="0"/>
                    </a:p>
                  </a:txBody>
                  <a:tcPr/>
                </a:tc>
              </a:tr>
              <a:tr h="370840">
                <a:tc>
                  <a:txBody>
                    <a:bodyPr/>
                    <a:lstStyle/>
                    <a:p>
                      <a:endParaRPr lang="en-US" dirty="0"/>
                    </a:p>
                  </a:txBody>
                  <a:tcPr/>
                </a:tc>
              </a:tr>
            </a:tbl>
          </a:graphicData>
        </a:graphic>
      </p:graphicFrame>
    </p:spTree>
    <p:extLst>
      <p:ext uri="{BB962C8B-B14F-4D97-AF65-F5344CB8AC3E}">
        <p14:creationId xmlns:p14="http://schemas.microsoft.com/office/powerpoint/2010/main" val="201308756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0" cy="1713311"/>
          </a:xfrm>
          <a:prstGeom prst="rect">
            <a:avLst/>
          </a:prstGeom>
        </p:spPr>
      </p:pic>
      <p:pic>
        <p:nvPicPr>
          <p:cNvPr id="5" name="Picture 4"/>
          <p:cNvPicPr>
            <a:picLocks noChangeAspect="1"/>
          </p:cNvPicPr>
          <p:nvPr/>
        </p:nvPicPr>
        <p:blipFill>
          <a:blip r:embed="rId3"/>
          <a:stretch>
            <a:fillRect/>
          </a:stretch>
        </p:blipFill>
        <p:spPr>
          <a:xfrm>
            <a:off x="0" y="1600200"/>
            <a:ext cx="9144000" cy="4648200"/>
          </a:xfrm>
          <a:prstGeom prst="rect">
            <a:avLst/>
          </a:prstGeom>
        </p:spPr>
      </p:pic>
      <p:pic>
        <p:nvPicPr>
          <p:cNvPr id="6" name="Picture 5"/>
          <p:cNvPicPr>
            <a:picLocks noChangeAspect="1"/>
          </p:cNvPicPr>
          <p:nvPr/>
        </p:nvPicPr>
        <p:blipFill>
          <a:blip r:embed="rId4"/>
          <a:stretch>
            <a:fillRect/>
          </a:stretch>
        </p:blipFill>
        <p:spPr>
          <a:xfrm>
            <a:off x="2196559" y="6502336"/>
            <a:ext cx="4750882" cy="279464"/>
          </a:xfrm>
          <a:prstGeom prst="rect">
            <a:avLst/>
          </a:prstGeom>
        </p:spPr>
      </p:pic>
    </p:spTree>
    <p:extLst>
      <p:ext uri="{BB962C8B-B14F-4D97-AF65-F5344CB8AC3E}">
        <p14:creationId xmlns:p14="http://schemas.microsoft.com/office/powerpoint/2010/main" val="169351702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22" y="381000"/>
            <a:ext cx="9144000" cy="6128266"/>
          </a:xfrm>
          <a:prstGeom prst="rect">
            <a:avLst/>
          </a:prstGeom>
        </p:spPr>
      </p:pic>
      <p:pic>
        <p:nvPicPr>
          <p:cNvPr id="3" name="Picture 2"/>
          <p:cNvPicPr>
            <a:picLocks noChangeAspect="1"/>
          </p:cNvPicPr>
          <p:nvPr/>
        </p:nvPicPr>
        <p:blipFill>
          <a:blip r:embed="rId3"/>
          <a:stretch>
            <a:fillRect/>
          </a:stretch>
        </p:blipFill>
        <p:spPr>
          <a:xfrm>
            <a:off x="2196559" y="6502336"/>
            <a:ext cx="4750882" cy="279464"/>
          </a:xfrm>
          <a:prstGeom prst="rect">
            <a:avLst/>
          </a:prstGeom>
        </p:spPr>
      </p:pic>
      <p:sp>
        <p:nvSpPr>
          <p:cNvPr id="4" name="TextBox 3"/>
          <p:cNvSpPr txBox="1"/>
          <p:nvPr/>
        </p:nvSpPr>
        <p:spPr>
          <a:xfrm>
            <a:off x="7775000" y="6336268"/>
            <a:ext cx="683200" cy="369332"/>
          </a:xfrm>
          <a:prstGeom prst="rect">
            <a:avLst/>
          </a:prstGeom>
          <a:noFill/>
        </p:spPr>
        <p:txBody>
          <a:bodyPr wrap="none" rtlCol="0">
            <a:spAutoFit/>
          </a:bodyPr>
          <a:lstStyle/>
          <a:p>
            <a:r>
              <a:rPr lang="en-US" dirty="0" smtClean="0"/>
              <a:t>N=43</a:t>
            </a:r>
            <a:endParaRPr lang="en-US" dirty="0"/>
          </a:p>
        </p:txBody>
      </p:sp>
    </p:spTree>
    <p:extLst>
      <p:ext uri="{BB962C8B-B14F-4D97-AF65-F5344CB8AC3E}">
        <p14:creationId xmlns:p14="http://schemas.microsoft.com/office/powerpoint/2010/main" val="134302401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52400"/>
            <a:ext cx="9067800" cy="1562456"/>
          </a:xfrm>
          <a:prstGeom prst="rect">
            <a:avLst/>
          </a:prstGeom>
        </p:spPr>
      </p:pic>
      <p:pic>
        <p:nvPicPr>
          <p:cNvPr id="3" name="Picture 2"/>
          <p:cNvPicPr>
            <a:picLocks noChangeAspect="1"/>
          </p:cNvPicPr>
          <p:nvPr/>
        </p:nvPicPr>
        <p:blipFill>
          <a:blip r:embed="rId3"/>
          <a:stretch>
            <a:fillRect/>
          </a:stretch>
        </p:blipFill>
        <p:spPr>
          <a:xfrm>
            <a:off x="4419600" y="1066800"/>
            <a:ext cx="4610682" cy="367020"/>
          </a:xfrm>
          <a:prstGeom prst="rect">
            <a:avLst/>
          </a:prstGeom>
        </p:spPr>
      </p:pic>
      <p:pic>
        <p:nvPicPr>
          <p:cNvPr id="4" name="Picture 3"/>
          <p:cNvPicPr>
            <a:picLocks noChangeAspect="1"/>
          </p:cNvPicPr>
          <p:nvPr/>
        </p:nvPicPr>
        <p:blipFill>
          <a:blip r:embed="rId4"/>
          <a:stretch>
            <a:fillRect/>
          </a:stretch>
        </p:blipFill>
        <p:spPr>
          <a:xfrm>
            <a:off x="1320059" y="6477000"/>
            <a:ext cx="6503882" cy="381000"/>
          </a:xfrm>
          <a:prstGeom prst="rect">
            <a:avLst/>
          </a:prstGeom>
        </p:spPr>
      </p:pic>
      <p:sp>
        <p:nvSpPr>
          <p:cNvPr id="5" name="Content Placeholder 4"/>
          <p:cNvSpPr>
            <a:spLocks noGrp="1"/>
          </p:cNvSpPr>
          <p:nvPr>
            <p:ph/>
          </p:nvPr>
        </p:nvSpPr>
        <p:spPr>
          <a:xfrm>
            <a:off x="228600" y="1708230"/>
            <a:ext cx="8686800" cy="4724400"/>
          </a:xfrm>
        </p:spPr>
        <p:txBody>
          <a:bodyPr/>
          <a:lstStyle/>
          <a:p>
            <a:r>
              <a:rPr lang="en-US" dirty="0" smtClean="0"/>
              <a:t>32 children with mod-severe TBI</a:t>
            </a:r>
          </a:p>
          <a:p>
            <a:r>
              <a:rPr lang="en-US" dirty="0" smtClean="0"/>
              <a:t>32  non-injured children</a:t>
            </a:r>
          </a:p>
          <a:p>
            <a:r>
              <a:rPr lang="en-US" dirty="0" smtClean="0"/>
              <a:t>Participated in problem solving skills training to teach metacognitive awareness and problem solving</a:t>
            </a:r>
            <a:endParaRPr lang="en-US" dirty="0"/>
          </a:p>
        </p:txBody>
      </p:sp>
    </p:spTree>
    <p:extLst>
      <p:ext uri="{BB962C8B-B14F-4D97-AF65-F5344CB8AC3E}">
        <p14:creationId xmlns:p14="http://schemas.microsoft.com/office/powerpoint/2010/main" val="321157552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1" y="228600"/>
            <a:ext cx="9012436" cy="6324600"/>
          </a:xfrm>
          <a:prstGeom prst="rect">
            <a:avLst/>
          </a:prstGeom>
        </p:spPr>
      </p:pic>
      <p:pic>
        <p:nvPicPr>
          <p:cNvPr id="3" name="Picture 2"/>
          <p:cNvPicPr>
            <a:picLocks noChangeAspect="1"/>
          </p:cNvPicPr>
          <p:nvPr/>
        </p:nvPicPr>
        <p:blipFill>
          <a:blip r:embed="rId3"/>
          <a:stretch>
            <a:fillRect/>
          </a:stretch>
        </p:blipFill>
        <p:spPr>
          <a:xfrm>
            <a:off x="1320059" y="6477000"/>
            <a:ext cx="6503882" cy="381000"/>
          </a:xfrm>
          <a:prstGeom prst="rect">
            <a:avLst/>
          </a:prstGeom>
        </p:spPr>
      </p:pic>
    </p:spTree>
    <p:extLst>
      <p:ext uri="{BB962C8B-B14F-4D97-AF65-F5344CB8AC3E}">
        <p14:creationId xmlns:p14="http://schemas.microsoft.com/office/powerpoint/2010/main" val="110967474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97" y="457200"/>
            <a:ext cx="9125803" cy="5995766"/>
          </a:xfrm>
          <a:prstGeom prst="rect">
            <a:avLst/>
          </a:prstGeom>
        </p:spPr>
      </p:pic>
      <p:pic>
        <p:nvPicPr>
          <p:cNvPr id="3" name="Picture 2"/>
          <p:cNvPicPr>
            <a:picLocks noChangeAspect="1"/>
          </p:cNvPicPr>
          <p:nvPr/>
        </p:nvPicPr>
        <p:blipFill>
          <a:blip r:embed="rId3"/>
          <a:stretch>
            <a:fillRect/>
          </a:stretch>
        </p:blipFill>
        <p:spPr>
          <a:xfrm>
            <a:off x="1320059" y="6477000"/>
            <a:ext cx="6503882" cy="381000"/>
          </a:xfrm>
          <a:prstGeom prst="rect">
            <a:avLst/>
          </a:prstGeom>
        </p:spPr>
      </p:pic>
    </p:spTree>
    <p:extLst>
      <p:ext uri="{BB962C8B-B14F-4D97-AF65-F5344CB8AC3E}">
        <p14:creationId xmlns:p14="http://schemas.microsoft.com/office/powerpoint/2010/main" val="180865493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0059" y="6477000"/>
            <a:ext cx="6503882" cy="381000"/>
          </a:xfrm>
          <a:prstGeom prst="rect">
            <a:avLst/>
          </a:prstGeom>
        </p:spPr>
      </p:pic>
      <p:pic>
        <p:nvPicPr>
          <p:cNvPr id="4" name="Picture 3"/>
          <p:cNvPicPr>
            <a:picLocks noChangeAspect="1"/>
          </p:cNvPicPr>
          <p:nvPr/>
        </p:nvPicPr>
        <p:blipFill>
          <a:blip r:embed="rId3"/>
          <a:stretch>
            <a:fillRect/>
          </a:stretch>
        </p:blipFill>
        <p:spPr>
          <a:xfrm>
            <a:off x="0" y="381000"/>
            <a:ext cx="8991600" cy="1829217"/>
          </a:xfrm>
          <a:prstGeom prst="rect">
            <a:avLst/>
          </a:prstGeom>
        </p:spPr>
      </p:pic>
      <p:pic>
        <p:nvPicPr>
          <p:cNvPr id="5" name="Picture 4"/>
          <p:cNvPicPr>
            <a:picLocks noChangeAspect="1"/>
          </p:cNvPicPr>
          <p:nvPr/>
        </p:nvPicPr>
        <p:blipFill>
          <a:blip r:embed="rId4"/>
          <a:stretch>
            <a:fillRect/>
          </a:stretch>
        </p:blipFill>
        <p:spPr>
          <a:xfrm>
            <a:off x="76200" y="2381011"/>
            <a:ext cx="8915400" cy="2095978"/>
          </a:xfrm>
          <a:prstGeom prst="rect">
            <a:avLst/>
          </a:prstGeom>
        </p:spPr>
      </p:pic>
    </p:spTree>
    <p:extLst>
      <p:ext uri="{BB962C8B-B14F-4D97-AF65-F5344CB8AC3E}">
        <p14:creationId xmlns:p14="http://schemas.microsoft.com/office/powerpoint/2010/main" val="232395650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Slow-to-Recover Youth (Post-Concussion Syndrome?)</a:t>
            </a:r>
            <a:endParaRPr lang="en-US" sz="3200" dirty="0"/>
          </a:p>
        </p:txBody>
      </p:sp>
      <p:sp>
        <p:nvSpPr>
          <p:cNvPr id="3" name="Content Placeholder 2"/>
          <p:cNvSpPr>
            <a:spLocks noGrp="1"/>
          </p:cNvSpPr>
          <p:nvPr>
            <p:ph idx="1"/>
          </p:nvPr>
        </p:nvSpPr>
        <p:spPr>
          <a:xfrm>
            <a:off x="457200" y="1676400"/>
            <a:ext cx="8229600" cy="4876800"/>
          </a:xfrm>
        </p:spPr>
        <p:txBody>
          <a:bodyPr/>
          <a:lstStyle/>
          <a:p>
            <a:pPr marL="0" indent="0">
              <a:buNone/>
            </a:pPr>
            <a:r>
              <a:rPr lang="en-US" sz="2000" dirty="0" smtClean="0">
                <a:latin typeface="+mj-lt"/>
              </a:rPr>
              <a:t>The Montreal Children’s Hospital Active Rehabilitation Program for Slow-To-Recover Children &amp; Adolescents: Four-component graded rehabilitation program</a:t>
            </a:r>
          </a:p>
          <a:p>
            <a:pPr marL="0" indent="0">
              <a:buNone/>
            </a:pPr>
            <a:r>
              <a:rPr lang="en-US" sz="2000" dirty="0">
                <a:latin typeface="+mj-lt"/>
              </a:rPr>
              <a:t>	</a:t>
            </a:r>
            <a:r>
              <a:rPr lang="en-US" sz="2000" dirty="0" smtClean="0">
                <a:latin typeface="+mj-lt"/>
              </a:rPr>
              <a:t>1. Submaximal aerobic training</a:t>
            </a:r>
          </a:p>
          <a:p>
            <a:pPr marL="0" indent="0">
              <a:buNone/>
            </a:pPr>
            <a:r>
              <a:rPr lang="en-US" sz="2000" dirty="0">
                <a:latin typeface="+mj-lt"/>
              </a:rPr>
              <a:t>	</a:t>
            </a:r>
            <a:r>
              <a:rPr lang="en-US" sz="2000" dirty="0" smtClean="0">
                <a:latin typeface="+mj-lt"/>
              </a:rPr>
              <a:t>2. Light coordination exercises</a:t>
            </a:r>
          </a:p>
          <a:p>
            <a:pPr marL="0" indent="0">
              <a:buNone/>
            </a:pPr>
            <a:r>
              <a:rPr lang="en-US" sz="2000" dirty="0">
                <a:latin typeface="+mj-lt"/>
              </a:rPr>
              <a:t>	</a:t>
            </a:r>
            <a:r>
              <a:rPr lang="en-US" sz="2000" dirty="0" smtClean="0">
                <a:latin typeface="+mj-lt"/>
              </a:rPr>
              <a:t>3. Visualization and imagery techniques</a:t>
            </a:r>
          </a:p>
          <a:p>
            <a:pPr marL="0" indent="0">
              <a:buNone/>
            </a:pPr>
            <a:r>
              <a:rPr lang="en-US" sz="2000" dirty="0">
                <a:latin typeface="+mj-lt"/>
              </a:rPr>
              <a:t>	</a:t>
            </a:r>
            <a:r>
              <a:rPr lang="en-US" sz="2000" dirty="0" smtClean="0">
                <a:latin typeface="+mj-lt"/>
              </a:rPr>
              <a:t>4. Home program for continued </a:t>
            </a:r>
            <a:r>
              <a:rPr lang="en-US" sz="2000" dirty="0" err="1" smtClean="0">
                <a:latin typeface="+mj-lt"/>
              </a:rPr>
              <a:t>tranining</a:t>
            </a:r>
            <a:endParaRPr lang="en-US" sz="2000" dirty="0" smtClean="0">
              <a:latin typeface="+mj-lt"/>
            </a:endParaRPr>
          </a:p>
          <a:p>
            <a:r>
              <a:rPr lang="fr-FR" sz="1600" dirty="0" smtClean="0">
                <a:latin typeface="+mj-lt"/>
              </a:rPr>
              <a:t>Post-Concussion </a:t>
            </a:r>
            <a:r>
              <a:rPr lang="fr-FR" sz="1600" dirty="0" err="1">
                <a:latin typeface="+mj-lt"/>
              </a:rPr>
              <a:t>Scale</a:t>
            </a:r>
            <a:r>
              <a:rPr lang="fr-FR" sz="1600" dirty="0">
                <a:latin typeface="+mj-lt"/>
              </a:rPr>
              <a:t>* </a:t>
            </a:r>
            <a:r>
              <a:rPr lang="fr-FR" sz="1600" dirty="0" smtClean="0">
                <a:latin typeface="+mj-lt"/>
              </a:rPr>
              <a:t>	17.4 </a:t>
            </a:r>
            <a:r>
              <a:rPr lang="fr-FR" sz="1600" dirty="0">
                <a:latin typeface="+mj-lt"/>
              </a:rPr>
              <a:t>± 12.8 2.7 ± 3.2 </a:t>
            </a:r>
            <a:r>
              <a:rPr lang="fr-FR" sz="1600" dirty="0" smtClean="0">
                <a:latin typeface="+mj-lt"/>
              </a:rPr>
              <a:t>3.79	</a:t>
            </a:r>
            <a:r>
              <a:rPr lang="fr-FR" sz="1600" b="1" dirty="0" smtClean="0">
                <a:latin typeface="+mj-lt"/>
              </a:rPr>
              <a:t>0.004</a:t>
            </a:r>
            <a:endParaRPr lang="fr-FR" sz="1600" dirty="0">
              <a:latin typeface="+mj-lt"/>
            </a:endParaRPr>
          </a:p>
          <a:p>
            <a:r>
              <a:rPr lang="en-US" sz="1600" dirty="0">
                <a:latin typeface="+mj-lt"/>
              </a:rPr>
              <a:t>Energy level (</a:t>
            </a:r>
            <a:r>
              <a:rPr lang="en-US" sz="1600" dirty="0" err="1">
                <a:latin typeface="+mj-lt"/>
              </a:rPr>
              <a:t>PedsQL</a:t>
            </a:r>
            <a:r>
              <a:rPr lang="en-US" sz="1600" dirty="0">
                <a:latin typeface="+mj-lt"/>
              </a:rPr>
              <a:t>)*</a:t>
            </a:r>
          </a:p>
          <a:p>
            <a:r>
              <a:rPr lang="en-US" sz="1600" dirty="0">
                <a:latin typeface="+mj-lt"/>
              </a:rPr>
              <a:t>General fatigue </a:t>
            </a:r>
            <a:r>
              <a:rPr lang="en-US" sz="1600" dirty="0" smtClean="0">
                <a:latin typeface="+mj-lt"/>
              </a:rPr>
              <a:t>		47.9 </a:t>
            </a:r>
            <a:r>
              <a:rPr lang="en-US" sz="1600" dirty="0">
                <a:latin typeface="+mj-lt"/>
              </a:rPr>
              <a:t>± 16.9 83.3 ± 12.1 −</a:t>
            </a:r>
            <a:r>
              <a:rPr lang="en-US" sz="1600" dirty="0" smtClean="0">
                <a:latin typeface="+mj-lt"/>
              </a:rPr>
              <a:t>5.43	&lt;</a:t>
            </a:r>
            <a:r>
              <a:rPr lang="en-US" sz="1600" b="1" dirty="0" smtClean="0">
                <a:latin typeface="+mj-lt"/>
              </a:rPr>
              <a:t>0.001</a:t>
            </a:r>
            <a:endParaRPr lang="en-US" sz="1600" dirty="0">
              <a:latin typeface="+mj-lt"/>
            </a:endParaRPr>
          </a:p>
          <a:p>
            <a:r>
              <a:rPr lang="en-US" sz="1600" dirty="0">
                <a:latin typeface="+mj-lt"/>
              </a:rPr>
              <a:t>Cognitive </a:t>
            </a:r>
            <a:r>
              <a:rPr lang="en-US" sz="1600" dirty="0" smtClean="0">
                <a:latin typeface="+mj-lt"/>
              </a:rPr>
              <a:t>fatigue	63.7 </a:t>
            </a:r>
            <a:r>
              <a:rPr lang="en-US" sz="1600" dirty="0">
                <a:latin typeface="+mj-lt"/>
              </a:rPr>
              <a:t>± 11.6 85.8 ± 10.2 </a:t>
            </a:r>
            <a:r>
              <a:rPr lang="en-US" sz="1600" dirty="0" smtClean="0">
                <a:latin typeface="+mj-lt"/>
              </a:rPr>
              <a:t>5.48	&lt;</a:t>
            </a:r>
            <a:r>
              <a:rPr lang="en-US" sz="1600" b="1" dirty="0" smtClean="0">
                <a:latin typeface="+mj-lt"/>
              </a:rPr>
              <a:t>0.001</a:t>
            </a:r>
            <a:endParaRPr lang="en-US" sz="1600" dirty="0">
              <a:latin typeface="+mj-lt"/>
            </a:endParaRPr>
          </a:p>
          <a:p>
            <a:r>
              <a:rPr lang="nl-NL" sz="1600" dirty="0" smtClean="0">
                <a:latin typeface="+mj-lt"/>
              </a:rPr>
              <a:t>Sleep/rest		49.9 </a:t>
            </a:r>
            <a:r>
              <a:rPr lang="nl-NL" sz="1600" dirty="0">
                <a:latin typeface="+mj-lt"/>
              </a:rPr>
              <a:t>± 18.8 81.6 ± 10.9 </a:t>
            </a:r>
            <a:r>
              <a:rPr lang="nl-NL" sz="1600" dirty="0" smtClean="0">
                <a:latin typeface="+mj-lt"/>
              </a:rPr>
              <a:t>4.47	</a:t>
            </a:r>
            <a:r>
              <a:rPr lang="nl-NL" sz="1600" b="1" dirty="0" smtClean="0">
                <a:latin typeface="+mj-lt"/>
              </a:rPr>
              <a:t>0.002</a:t>
            </a:r>
            <a:endParaRPr lang="nl-NL" sz="1600" dirty="0">
              <a:latin typeface="+mj-lt"/>
            </a:endParaRPr>
          </a:p>
          <a:p>
            <a:r>
              <a:rPr lang="fr-FR" sz="1600" dirty="0">
                <a:latin typeface="+mj-lt"/>
              </a:rPr>
              <a:t>Fatigue total </a:t>
            </a:r>
            <a:r>
              <a:rPr lang="fr-FR" sz="1600" dirty="0" smtClean="0">
                <a:latin typeface="+mj-lt"/>
              </a:rPr>
              <a:t>score	52.1 </a:t>
            </a:r>
            <a:r>
              <a:rPr lang="fr-FR" sz="1600" dirty="0">
                <a:latin typeface="+mj-lt"/>
              </a:rPr>
              <a:t>± 12.3 83.1 ± 9.1 −</a:t>
            </a:r>
            <a:r>
              <a:rPr lang="fr-FR" sz="1600" dirty="0" smtClean="0">
                <a:latin typeface="+mj-lt"/>
              </a:rPr>
              <a:t>5.91	&lt;</a:t>
            </a:r>
            <a:r>
              <a:rPr lang="fr-FR" sz="1600" b="1" dirty="0" smtClean="0">
                <a:latin typeface="+mj-lt"/>
              </a:rPr>
              <a:t>0.001</a:t>
            </a:r>
            <a:endParaRPr lang="fr-FR" sz="1600" dirty="0">
              <a:latin typeface="+mj-lt"/>
            </a:endParaRPr>
          </a:p>
          <a:p>
            <a:r>
              <a:rPr lang="en-US" sz="1600" dirty="0">
                <a:latin typeface="+mj-lt"/>
              </a:rPr>
              <a:t>Beck Youth </a:t>
            </a:r>
            <a:r>
              <a:rPr lang="en-US" sz="1600">
                <a:latin typeface="+mj-lt"/>
              </a:rPr>
              <a:t>Depression </a:t>
            </a:r>
            <a:r>
              <a:rPr lang="en-US" sz="1600" smtClean="0">
                <a:latin typeface="+mj-lt"/>
              </a:rPr>
              <a:t>	45.0 </a:t>
            </a:r>
            <a:r>
              <a:rPr lang="en-US" sz="1600" dirty="0">
                <a:latin typeface="+mj-lt"/>
              </a:rPr>
              <a:t>± 8.4 41.3 ± </a:t>
            </a:r>
            <a:r>
              <a:rPr lang="en-US" sz="1600">
                <a:latin typeface="+mj-lt"/>
              </a:rPr>
              <a:t>6.9 </a:t>
            </a:r>
            <a:r>
              <a:rPr lang="en-US" sz="1600" smtClean="0">
                <a:latin typeface="+mj-lt"/>
              </a:rPr>
              <a:t>3.26	</a:t>
            </a:r>
            <a:r>
              <a:rPr lang="en-US" sz="1600" b="1" smtClean="0">
                <a:latin typeface="+mj-lt"/>
              </a:rPr>
              <a:t>0.01</a:t>
            </a:r>
            <a:endParaRPr lang="en-US" sz="1600" dirty="0">
              <a:latin typeface="+mj-lt"/>
            </a:endParaRPr>
          </a:p>
        </p:txBody>
      </p:sp>
    </p:spTree>
    <p:extLst>
      <p:ext uri="{BB962C8B-B14F-4D97-AF65-F5344CB8AC3E}">
        <p14:creationId xmlns:p14="http://schemas.microsoft.com/office/powerpoint/2010/main" val="141656779"/>
      </p:ext>
    </p:extLst>
  </p:cSld>
  <p:clrMapOvr>
    <a:masterClrMapping/>
  </p:clrMapOvr>
  <p:transition xmlns:p14="http://schemas.microsoft.com/office/powerpoint/2010/main" spd="slow">
    <p:wheel spokes="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200" dirty="0" smtClean="0"/>
              <a:t>Active Rehabilitation</a:t>
            </a:r>
            <a:endParaRPr lang="en-US" sz="3200" dirty="0"/>
          </a:p>
        </p:txBody>
      </p:sp>
      <p:sp>
        <p:nvSpPr>
          <p:cNvPr id="3" name="Content Placeholder 2"/>
          <p:cNvSpPr>
            <a:spLocks noGrp="1"/>
          </p:cNvSpPr>
          <p:nvPr>
            <p:ph idx="1"/>
          </p:nvPr>
        </p:nvSpPr>
        <p:spPr>
          <a:xfrm>
            <a:off x="304800" y="1905000"/>
            <a:ext cx="8534400" cy="4800600"/>
          </a:xfrm>
        </p:spPr>
        <p:txBody>
          <a:bodyPr/>
          <a:lstStyle/>
          <a:p>
            <a:pPr marL="0" indent="0">
              <a:buNone/>
            </a:pPr>
            <a:r>
              <a:rPr lang="en-US" sz="2000" dirty="0" smtClean="0">
                <a:latin typeface="+mj-lt"/>
              </a:rPr>
              <a:t>1. Rest during “Temporal Window” – Rest during the first couple of days addresses cellular &amp; vascular changes, allows for physical &amp; cognitive recovery, prevents second injury, and facilitates the recovery process.</a:t>
            </a:r>
          </a:p>
          <a:p>
            <a:pPr marL="0" indent="0">
              <a:buNone/>
            </a:pPr>
            <a:endParaRPr lang="en-US" sz="2000" dirty="0">
              <a:latin typeface="+mj-lt"/>
            </a:endParaRPr>
          </a:p>
          <a:p>
            <a:pPr marL="0" indent="0">
              <a:buNone/>
            </a:pPr>
            <a:r>
              <a:rPr lang="en-US" sz="2000" dirty="0">
                <a:latin typeface="+mj-lt"/>
              </a:rPr>
              <a:t>2</a:t>
            </a:r>
            <a:r>
              <a:rPr lang="en-US" sz="2000" dirty="0" smtClean="0">
                <a:latin typeface="+mj-lt"/>
              </a:rPr>
              <a:t>. Exercise as Treatment – Converging lines of evidence clearly indicate the positive effects of exercise on brain health &amp; functioning, including cognition, fitness, self-esteem, &amp; somatic complaints.</a:t>
            </a:r>
          </a:p>
          <a:p>
            <a:pPr marL="0" indent="0">
              <a:buNone/>
            </a:pPr>
            <a:endParaRPr lang="en-US" sz="2000" dirty="0">
              <a:latin typeface="+mj-lt"/>
            </a:endParaRPr>
          </a:p>
          <a:p>
            <a:pPr marL="0" indent="0">
              <a:buNone/>
            </a:pPr>
            <a:r>
              <a:rPr lang="en-US" sz="2000" dirty="0" smtClean="0">
                <a:latin typeface="+mj-lt"/>
              </a:rPr>
              <a:t>3. </a:t>
            </a:r>
            <a:r>
              <a:rPr lang="en-US" sz="2000" dirty="0">
                <a:latin typeface="+mj-lt"/>
              </a:rPr>
              <a:t>Education &amp; Reassurance as Early Intervention – Ponsford et. al. (2001) showed that </a:t>
            </a:r>
            <a:r>
              <a:rPr lang="en-US" sz="2000" dirty="0" smtClean="0">
                <a:latin typeface="+mj-lt"/>
              </a:rPr>
              <a:t>youth provided information and support early </a:t>
            </a:r>
            <a:r>
              <a:rPr lang="en-US" sz="2000" dirty="0">
                <a:latin typeface="+mj-lt"/>
              </a:rPr>
              <a:t>in recovery were less symptomatic at 3 </a:t>
            </a:r>
            <a:r>
              <a:rPr lang="en-US" sz="2000" dirty="0" smtClean="0">
                <a:latin typeface="+mj-lt"/>
              </a:rPr>
              <a:t>months. School personnel are in </a:t>
            </a:r>
            <a:r>
              <a:rPr lang="en-US" sz="2000" dirty="0">
                <a:latin typeface="+mj-lt"/>
              </a:rPr>
              <a:t>an ideal position to assist with </a:t>
            </a:r>
            <a:r>
              <a:rPr lang="en-US" sz="2000" dirty="0" smtClean="0">
                <a:latin typeface="+mj-lt"/>
              </a:rPr>
              <a:t>this.</a:t>
            </a:r>
          </a:p>
          <a:p>
            <a:pPr marL="0" indent="0">
              <a:buNone/>
            </a:pPr>
            <a:endParaRPr lang="en-US" sz="2000" dirty="0">
              <a:latin typeface="+mj-lt"/>
            </a:endParaRPr>
          </a:p>
          <a:p>
            <a:pPr marL="0" indent="0">
              <a:buNone/>
            </a:pPr>
            <a:endParaRPr lang="en-US" sz="2000" dirty="0">
              <a:latin typeface="+mj-lt"/>
            </a:endParaRPr>
          </a:p>
        </p:txBody>
      </p:sp>
    </p:spTree>
    <p:extLst>
      <p:ext uri="{BB962C8B-B14F-4D97-AF65-F5344CB8AC3E}">
        <p14:creationId xmlns:p14="http://schemas.microsoft.com/office/powerpoint/2010/main" val="2490764079"/>
      </p:ext>
    </p:extLst>
  </p:cSld>
  <p:clrMapOvr>
    <a:masterClrMapping/>
  </p:clrMapOvr>
  <p:transition xmlns:p14="http://schemas.microsoft.com/office/powerpoint/2010/main" spd="slow">
    <p:wheel spokes="1"/>
  </p:transition>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009_blu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009_blue">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Globe</Template>
  <TotalTime>11159223</TotalTime>
  <Pages>84</Pages>
  <Words>4286</Words>
  <Application>Microsoft Macintosh PowerPoint</Application>
  <PresentationFormat>On-screen Show (4:3)</PresentationFormat>
  <Paragraphs>768</Paragraphs>
  <Slides>145</Slides>
  <Notes>55</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145</vt:i4>
      </vt:variant>
    </vt:vector>
  </HeadingPairs>
  <TitlesOfParts>
    <vt:vector size="147" baseType="lpstr">
      <vt:lpstr>Globe</vt:lpstr>
      <vt:lpstr>Worksheet</vt:lpstr>
      <vt:lpstr>Identifying Executive Function Intervention Targets &amp; Measuring Outcomes  Scott Grewe, Ph.D., ABPP/CN &amp; Steven Guy, Ph.D.  Pediatric Neuropsychologists in Private Practice  Richland, Washington  &amp; Columbus, Ohio</vt:lpstr>
      <vt:lpstr>Objectives for Presentation</vt:lpstr>
      <vt:lpstr>What are the Executive Functions?</vt:lpstr>
      <vt:lpstr>Executive Functions: A classic definition</vt:lpstr>
      <vt:lpstr>Executive Functions: An applied definition</vt:lpstr>
      <vt:lpstr>More Definitions…</vt:lpstr>
      <vt:lpstr>Critical features of Executive Control (Denckla 2007)</vt:lpstr>
      <vt:lpstr>Disorder of Executive/Regulatory Functioning </vt:lpstr>
      <vt:lpstr>Functional Domains of  The Executive</vt:lpstr>
      <vt:lpstr>Outcome of “Good” Executive Function</vt:lpstr>
      <vt:lpstr>Outcome of Executive “dys”Function</vt:lpstr>
      <vt:lpstr>Behavioral Descriptors</vt:lpstr>
      <vt:lpstr>Behavioral Descriptors</vt:lpstr>
      <vt:lpstr>Disorders of Executive Function</vt:lpstr>
      <vt:lpstr>Executive Functions &amp; the Frontal Lobes: A Conceptual View</vt:lpstr>
      <vt:lpstr>Executive function is a multidimensional construct</vt:lpstr>
      <vt:lpstr>PowerPoint Presentation</vt:lpstr>
      <vt:lpstr>PowerPoint Presentation</vt:lpstr>
      <vt:lpstr>Three Factor Model </vt:lpstr>
      <vt:lpstr>Why Are Executive Functions Important? </vt:lpstr>
      <vt:lpstr>Interest in Executive Function in Children</vt:lpstr>
      <vt:lpstr>Infant &amp; Childhood Neglect</vt:lpstr>
      <vt:lpstr>PowerPoint Presentation</vt:lpstr>
      <vt:lpstr>Associations between teacher ratings on the BRIEF-P at 4 years and performance on WJ3 Math Fluency at 6 years</vt:lpstr>
      <vt:lpstr>PowerPoint Presentation</vt:lpstr>
      <vt:lpstr>PowerPoint Presentation</vt:lpstr>
      <vt:lpstr>PowerPoint Presentation</vt:lpstr>
      <vt:lpstr>PowerPoint Presentation</vt:lpstr>
      <vt:lpstr>PowerPoint Presentation</vt:lpstr>
      <vt:lpstr>How Do We Assess Executive Functions? </vt:lpstr>
      <vt:lpstr>Methods of Assessing EF</vt:lpstr>
      <vt:lpstr>Performance Measures</vt:lpstr>
      <vt:lpstr>PowerPoint Presentation</vt:lpstr>
      <vt:lpstr>The Rey-Osterrieth Complex Figure</vt:lpstr>
      <vt:lpstr>10 year-old boy with ADHD-C</vt:lpstr>
      <vt:lpstr>10 year old with ADHD-I</vt:lpstr>
      <vt:lpstr>8 year-old boy with Asperger’s</vt:lpstr>
      <vt:lpstr>Verbal Fluency</vt:lpstr>
      <vt:lpstr>Tower of London 6 Move</vt:lpstr>
      <vt:lpstr>Advantages of EF Performance Tests:</vt:lpstr>
      <vt:lpstr>Limitations to Performance Tests</vt:lpstr>
      <vt:lpstr>1994- Recognized need for…</vt:lpstr>
      <vt:lpstr>What Do We Do About Executive Function Deficits? </vt:lpstr>
      <vt:lpstr>What Executive Function Intervention is Not…</vt:lpstr>
      <vt:lpstr>Initiating:</vt:lpstr>
      <vt:lpstr>Sustaining:</vt:lpstr>
      <vt:lpstr>Sustaining, II:</vt:lpstr>
      <vt:lpstr>Inhibiting:</vt:lpstr>
      <vt:lpstr>Shifting:</vt:lpstr>
      <vt:lpstr>Organizing:</vt:lpstr>
      <vt:lpstr>Planning:</vt:lpstr>
      <vt:lpstr>Self-monitoring:</vt:lpstr>
      <vt:lpstr>What else can we do?</vt:lpstr>
      <vt:lpstr>What else can we do…</vt:lpstr>
      <vt:lpstr>PowerPoint Presentation</vt:lpstr>
      <vt:lpstr>Classroom Management I: Tips for Teachers</vt:lpstr>
      <vt:lpstr>Classroom Management II: More Tips for Teachers</vt:lpstr>
      <vt:lpstr>General &amp; Specific Resources</vt:lpstr>
      <vt:lpstr>A Collaborative Problem-Solving Model of Everyday Executive Function Intervention Mark Ylvisaker &amp; Tim Feeney</vt:lpstr>
      <vt:lpstr>Knowledge Base</vt:lpstr>
      <vt:lpstr>Settings: Where to Intervene?</vt:lpstr>
      <vt:lpstr>Delivery: Who Intervenes? </vt:lpstr>
      <vt:lpstr>Tool Kit</vt:lpstr>
      <vt:lpstr>EF Intervention  General Principles</vt:lpstr>
      <vt:lpstr>Goal-Plan-Do-Review</vt:lpstr>
      <vt:lpstr>COACHING</vt:lpstr>
      <vt:lpstr>Key Components of Coaching</vt:lpstr>
      <vt:lpstr>Goal-Setting</vt:lpstr>
      <vt:lpstr>Correspondence Training</vt:lpstr>
      <vt:lpstr>Meet with students to make daily plans  linked to their goals.</vt:lpstr>
      <vt:lpstr>    Change in grades with coaching </vt:lpstr>
      <vt:lpstr> Learning Executive Function 1965</vt:lpstr>
      <vt:lpstr>Learning Executive Function circa 2014:</vt:lpstr>
      <vt:lpstr>Specific Interventions</vt:lpstr>
      <vt:lpstr>Working Memory Training</vt:lpstr>
      <vt:lpstr>Inhibition Training</vt:lpstr>
      <vt:lpstr>Aerobics?</vt:lpstr>
      <vt:lpstr>Martial Arts Executive Training?</vt:lpstr>
      <vt:lpstr>Tools of the Mind</vt:lpstr>
      <vt:lpstr>Diamond et al, 2011</vt:lpstr>
      <vt:lpstr>It is not what we do but how we do it.</vt:lpstr>
      <vt:lpstr>Medication Intervention Studies using Rating Scale Measures</vt:lpstr>
      <vt:lpstr>PowerPoint Presentation</vt:lpstr>
      <vt:lpstr>PowerPoint Presentation</vt:lpstr>
      <vt:lpstr>PowerPoint Presentation</vt:lpstr>
      <vt:lpstr>PowerPoint Presentation</vt:lpstr>
      <vt:lpstr>PowerPoint Presentation</vt:lpstr>
      <vt:lpstr>BRIEF-A Emotional Control scores in ADHD vs Controls</vt:lpstr>
      <vt:lpstr>Treatment effects in Atomoxetine vs Placebo</vt:lpstr>
      <vt:lpstr>BRIEF-A EC Correlates with Change in ADHD Symptoms</vt:lpstr>
      <vt:lpstr>Non-medication interventions using Rating Scales as Outcome Measures</vt:lpstr>
      <vt:lpstr>PowerPoint Presentation</vt:lpstr>
      <vt:lpstr>PowerPoint Presentation</vt:lpstr>
      <vt:lpstr>PowerPoint Presentation</vt:lpstr>
      <vt:lpstr>PowerPoint Presentation</vt:lpstr>
      <vt:lpstr>PowerPoint Presentation</vt:lpstr>
      <vt:lpstr>PowerPoint Presentation</vt:lpstr>
      <vt:lpstr>The Slow-to-Recover Youth (Post-Concussion Syndrome?)</vt:lpstr>
      <vt:lpstr>Active Rehabilitation</vt:lpstr>
      <vt:lpstr>PowerPoint Presentation</vt:lpstr>
      <vt:lpstr>Change in EF and ER with Intervention </vt:lpstr>
      <vt:lpstr>Real-World Collaborative Problem-Solving Intervention for EF in ASD</vt:lpstr>
      <vt:lpstr>PowerPoint Presentation</vt:lpstr>
      <vt:lpstr>Unstuck and On Target!  </vt:lpstr>
      <vt:lpstr>PowerPoint Presentation</vt:lpstr>
      <vt:lpstr>PowerPoint Presentation</vt:lpstr>
      <vt:lpstr>“Real World,” Well-Matched Methods</vt:lpstr>
      <vt:lpstr>PowerPoint Presentation</vt:lpstr>
      <vt:lpstr>PowerPoint Presentation</vt:lpstr>
      <vt:lpstr>Enhancements to BRIEF</vt:lpstr>
      <vt:lpstr>Representative Standardization Sample</vt:lpstr>
      <vt:lpstr>Concise Scales</vt:lpstr>
      <vt:lpstr>Equivalence with BRIEF</vt:lpstr>
      <vt:lpstr>Increased Sensitivity</vt:lpstr>
      <vt:lpstr>Parallelism in Item Content</vt:lpstr>
      <vt:lpstr>New to BRIEF2</vt:lpstr>
      <vt:lpstr>Factor Structure</vt:lpstr>
      <vt:lpstr>PowerPoint Presentation</vt:lpstr>
      <vt:lpstr>Infrequency Scale</vt:lpstr>
      <vt:lpstr>Screening Forms</vt:lpstr>
      <vt:lpstr>Screening Forms (cont.)</vt:lpstr>
      <vt:lpstr>New Statistics that Support Interpretation</vt:lpstr>
      <vt:lpstr>Reliable Change</vt:lpstr>
      <vt:lpstr>Interrater Agreement Metrics</vt:lpstr>
      <vt:lpstr>Base Rates – Standardization Sample</vt:lpstr>
      <vt:lpstr>Base Rates – Clinical Samples</vt:lpstr>
      <vt:lpstr>Base Rates – Clinical Samples</vt:lpstr>
      <vt:lpstr>Contingency Statistics</vt:lpstr>
      <vt:lpstr>Components</vt:lpstr>
      <vt:lpstr>At a glance</vt:lpstr>
      <vt:lpstr>Components – Full Version</vt:lpstr>
      <vt:lpstr>Components – Screening Version</vt:lpstr>
      <vt:lpstr>BRIEF2 iConnect</vt:lpstr>
      <vt:lpstr>Reliability and Validity</vt:lpstr>
      <vt:lpstr>Internal Consistency</vt:lpstr>
      <vt:lpstr>Inter-rater Studies</vt:lpstr>
      <vt:lpstr>Test-Retest</vt:lpstr>
      <vt:lpstr>Concurrent Validity</vt:lpstr>
      <vt:lpstr>PowerPoint Presentation</vt:lpstr>
      <vt:lpstr>PowerPoint Presentation</vt:lpstr>
      <vt:lpstr>PowerPoint Presentation</vt:lpstr>
      <vt:lpstr>Clinical Validity</vt:lpstr>
      <vt:lpstr>Parent Form Profile Analysis</vt:lpstr>
      <vt:lpstr>Teacher Form Profile Analysis</vt:lpstr>
      <vt:lpstr>Self-Report Form Profile Analysis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 Intx</dc:title>
  <dc:subject>EF</dc:subject>
  <dc:creator>Scott D. Grewe, Ph.D.</dc:creator>
  <cp:lastModifiedBy>D'Imperio Kimberly</cp:lastModifiedBy>
  <cp:revision>138</cp:revision>
  <cp:lastPrinted>2012-08-21T23:57:46Z</cp:lastPrinted>
  <dcterms:created xsi:type="dcterms:W3CDTF">1999-04-11T22:28:56Z</dcterms:created>
  <dcterms:modified xsi:type="dcterms:W3CDTF">2015-10-14T14:36:05Z</dcterms:modified>
</cp:coreProperties>
</file>